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7" r:id="rId5"/>
    <p:sldId id="258" r:id="rId6"/>
    <p:sldId id="263" r:id="rId7"/>
    <p:sldId id="265" r:id="rId8"/>
    <p:sldId id="261" r:id="rId9"/>
    <p:sldId id="264" r:id="rId10"/>
    <p:sldId id="266" r:id="rId11"/>
    <p:sldId id="262" r:id="rId12"/>
    <p:sldId id="287" r:id="rId13"/>
    <p:sldId id="291" r:id="rId14"/>
    <p:sldId id="28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76" d="100"/>
          <a:sy n="76" d="100"/>
        </p:scale>
        <p:origin x="-312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colour-pencils.jpg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41626" y="4071943"/>
            <a:ext cx="6616522" cy="1428760"/>
          </a:xfrm>
          <a:prstGeom prst="rect">
            <a:avLst/>
          </a:prstGeom>
        </p:spPr>
      </p:pic>
      <p:pic>
        <p:nvPicPr>
          <p:cNvPr id="9" name="Рисунок 8" descr="colour-pencils.jpg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4348" y="2143115"/>
            <a:ext cx="7858180" cy="16266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bordur-deti.jpg"/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407"/>
            <a:ext cx="9144000" cy="217414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olour-pencils.jpg"/>
          <p:cNvPicPr>
            <a:picLocks noChangeAspect="1"/>
          </p:cNvPicPr>
          <p:nvPr userDrawn="1"/>
        </p:nvPicPr>
        <p:blipFill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2" y="6215082"/>
            <a:ext cx="5143536" cy="642918"/>
          </a:xfrm>
          <a:prstGeom prst="rect">
            <a:avLst/>
          </a:prstGeom>
        </p:spPr>
      </p:pic>
      <p:pic>
        <p:nvPicPr>
          <p:cNvPr id="8" name="Рисунок 7" descr="colour-pencils.jpg"/>
          <p:cNvPicPr>
            <a:picLocks noChangeAspect="1"/>
          </p:cNvPicPr>
          <p:nvPr userDrawn="1"/>
        </p:nvPicPr>
        <p:blipFill>
          <a:blip r:embed="rId1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5214942" y="6215082"/>
            <a:ext cx="3929090" cy="6429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10041-F57B-4764-A7EE-6C0D4680B622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emf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image" Target="../media/image35.emf"/><Relationship Id="rId7" Type="http://schemas.openxmlformats.org/officeDocument/2006/relationships/image" Target="../media/image39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10" Type="http://schemas.openxmlformats.org/officeDocument/2006/relationships/image" Target="../media/image42.emf"/><Relationship Id="rId4" Type="http://schemas.openxmlformats.org/officeDocument/2006/relationships/image" Target="../media/image36.emf"/><Relationship Id="rId9" Type="http://schemas.openxmlformats.org/officeDocument/2006/relationships/image" Target="../media/image41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e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844824"/>
            <a:ext cx="7772400" cy="3312368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Отчет творческой группы по </a:t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>Художественно </a:t>
            </a:r>
            <a:r>
              <a:rPr lang="ru-RU" b="1" dirty="0" smtClean="0">
                <a:latin typeface="Monotype Corsiva" pitchFamily="66" charset="0"/>
              </a:rPr>
              <a:t>– </a:t>
            </a:r>
            <a:r>
              <a:rPr lang="ru-RU" b="1" dirty="0" smtClean="0">
                <a:latin typeface="Monotype Corsiva" pitchFamily="66" charset="0"/>
              </a:rPr>
              <a:t>эстетическому развитию</a:t>
            </a:r>
            <a:r>
              <a:rPr lang="ru-RU" b="1" dirty="0" smtClean="0">
                <a:latin typeface="Monotype Corsiva" pitchFamily="66" charset="0"/>
              </a:rPr>
              <a:t/>
            </a:r>
            <a:br>
              <a:rPr lang="ru-RU" b="1" dirty="0" smtClean="0">
                <a:latin typeface="Monotype Corsiva" pitchFamily="66" charset="0"/>
              </a:rPr>
            </a:br>
            <a:endParaRPr lang="ru-RU" b="1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581128"/>
            <a:ext cx="6400800" cy="1486300"/>
          </a:xfrm>
        </p:spPr>
        <p:txBody>
          <a:bodyPr>
            <a:normAutofit fontScale="62500" lnSpcReduction="2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Подготовили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Мазуренко Светлана Васильевна-руководитель группы</a:t>
            </a:r>
            <a:endParaRPr lang="ru-RU" sz="2000" b="1" dirty="0">
              <a:solidFill>
                <a:schemeClr val="tx1"/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Тулупова</a:t>
            </a:r>
            <a:r>
              <a:rPr lang="ru-RU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Анжелика Владимировна( воспитатель)- секретарь группы</a:t>
            </a:r>
            <a:endParaRPr lang="ru-RU" sz="2000" b="1" dirty="0">
              <a:solidFill>
                <a:schemeClr val="tx1"/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Горда Любовь Викторовна(воспитатель)</a:t>
            </a:r>
            <a:endParaRPr lang="ru-RU" sz="2000" b="1" dirty="0">
              <a:solidFill>
                <a:schemeClr val="tx1"/>
              </a:solidFill>
              <a:ea typeface="Times New Roman"/>
              <a:cs typeface="Times New Roman"/>
            </a:endParaRPr>
          </a:p>
          <a:p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496"/>
            <a:ext cx="7772400" cy="3143272"/>
          </a:xfrm>
        </p:spPr>
        <p:txBody>
          <a:bodyPr>
            <a:normAutofit fontScale="90000"/>
          </a:bodyPr>
          <a:lstStyle/>
          <a:p>
            <a:pPr marL="6350" marR="261620" indent="-6350">
              <a:lnSpc>
                <a:spcPct val="112000"/>
              </a:lnSpc>
              <a:spcAft>
                <a:spcPts val="45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latin typeface="Monotype Corsiva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340768"/>
            <a:ext cx="1296144" cy="23042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908720"/>
            <a:ext cx="4361960" cy="26437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32" y="3858707"/>
            <a:ext cx="3489568" cy="2304256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849" y="3858706"/>
            <a:ext cx="1476158" cy="2323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759" y="3514013"/>
            <a:ext cx="12432223" cy="689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0648"/>
            <a:ext cx="2871787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7290" y="792721"/>
            <a:ext cx="3686539" cy="27649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85384"/>
            <a:ext cx="2073678" cy="2764904"/>
          </a:xfrm>
          <a:prstGeom prst="rect">
            <a:avLst/>
          </a:prstGeom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5736" y="2197027"/>
            <a:ext cx="5263112" cy="395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175173"/>
            <a:ext cx="7791462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496"/>
            <a:ext cx="7772400" cy="1428760"/>
          </a:xfrm>
        </p:spPr>
        <p:txBody>
          <a:bodyPr>
            <a:normAutofit fontScale="90000"/>
          </a:bodyPr>
          <a:lstStyle/>
          <a:p>
            <a:pPr marL="6350" marR="261620" indent="-6350">
              <a:lnSpc>
                <a:spcPct val="112000"/>
              </a:lnSpc>
              <a:spcAft>
                <a:spcPts val="45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КРОССВОРД 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2807047"/>
              </p:ext>
            </p:extLst>
          </p:nvPr>
        </p:nvGraphicFramePr>
        <p:xfrm>
          <a:off x="1293957" y="548688"/>
          <a:ext cx="6374387" cy="5904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64"/>
                <a:gridCol w="374964"/>
                <a:gridCol w="374964"/>
                <a:gridCol w="374964"/>
                <a:gridCol w="374964"/>
                <a:gridCol w="374964"/>
                <a:gridCol w="374964"/>
                <a:gridCol w="374964"/>
                <a:gridCol w="374964"/>
                <a:gridCol w="374964"/>
                <a:gridCol w="374964"/>
                <a:gridCol w="374964"/>
                <a:gridCol w="374964"/>
                <a:gridCol w="374964"/>
                <a:gridCol w="374964"/>
                <a:gridCol w="374964"/>
                <a:gridCol w="374963"/>
              </a:tblGrid>
              <a:tr h="3690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6904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6904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6904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6904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6904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690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690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69041"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69041"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9041"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69041"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69041"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69041"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69041"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69041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17" y="2736789"/>
            <a:ext cx="10585597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363047"/>
            <a:ext cx="5926137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507" y="1417116"/>
            <a:ext cx="6047501" cy="355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904604"/>
            <a:ext cx="5926137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81330"/>
            <a:ext cx="5926137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403" y="2527353"/>
            <a:ext cx="5926137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281330"/>
            <a:ext cx="5926137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649972"/>
              </p:ext>
            </p:extLst>
          </p:nvPr>
        </p:nvGraphicFramePr>
        <p:xfrm>
          <a:off x="1283729" y="546764"/>
          <a:ext cx="407951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951"/>
              </a:tblGrid>
              <a:tr h="35802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х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802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у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802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д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802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802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ж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802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н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802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и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802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к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1095"/>
              </p:ext>
            </p:extLst>
          </p:nvPr>
        </p:nvGraphicFramePr>
        <p:xfrm>
          <a:off x="1280692" y="2708920"/>
          <a:ext cx="3363314" cy="419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372"/>
                <a:gridCol w="352493"/>
                <a:gridCol w="376203"/>
                <a:gridCol w="360040"/>
                <a:gridCol w="360040"/>
                <a:gridCol w="432048"/>
                <a:gridCol w="360040"/>
                <a:gridCol w="274743"/>
                <a:gridCol w="445335"/>
              </a:tblGrid>
              <a:tr h="41911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и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с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к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у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с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с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т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в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432852"/>
              </p:ext>
            </p:extLst>
          </p:nvPr>
        </p:nvGraphicFramePr>
        <p:xfrm>
          <a:off x="2411760" y="2363047"/>
          <a:ext cx="360040" cy="2218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"/>
              </a:tblGrid>
              <a:tr h="35767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м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767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у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767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з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767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ы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767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к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928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240283"/>
              </p:ext>
            </p:extLst>
          </p:nvPr>
        </p:nvGraphicFramePr>
        <p:xfrm>
          <a:off x="2410595" y="1263040"/>
          <a:ext cx="3385539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171"/>
                <a:gridCol w="376171"/>
                <a:gridCol w="376171"/>
                <a:gridCol w="383076"/>
                <a:gridCol w="369266"/>
                <a:gridCol w="376171"/>
                <a:gridCol w="376171"/>
                <a:gridCol w="376171"/>
                <a:gridCol w="376171"/>
              </a:tblGrid>
              <a:tr h="32421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м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з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у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р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е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н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к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500792"/>
              </p:ext>
            </p:extLst>
          </p:nvPr>
        </p:nvGraphicFramePr>
        <p:xfrm>
          <a:off x="3491880" y="565601"/>
          <a:ext cx="400163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163"/>
              </a:tblGrid>
              <a:tr h="36056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с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056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к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056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у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056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л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056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ь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056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п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056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т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056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у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056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р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056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107156"/>
              </p:ext>
            </p:extLst>
          </p:nvPr>
        </p:nvGraphicFramePr>
        <p:xfrm>
          <a:off x="3491880" y="3861048"/>
          <a:ext cx="4192353" cy="4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119"/>
                <a:gridCol w="374127"/>
                <a:gridCol w="381123"/>
                <a:gridCol w="368799"/>
                <a:gridCol w="393447"/>
                <a:gridCol w="381123"/>
                <a:gridCol w="381123"/>
                <a:gridCol w="381123"/>
                <a:gridCol w="381123"/>
                <a:gridCol w="381123"/>
                <a:gridCol w="381123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в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т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п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р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т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р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е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т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027548"/>
              </p:ext>
            </p:extLst>
          </p:nvPr>
        </p:nvGraphicFramePr>
        <p:xfrm>
          <a:off x="4644008" y="3445636"/>
          <a:ext cx="432048" cy="3103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/>
              </a:tblGrid>
              <a:tr h="41541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ф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596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л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596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ь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596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к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596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л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596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596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р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928759"/>
              </p:ext>
            </p:extLst>
          </p:nvPr>
        </p:nvGraphicFramePr>
        <p:xfrm>
          <a:off x="5355716" y="2736789"/>
          <a:ext cx="440420" cy="3089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420"/>
              </a:tblGrid>
              <a:tr h="34421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ж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421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и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421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в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902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421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п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421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и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421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с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614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ь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956413"/>
              </p:ext>
            </p:extLst>
          </p:nvPr>
        </p:nvGraphicFramePr>
        <p:xfrm>
          <a:off x="6856827" y="3445636"/>
          <a:ext cx="451477" cy="2738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477"/>
              </a:tblGrid>
              <a:tr h="41541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л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е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823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в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823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и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823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т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823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823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н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171" name="Picture 2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17" y="546763"/>
            <a:ext cx="5926137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2" name="Picture 2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842" y="546763"/>
            <a:ext cx="5926137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213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e (5)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786" y="857232"/>
            <a:ext cx="7500958" cy="52864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500174"/>
            <a:ext cx="8229600" cy="1928826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Monotype Corsiva" pitchFamily="66" charset="0"/>
              </a:rPr>
              <a:t>СПАСИБО ЗА </a:t>
            </a:r>
            <a:br>
              <a:rPr lang="ru-RU" sz="66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6600" b="1" dirty="0" smtClean="0">
                <a:solidFill>
                  <a:srgbClr val="FF0000"/>
                </a:solidFill>
                <a:latin typeface="Monotype Corsiva" pitchFamily="66" charset="0"/>
              </a:rPr>
              <a:t>ВНИМАНИЕ!</a:t>
            </a:r>
            <a:endParaRPr lang="ru-RU" sz="6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496"/>
            <a:ext cx="7772400" cy="31432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2108639"/>
            <a:ext cx="6336704" cy="3463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/>
              <a:buChar char="•"/>
              <a:tabLst>
                <a:tab pos="457200" algn="l"/>
              </a:tabLst>
            </a:pPr>
            <a:r>
              <a:rPr lang="ru-RU" sz="2400" b="1" i="1" dirty="0">
                <a:latin typeface="Times New Roman"/>
                <a:ea typeface="Times New Roman"/>
                <a:cs typeface="Times New Roman"/>
              </a:rPr>
              <a:t>Цель работы творческой группы-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формирование интереса к эстетической стороне окружающей действительности, эстетического отношения к предметам и явлениям окружающего мира, произведениям искусства; воспитание интереса к художественно- творческой деятельности.</a:t>
            </a:r>
            <a:endParaRPr lang="ru-RU" sz="2400" dirty="0">
              <a:ea typeface="Times New Roman"/>
              <a:cs typeface="Times New Roman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71480"/>
            <a:ext cx="8229600" cy="6000792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sz="3300" dirty="0" smtClean="0"/>
              <a:t>           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Художественно-эстетическое развитие предполагает развитие предпосылок ценностно-смыслового восприятия и понимания произведений искусства (словесного, музыкального, изобразительного, мира природы; становление эстетического отношения к окружающему миру; формирование элементарных представлений о видах искусства; восприятие музыки, художественной литературы, фольклора; стимулирование сопереживания персонажам художественных произведений; реализацию самостоятельной творческой деятельности детей (изобразительной, конструктивно-модельной, музыкальной и др.). 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Times New Roman"/>
                <a:ea typeface="Times New Roman"/>
              </a:rPr>
              <a:t>Творческой группой разработан план работы на текущий учебный год</a:t>
            </a:r>
            <a:endParaRPr lang="ru-RU" sz="32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522291"/>
            <a:ext cx="6192688" cy="4440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14348" y="500042"/>
            <a:ext cx="7746084" cy="1353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400" dirty="0">
                <a:latin typeface="Times New Roman"/>
                <a:ea typeface="Times New Roman"/>
                <a:cs typeface="Times New Roman"/>
              </a:rPr>
              <a:t>Были проведены</a:t>
            </a:r>
            <a:r>
              <a:rPr lang="en-US" sz="4400" dirty="0" smtClean="0">
                <a:latin typeface="Times New Roman"/>
                <a:ea typeface="Times New Roman"/>
                <a:cs typeface="Times New Roman"/>
              </a:rPr>
              <a:t>:</a:t>
            </a:r>
            <a:endParaRPr lang="ru-RU" sz="4400" dirty="0" smtClean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>
                <a:solidFill>
                  <a:srgbClr val="FF0000"/>
                </a:solidFill>
                <a:latin typeface="Times New Roman"/>
                <a:ea typeface="Times New Roman"/>
              </a:rPr>
              <a:t>Консультация для начинающих педагогов «Азы лепки»</a:t>
            </a:r>
            <a:endParaRPr lang="ru-RU" sz="2000" b="1" i="1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67944" y="2780927"/>
            <a:ext cx="4680520" cy="3265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21" y="1808260"/>
            <a:ext cx="3178275" cy="42377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latin typeface="Times New Roman"/>
                <a:ea typeface="Times New Roman"/>
              </a:rPr>
              <a:t>Оформление </a:t>
            </a:r>
            <a:r>
              <a:rPr lang="ru-RU" b="1" i="1" dirty="0" smtClean="0">
                <a:latin typeface="Times New Roman"/>
                <a:ea typeface="Times New Roman"/>
              </a:rPr>
              <a:t>выставок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229408"/>
            <a:ext cx="3383528" cy="460851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717032"/>
            <a:ext cx="3211893" cy="24089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24744"/>
            <a:ext cx="3240360" cy="240892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908" y="1259005"/>
            <a:ext cx="5976664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845197"/>
            <a:ext cx="5926137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989" y="1007942"/>
            <a:ext cx="5926137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604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836712"/>
            <a:ext cx="3744416" cy="50405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3212976"/>
            <a:ext cx="3974621" cy="27379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95" y="548680"/>
            <a:ext cx="3264363" cy="244827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496"/>
            <a:ext cx="7772400" cy="31432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1988840"/>
            <a:ext cx="65527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latin typeface="Times New Roman"/>
                <a:ea typeface="Times New Roman"/>
              </a:rPr>
              <a:t>Праздники( фотоотчет)</a:t>
            </a:r>
            <a:endParaRPr lang="ru-RU" sz="32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42083"/>
            <a:ext cx="3888432" cy="34415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573615"/>
            <a:ext cx="4027203" cy="3446699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628800"/>
            <a:ext cx="4032448" cy="403244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4464496" cy="4464496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4801"/>
            <a:ext cx="5926137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196752"/>
            <a:ext cx="10388640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745</TotalTime>
  <Words>221</Words>
  <Application>Microsoft Office PowerPoint</Application>
  <PresentationFormat>Экран (4:3)</PresentationFormat>
  <Paragraphs>95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Отчет творческой группы по  Художественно – эстетическому развитию </vt:lpstr>
      <vt:lpstr>    </vt:lpstr>
      <vt:lpstr>Презентация PowerPoint</vt:lpstr>
      <vt:lpstr>Творческой группой разработан план работы на текущий учебный год</vt:lpstr>
      <vt:lpstr>Презентация PowerPoint</vt:lpstr>
      <vt:lpstr>Оформление выставок  </vt:lpstr>
      <vt:lpstr> </vt:lpstr>
      <vt:lpstr>     </vt:lpstr>
      <vt:lpstr>Презентация PowerPoint</vt:lpstr>
      <vt:lpstr>       </vt:lpstr>
      <vt:lpstr>   </vt:lpstr>
      <vt:lpstr>  КРОССВОРД       </vt:lpstr>
      <vt:lpstr>Презентация PowerPoint</vt:lpstr>
      <vt:lpstr>СПАСИБО ЗА 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Оператор</cp:lastModifiedBy>
  <cp:revision>71</cp:revision>
  <dcterms:created xsi:type="dcterms:W3CDTF">2013-03-16T17:10:51Z</dcterms:created>
  <dcterms:modified xsi:type="dcterms:W3CDTF">2021-05-27T16:15:42Z</dcterms:modified>
</cp:coreProperties>
</file>