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3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36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68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38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2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293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47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44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1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27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B3A70-8EBA-4CAD-9081-A4D60140CE5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C2E5B-0A92-47F6-8516-A93655EE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7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ru-RU" sz="1600" cap="small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ru-RU" sz="1600" cap="small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1600" cap="small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ru-RU" sz="1600" cap="small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1600" cap="small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ru-RU" sz="1600" cap="small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1600" cap="small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Муниципальное </a:t>
            </a:r>
            <a:r>
              <a:rPr lang="ru-RU" sz="1600" cap="small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Автономное Дошкольное Учреждение </a:t>
            </a:r>
            <a:br>
              <a:rPr lang="ru-RU" sz="1600" cap="small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1600" cap="small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«Детский сад 92 общеразвивающего вида» </a:t>
            </a:r>
            <a:r>
              <a:rPr lang="ru-RU" sz="1600" cap="small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г.Сыктывкара</a:t>
            </a:r>
            <a:r>
              <a:rPr lang="ru-RU" sz="1600" cap="small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ru-RU" sz="1600" cap="small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059074"/>
            <a:ext cx="7088832" cy="1674182"/>
          </a:xfrm>
        </p:spPr>
        <p:txBody>
          <a:bodyPr>
            <a:normAutofit fontScale="85000" lnSpcReduction="20000"/>
          </a:bodyPr>
          <a:lstStyle/>
          <a:p>
            <a:pPr algn="l"/>
            <a:endParaRPr lang="ru-RU" sz="1400" b="1" dirty="0" smtClean="0">
              <a:solidFill>
                <a:srgbClr val="575F6D"/>
              </a:solidFill>
              <a:latin typeface="Century Schoolbook"/>
            </a:endParaRPr>
          </a:p>
          <a:p>
            <a:pPr lvl="0" algn="l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sz="1800" b="1" dirty="0">
                <a:solidFill>
                  <a:srgbClr val="575F6D"/>
                </a:solidFill>
                <a:latin typeface="Century Schoolbook"/>
              </a:rPr>
              <a:t>НОД по формированию элементарных математических представлений в средней группе</a:t>
            </a:r>
          </a:p>
          <a:p>
            <a:pPr algn="l"/>
            <a:endParaRPr lang="ru-RU" sz="1400" b="1" dirty="0">
              <a:solidFill>
                <a:srgbClr val="575F6D"/>
              </a:solidFill>
              <a:latin typeface="Century Schoolbook"/>
            </a:endParaRPr>
          </a:p>
          <a:p>
            <a:pPr algn="l"/>
            <a:endParaRPr lang="ru-RU" sz="1400" b="1" dirty="0" smtClean="0">
              <a:solidFill>
                <a:srgbClr val="575F6D"/>
              </a:solidFill>
              <a:latin typeface="Century Schoolbook"/>
            </a:endParaRPr>
          </a:p>
          <a:p>
            <a:pPr algn="l"/>
            <a:endParaRPr lang="ru-RU" sz="1400" b="1" dirty="0">
              <a:solidFill>
                <a:srgbClr val="575F6D"/>
              </a:solidFill>
              <a:latin typeface="Century Schoolbook"/>
            </a:endParaRPr>
          </a:p>
          <a:p>
            <a:pPr algn="l"/>
            <a:endParaRPr lang="ru-RU" sz="1400" b="1" dirty="0" smtClean="0">
              <a:solidFill>
                <a:srgbClr val="575F6D"/>
              </a:solidFill>
              <a:latin typeface="Century Schoolbook"/>
            </a:endParaRPr>
          </a:p>
          <a:p>
            <a:pPr algn="l"/>
            <a:r>
              <a:rPr lang="ru-RU" sz="1400" b="1" dirty="0" smtClean="0">
                <a:solidFill>
                  <a:srgbClr val="575F6D"/>
                </a:solidFill>
                <a:latin typeface="Century Schoolbook"/>
              </a:rPr>
              <a:t>Составила</a:t>
            </a:r>
            <a:r>
              <a:rPr lang="ru-RU" sz="1400" b="1" dirty="0">
                <a:solidFill>
                  <a:srgbClr val="575F6D"/>
                </a:solidFill>
                <a:latin typeface="Century Schoolbook"/>
              </a:rPr>
              <a:t>: воспитатель </a:t>
            </a:r>
            <a:r>
              <a:rPr lang="ru-RU" sz="1400" b="1" dirty="0" smtClean="0">
                <a:solidFill>
                  <a:srgbClr val="575F6D"/>
                </a:solidFill>
                <a:latin typeface="Century Schoolbook"/>
              </a:rPr>
              <a:t>Веневцева Е.И</a:t>
            </a:r>
            <a:endParaRPr lang="ru-RU" dirty="0"/>
          </a:p>
        </p:txBody>
      </p:sp>
      <p:pic>
        <p:nvPicPr>
          <p:cNvPr id="5" name="Рисунок 4" descr="загружен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4110169"/>
            <a:ext cx="2324100" cy="19716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3688" y="1196752"/>
            <a:ext cx="55446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>
                <a:ln w="11430"/>
                <a:gradFill>
                  <a:gsLst>
                    <a:gs pos="0">
                      <a:srgbClr val="777C84">
                        <a:tint val="90000"/>
                        <a:satMod val="120000"/>
                      </a:srgbClr>
                    </a:gs>
                    <a:gs pos="25000">
                      <a:srgbClr val="777C84">
                        <a:tint val="93000"/>
                        <a:satMod val="120000"/>
                      </a:srgbClr>
                    </a:gs>
                    <a:gs pos="50000">
                      <a:srgbClr val="777C84">
                        <a:shade val="89000"/>
                        <a:satMod val="110000"/>
                      </a:srgbClr>
                    </a:gs>
                    <a:gs pos="75000">
                      <a:srgbClr val="777C84">
                        <a:tint val="93000"/>
                        <a:satMod val="120000"/>
                      </a:srgbClr>
                    </a:gs>
                    <a:gs pos="100000">
                      <a:srgbClr val="777C8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/>
              </a:rPr>
              <a:t>Путешествие в сказку</a:t>
            </a:r>
          </a:p>
          <a:p>
            <a:pPr lvl="0" algn="ctr"/>
            <a:r>
              <a:rPr lang="ru-RU" sz="6000" b="1" dirty="0">
                <a:ln w="11430"/>
                <a:gradFill>
                  <a:gsLst>
                    <a:gs pos="0">
                      <a:srgbClr val="7598D9">
                        <a:tint val="70000"/>
                        <a:satMod val="245000"/>
                      </a:srgbClr>
                    </a:gs>
                    <a:gs pos="75000">
                      <a:srgbClr val="7598D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7598D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/>
              </a:rPr>
              <a:t>«Теремок»</a:t>
            </a:r>
            <a:endParaRPr lang="ru-RU" sz="6000" b="1" dirty="0">
              <a:ln w="11430"/>
              <a:gradFill>
                <a:gsLst>
                  <a:gs pos="0">
                    <a:srgbClr val="777C84">
                      <a:tint val="90000"/>
                      <a:satMod val="120000"/>
                    </a:srgbClr>
                  </a:gs>
                  <a:gs pos="25000">
                    <a:srgbClr val="777C84">
                      <a:tint val="93000"/>
                      <a:satMod val="120000"/>
                    </a:srgbClr>
                  </a:gs>
                  <a:gs pos="50000">
                    <a:srgbClr val="777C84">
                      <a:shade val="89000"/>
                      <a:satMod val="110000"/>
                    </a:srgbClr>
                  </a:gs>
                  <a:gs pos="75000">
                    <a:srgbClr val="777C84">
                      <a:tint val="93000"/>
                      <a:satMod val="120000"/>
                    </a:srgbClr>
                  </a:gs>
                  <a:gs pos="100000">
                    <a:srgbClr val="777C8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309527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cap="small" dirty="0">
                <a:solidFill>
                  <a:srgbClr val="575F6D"/>
                </a:solidFill>
                <a:latin typeface="Century Schoolbook"/>
              </a:rPr>
              <a:t>Сколько зверушек стало жить в Теремке?</a:t>
            </a:r>
            <a:endParaRPr lang="ru-RU" dirty="0"/>
          </a:p>
        </p:txBody>
      </p:sp>
      <p:pic>
        <p:nvPicPr>
          <p:cNvPr id="3" name="Содержимое 4" descr="загружено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11" y="2631529"/>
            <a:ext cx="2143125" cy="214312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5059363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420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052736"/>
            <a:ext cx="4104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31550" cmpd="sng">
                  <a:gradFill>
                    <a:gsLst>
                      <a:gs pos="70000">
                        <a:srgbClr val="777C84">
                          <a:shade val="50000"/>
                          <a:satMod val="190000"/>
                        </a:srgbClr>
                      </a:gs>
                      <a:gs pos="0">
                        <a:srgbClr val="777C8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77C8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/>
              </a:rPr>
              <a:t>Лягушка скачет по болоту.</a:t>
            </a:r>
          </a:p>
          <a:p>
            <a:pPr lvl="0" algn="ctr"/>
            <a:r>
              <a:rPr lang="ru-RU" sz="3600" b="1" dirty="0">
                <a:ln w="31550" cmpd="sng">
                  <a:gradFill>
                    <a:gsLst>
                      <a:gs pos="70000">
                        <a:srgbClr val="777C84">
                          <a:shade val="50000"/>
                          <a:satMod val="190000"/>
                        </a:srgbClr>
                      </a:gs>
                      <a:gs pos="0">
                        <a:srgbClr val="777C8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77C8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/>
              </a:rPr>
              <a:t>В теремке ей жить охота!</a:t>
            </a:r>
            <a:endParaRPr lang="ru-RU" sz="3600" b="1" dirty="0">
              <a:ln w="31550" cmpd="sng">
                <a:gradFill>
                  <a:gsLst>
                    <a:gs pos="70000">
                      <a:srgbClr val="777C84">
                        <a:shade val="50000"/>
                        <a:satMod val="190000"/>
                      </a:srgbClr>
                    </a:gs>
                    <a:gs pos="0">
                      <a:srgbClr val="777C8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777C8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95207"/>
            <a:ext cx="3640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17494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66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37913"/>
            <a:ext cx="34512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" y="5373216"/>
            <a:ext cx="819308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92" y="2604149"/>
            <a:ext cx="2828925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3" y="404664"/>
            <a:ext cx="17494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918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cap="small" dirty="0">
                <a:solidFill>
                  <a:srgbClr val="575F6D"/>
                </a:solidFill>
                <a:latin typeface="Century Schoolbook"/>
              </a:rPr>
              <a:t>Сколько зверушек стало жить в Теремке?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412776"/>
            <a:ext cx="395605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17494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77072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22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12776"/>
            <a:ext cx="4392488" cy="1575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"/>
                <a:cs typeface="Times New Roman"/>
              </a:rPr>
              <a:t>Вдруг из леса на полянку,</a:t>
            </a:r>
            <a:endParaRPr lang="ru-RU" sz="2000" b="1" dirty="0">
              <a:solidFill>
                <a:srgbClr val="0070C0"/>
              </a:solidFill>
              <a:latin typeface="Century Schoolbook" panose="02040604050505020304" pitchFamily="18" charset="0"/>
              <a:ea typeface="Calibri"/>
              <a:cs typeface="Times New Roman"/>
            </a:endParaRPr>
          </a:p>
          <a:p>
            <a:pPr>
              <a:spcAft>
                <a:spcPts val="750"/>
              </a:spcAft>
            </a:pPr>
            <a:r>
              <a:rPr lang="ru-RU" b="1" dirty="0" smtClean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"/>
              </a:rPr>
              <a:t>Прибежал ушастый зайка!</a:t>
            </a:r>
            <a:endParaRPr lang="ru-RU" sz="2400" b="1" dirty="0" smtClean="0">
              <a:solidFill>
                <a:srgbClr val="0070C0"/>
              </a:solidFill>
              <a:effectLst/>
              <a:latin typeface="Century Schoolbook" panose="02040604050505020304" pitchFamily="18" charset="0"/>
              <a:ea typeface="SimSun"/>
            </a:endParaRPr>
          </a:p>
          <a:p>
            <a:pPr>
              <a:spcAft>
                <a:spcPts val="750"/>
              </a:spcAft>
            </a:pPr>
            <a:r>
              <a:rPr lang="ru-RU" b="1" dirty="0" smtClean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"/>
              </a:rPr>
              <a:t>Скок-поскок, </a:t>
            </a:r>
            <a:r>
              <a:rPr lang="ru-RU" b="1" dirty="0" smtClean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Segoe UI Symbol" panose="020B0502040204020203" pitchFamily="34" charset="0"/>
              </a:rPr>
              <a:t>скок-поскок</a:t>
            </a:r>
            <a:r>
              <a:rPr lang="ru-RU" b="1" dirty="0" smtClean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"/>
              </a:rPr>
              <a:t>,</a:t>
            </a:r>
            <a:endParaRPr lang="ru-RU" sz="2400" b="1" dirty="0" smtClean="0">
              <a:solidFill>
                <a:srgbClr val="0070C0"/>
              </a:solidFill>
              <a:effectLst/>
              <a:latin typeface="Century Schoolbook" panose="02040604050505020304" pitchFamily="18" charset="0"/>
              <a:ea typeface="SimSun"/>
            </a:endParaRPr>
          </a:p>
          <a:p>
            <a:pPr>
              <a:spcAft>
                <a:spcPts val="750"/>
              </a:spcAft>
            </a:pPr>
            <a:r>
              <a:rPr lang="ru-RU" b="1" dirty="0" smtClean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"/>
              </a:rPr>
              <a:t>Зайка прыгнул на пенёк.</a:t>
            </a:r>
            <a:endParaRPr lang="ru-RU" sz="2400" b="1" dirty="0">
              <a:solidFill>
                <a:srgbClr val="0070C0"/>
              </a:solidFill>
              <a:effectLst/>
              <a:latin typeface="Century Schoolbook" panose="02040604050505020304" pitchFamily="18" charset="0"/>
              <a:ea typeface="SimSu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05413"/>
            <a:ext cx="432701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314642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34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124745"/>
            <a:ext cx="52383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entury Schoolbook" panose="02040604050505020304" pitchFamily="18" charset="0"/>
              </a:rPr>
              <a:t>Физкультминутка </a:t>
            </a:r>
            <a:br>
              <a:rPr lang="ru-RU" sz="2400" b="1" dirty="0" smtClean="0">
                <a:latin typeface="Century Schoolbook" panose="02040604050505020304" pitchFamily="18" charset="0"/>
              </a:rPr>
            </a:br>
            <a:r>
              <a:rPr lang="ru-RU" sz="2400" b="1" dirty="0" smtClean="0">
                <a:latin typeface="Century Schoolbook" panose="02040604050505020304" pitchFamily="18" charset="0"/>
              </a:rPr>
              <a:t/>
            </a:r>
            <a:br>
              <a:rPr lang="ru-RU" sz="2400" b="1" dirty="0" smtClean="0">
                <a:latin typeface="Century Schoolbook" panose="02040604050505020304" pitchFamily="18" charset="0"/>
              </a:rPr>
            </a:br>
            <a:r>
              <a:rPr lang="ru-RU" sz="2400" b="1" dirty="0" smtClean="0">
                <a:latin typeface="Century Schoolbook" panose="02040604050505020304" pitchFamily="18" charset="0"/>
              </a:rPr>
              <a:t> Зайчикам не будет скучно,</a:t>
            </a:r>
            <a:br>
              <a:rPr lang="ru-RU" sz="2400" b="1" dirty="0" smtClean="0">
                <a:latin typeface="Century Schoolbook" panose="02040604050505020304" pitchFamily="18" charset="0"/>
              </a:rPr>
            </a:br>
            <a:r>
              <a:rPr lang="ru-RU" sz="2400" b="1" dirty="0" smtClean="0">
                <a:latin typeface="Century Schoolbook" panose="02040604050505020304" pitchFamily="18" charset="0"/>
              </a:rPr>
              <a:t>Сделаем зарядку дружно?</a:t>
            </a:r>
            <a:br>
              <a:rPr lang="ru-RU" sz="2400" b="1" dirty="0" smtClean="0">
                <a:latin typeface="Century Schoolbook" panose="02040604050505020304" pitchFamily="18" charset="0"/>
              </a:rPr>
            </a:br>
            <a:r>
              <a:rPr lang="ru-RU" sz="2400" b="1" dirty="0" smtClean="0">
                <a:latin typeface="Century Schoolbook" panose="02040604050505020304" pitchFamily="18" charset="0"/>
              </a:rPr>
              <a:t>Вправо, влево повернись, наклонись и поднимись.</a:t>
            </a:r>
            <a:br>
              <a:rPr lang="ru-RU" sz="2400" b="1" dirty="0" smtClean="0">
                <a:latin typeface="Century Schoolbook" panose="02040604050505020304" pitchFamily="18" charset="0"/>
              </a:rPr>
            </a:br>
            <a:r>
              <a:rPr lang="ru-RU" sz="2400" b="1" dirty="0" smtClean="0">
                <a:latin typeface="Century Schoolbook" panose="02040604050505020304" pitchFamily="18" charset="0"/>
              </a:rPr>
              <a:t>Лапки кверху, лапки в бок</a:t>
            </a:r>
            <a:br>
              <a:rPr lang="ru-RU" sz="2400" b="1" dirty="0" smtClean="0">
                <a:latin typeface="Century Schoolbook" panose="02040604050505020304" pitchFamily="18" charset="0"/>
              </a:rPr>
            </a:br>
            <a:r>
              <a:rPr lang="ru-RU" sz="2400" b="1" dirty="0" smtClean="0">
                <a:latin typeface="Century Schoolbook" panose="02040604050505020304" pitchFamily="18" charset="0"/>
              </a:rPr>
              <a:t>И на месте скок-скок - скок.</a:t>
            </a:r>
            <a:br>
              <a:rPr lang="ru-RU" sz="2400" b="1" dirty="0" smtClean="0">
                <a:latin typeface="Century Schoolbook" panose="02040604050505020304" pitchFamily="18" charset="0"/>
              </a:rPr>
            </a:br>
            <a:r>
              <a:rPr lang="ru-RU" sz="2400" b="1" dirty="0" smtClean="0">
                <a:latin typeface="Century Schoolbook" panose="02040604050505020304" pitchFamily="18" charset="0"/>
              </a:rPr>
              <a:t>А теперь бежим вприпрыжку,</a:t>
            </a:r>
            <a:br>
              <a:rPr lang="ru-RU" sz="2400" b="1" dirty="0" smtClean="0">
                <a:latin typeface="Century Schoolbook" panose="02040604050505020304" pitchFamily="18" charset="0"/>
              </a:rPr>
            </a:br>
            <a:r>
              <a:rPr lang="ru-RU" sz="2400" b="1" dirty="0" smtClean="0">
                <a:latin typeface="Century Schoolbook" panose="02040604050505020304" pitchFamily="18" charset="0"/>
              </a:rPr>
              <a:t>Молодцы, мои зайчишки!</a:t>
            </a:r>
            <a:br>
              <a:rPr lang="ru-RU" sz="2400" b="1" dirty="0" smtClean="0">
                <a:latin typeface="Century Schoolbook" panose="02040604050505020304" pitchFamily="18" charset="0"/>
              </a:rPr>
            </a:br>
            <a:r>
              <a:rPr lang="ru-RU" sz="2400" b="1" dirty="0" smtClean="0">
                <a:latin typeface="Century Schoolbook" panose="02040604050505020304" pitchFamily="18" charset="0"/>
              </a:rPr>
              <a:t>Замедляйте детки шаг,</a:t>
            </a:r>
            <a:br>
              <a:rPr lang="ru-RU" sz="2400" b="1" dirty="0" smtClean="0">
                <a:latin typeface="Century Schoolbook" panose="02040604050505020304" pitchFamily="18" charset="0"/>
              </a:rPr>
            </a:br>
            <a:r>
              <a:rPr lang="ru-RU" sz="2400" b="1" dirty="0" smtClean="0">
                <a:latin typeface="Century Schoolbook" panose="02040604050505020304" pitchFamily="18" charset="0"/>
              </a:rPr>
              <a:t>Шаг на месте, стой!</a:t>
            </a:r>
            <a:br>
              <a:rPr lang="ru-RU" sz="2400" b="1" dirty="0" smtClean="0">
                <a:latin typeface="Century Schoolbook" panose="02040604050505020304" pitchFamily="18" charset="0"/>
              </a:rPr>
            </a:br>
            <a:r>
              <a:rPr lang="ru-RU" sz="2400" b="1" dirty="0" smtClean="0">
                <a:latin typeface="Century Schoolbook" panose="02040604050505020304" pitchFamily="18" charset="0"/>
              </a:rPr>
              <a:t>Вот так!</a:t>
            </a:r>
            <a:endParaRPr lang="ru-RU" sz="2400" b="1" dirty="0">
              <a:latin typeface="Century Schoolbook" panose="02040604050505020304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11829"/>
            <a:ext cx="2187352" cy="190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398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cap="small" dirty="0">
                <a:solidFill>
                  <a:srgbClr val="575F6D"/>
                </a:solidFill>
                <a:latin typeface="Century Schoolbook"/>
              </a:rPr>
              <a:t>Сколько зверушек стало жить в Теремке?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32553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302328"/>
            <a:ext cx="3779837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65105"/>
            <a:ext cx="17494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367" y="4797152"/>
            <a:ext cx="24812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099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8821"/>
            <a:ext cx="6976782" cy="215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22518"/>
            <a:ext cx="3904109" cy="300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2" y="2901842"/>
            <a:ext cx="428625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039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b="1" cap="small" dirty="0" smtClean="0">
                <a:solidFill>
                  <a:srgbClr val="00B050"/>
                </a:solidFill>
                <a:latin typeface="Century Schoolbook"/>
              </a:rPr>
              <a:t>Счетные палочки для лисички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5"/>
            <a:ext cx="4409852" cy="330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38876"/>
            <a:ext cx="3902075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530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700" cap="small" dirty="0">
                <a:solidFill>
                  <a:srgbClr val="575F6D"/>
                </a:solidFill>
                <a:latin typeface="Century Schoolbook"/>
              </a:rPr>
              <a:t>Сколько зверушек стало жить в Теремке?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20" y="1340768"/>
            <a:ext cx="370681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8482"/>
            <a:ext cx="242570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33" y="2072041"/>
            <a:ext cx="2779713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61" y="4100839"/>
            <a:ext cx="17557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64" y="4534368"/>
            <a:ext cx="3487737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41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1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Задачи:</a:t>
            </a:r>
            <a:endParaRPr lang="ru-RU" dirty="0"/>
          </a:p>
          <a:p>
            <a:r>
              <a:rPr lang="ru-RU" b="1" dirty="0"/>
              <a:t>1) Образовательные</a:t>
            </a:r>
            <a:r>
              <a:rPr lang="ru-RU" dirty="0"/>
              <a:t>:</a:t>
            </a:r>
          </a:p>
          <a:p>
            <a:r>
              <a:rPr lang="ru-RU" dirty="0"/>
              <a:t>Учить устанавливать равенства двумя способами, добавляя к меньшей группе или убирая из большей группы один предмет, отвечать на вопросы "Сколько было?", "Сколько стало?". Развитие умения обобщать числовые значения на основе сравнения групп.</a:t>
            </a:r>
          </a:p>
          <a:p>
            <a:r>
              <a:rPr lang="ru-RU" b="1" dirty="0"/>
              <a:t>2) Развивающие:</a:t>
            </a:r>
            <a:endParaRPr lang="ru-RU" dirty="0"/>
          </a:p>
          <a:p>
            <a:r>
              <a:rPr lang="ru-RU" dirty="0"/>
              <a:t>•развивать внимание, память, зрительное восприятие, логическое мышление;</a:t>
            </a:r>
          </a:p>
          <a:p>
            <a:r>
              <a:rPr lang="ru-RU" b="1" dirty="0"/>
              <a:t>3) Воспитательные</a:t>
            </a:r>
            <a:r>
              <a:rPr lang="ru-RU" dirty="0"/>
              <a:t>:</a:t>
            </a:r>
          </a:p>
          <a:p>
            <a:r>
              <a:rPr lang="ru-RU" dirty="0"/>
              <a:t>•воспитывать чувство сострадания и желание помочь героям сказки.</a:t>
            </a:r>
          </a:p>
        </p:txBody>
      </p:sp>
    </p:spTree>
    <p:extLst>
      <p:ext uri="{BB962C8B-B14F-4D97-AF65-F5344CB8AC3E}">
        <p14:creationId xmlns:p14="http://schemas.microsoft.com/office/powerpoint/2010/main" val="916102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81"/>
            <a:ext cx="717550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3"/>
            <a:ext cx="2224137" cy="403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80" y="3284984"/>
            <a:ext cx="3494085" cy="296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643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529564" cy="428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2204864"/>
            <a:ext cx="18161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57976"/>
            <a:ext cx="301783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17482"/>
            <a:ext cx="24749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3150"/>
            <a:ext cx="242570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14989"/>
            <a:ext cx="17557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41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99" y="692696"/>
            <a:ext cx="6612077" cy="560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543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908720"/>
            <a:ext cx="4680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18000">
                  <a:solidFill>
                    <a:srgbClr val="7598D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Schoolbook"/>
              </a:rPr>
              <a:t>Стоит в поле Теремок.</a:t>
            </a:r>
            <a:br>
              <a:rPr lang="ru-RU" sz="3200" b="1" dirty="0">
                <a:ln w="18000">
                  <a:solidFill>
                    <a:srgbClr val="7598D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Schoolbook"/>
              </a:rPr>
            </a:br>
            <a:r>
              <a:rPr lang="ru-RU" sz="3200" b="1" dirty="0">
                <a:ln w="18000">
                  <a:solidFill>
                    <a:srgbClr val="7598D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Schoolbook"/>
              </a:rPr>
              <a:t>Он не низок, не высок.</a:t>
            </a:r>
            <a:br>
              <a:rPr lang="ru-RU" sz="3200" b="1" dirty="0">
                <a:ln w="18000">
                  <a:solidFill>
                    <a:srgbClr val="7598D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Schoolbook"/>
              </a:rPr>
            </a:br>
            <a:r>
              <a:rPr lang="ru-RU" sz="3200" b="1" dirty="0">
                <a:ln w="18000">
                  <a:solidFill>
                    <a:srgbClr val="7598D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Schoolbook"/>
              </a:rPr>
              <a:t>Как по полю мышка бежала,</a:t>
            </a:r>
            <a:br>
              <a:rPr lang="ru-RU" sz="3200" b="1" dirty="0">
                <a:ln w="18000">
                  <a:solidFill>
                    <a:srgbClr val="7598D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Schoolbook"/>
              </a:rPr>
            </a:br>
            <a:r>
              <a:rPr lang="ru-RU" sz="3200" b="1" dirty="0">
                <a:ln w="18000">
                  <a:solidFill>
                    <a:srgbClr val="7598D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Schoolbook"/>
              </a:rPr>
              <a:t>Теремок увидала</a:t>
            </a:r>
            <a:endParaRPr lang="ru-RU" sz="3200" b="1" dirty="0">
              <a:ln w="18000">
                <a:solidFill>
                  <a:srgbClr val="7598D9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Schoolbook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2" y="332656"/>
            <a:ext cx="396240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872" y="3810857"/>
            <a:ext cx="2337172" cy="233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97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75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"/>
              </a:rPr>
              <a:t/>
            </a:r>
            <a:b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"/>
              </a:rPr>
            </a:br>
            <a:r>
              <a:rPr lang="ru-RU" dirty="0" smtClean="0">
                <a:solidFill>
                  <a:srgbClr val="0070C0"/>
                </a:solidFill>
                <a:effectLst/>
                <a:latin typeface="Times New Roman"/>
                <a:ea typeface=""/>
              </a:rPr>
              <a:t>Около теремка на полянке распустились цветы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"/>
              </a:rPr>
              <a:t>.</a:t>
            </a:r>
            <a:r>
              <a:rPr lang="ru-RU" sz="5400" dirty="0" smtClean="0">
                <a:effectLst/>
                <a:latin typeface="Times New Roman"/>
                <a:ea typeface="SimSun"/>
              </a:rPr>
              <a:t/>
            </a:r>
            <a:br>
              <a:rPr lang="ru-RU" sz="5400" dirty="0" smtClean="0">
                <a:effectLst/>
                <a:latin typeface="Times New Roman"/>
                <a:ea typeface="SimSun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2828925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1446"/>
            <a:ext cx="1122671" cy="123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006" y="4357064"/>
            <a:ext cx="1191020" cy="133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60" y="4607637"/>
            <a:ext cx="1199052" cy="112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858" y="4404490"/>
            <a:ext cx="1224136" cy="123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63425"/>
            <a:ext cx="1050107" cy="108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900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064"/>
            <a:ext cx="19510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0" y="2230005"/>
            <a:ext cx="19510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9120"/>
            <a:ext cx="19510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07393"/>
            <a:ext cx="19510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97" y="605030"/>
            <a:ext cx="3809603" cy="322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02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06" y="260648"/>
            <a:ext cx="2828925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970393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2696666"/>
            <a:ext cx="118903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2865438"/>
            <a:ext cx="12017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83" y="2809875"/>
            <a:ext cx="12255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931427"/>
            <a:ext cx="10541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84373"/>
            <a:ext cx="1410395" cy="102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7" y="4155091"/>
            <a:ext cx="1160344" cy="84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90403"/>
            <a:ext cx="1392887" cy="101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32416"/>
            <a:ext cx="1326558" cy="96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146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Возможные варианты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9" y="1683212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42" y="1683212"/>
            <a:ext cx="118903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73" y="1784019"/>
            <a:ext cx="12017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30" y="1631068"/>
            <a:ext cx="12255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" y="3392243"/>
            <a:ext cx="141446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42" y="3392243"/>
            <a:ext cx="141446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344" y="3371029"/>
            <a:ext cx="141446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780" y="3343724"/>
            <a:ext cx="141446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163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230043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20" y="2233287"/>
            <a:ext cx="118903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92" y="2334092"/>
            <a:ext cx="12065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37" y="2222967"/>
            <a:ext cx="12255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30" y="2334092"/>
            <a:ext cx="1084152" cy="111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93" y="4204378"/>
            <a:ext cx="141446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28" y="4077072"/>
            <a:ext cx="141446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10" y="4071370"/>
            <a:ext cx="141446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831" y="4071369"/>
            <a:ext cx="141446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874" y="3861048"/>
            <a:ext cx="141446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472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153</Words>
  <Application>Microsoft Office PowerPoint</Application>
  <PresentationFormat>Экран (4:3)</PresentationFormat>
  <Paragraphs>32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 Муниципальное Автономное Дошкольное Учреждение  «Детский сад 92 общеразвивающего вида» г.Сыктывкара </vt:lpstr>
      <vt:lpstr>Презентация PowerPoint</vt:lpstr>
      <vt:lpstr>Презентация PowerPoint</vt:lpstr>
      <vt:lpstr>Презентация PowerPoint</vt:lpstr>
      <vt:lpstr> Около теремка на полянке распустились цветы. </vt:lpstr>
      <vt:lpstr>Презентация PowerPoint</vt:lpstr>
      <vt:lpstr>Презентация PowerPoint</vt:lpstr>
      <vt:lpstr>Возможные варианты</vt:lpstr>
      <vt:lpstr>Презентация PowerPoint</vt:lpstr>
      <vt:lpstr>Сколько зверушек стало жить в Теремке?</vt:lpstr>
      <vt:lpstr>Презентация PowerPoint</vt:lpstr>
      <vt:lpstr>Презентация PowerPoint</vt:lpstr>
      <vt:lpstr>Сколько зверушек стало жить в Теремке?</vt:lpstr>
      <vt:lpstr>Презентация PowerPoint</vt:lpstr>
      <vt:lpstr>Презентация PowerPoint</vt:lpstr>
      <vt:lpstr>Сколько зверушек стало жить в Теремке?</vt:lpstr>
      <vt:lpstr>Презентация PowerPoint</vt:lpstr>
      <vt:lpstr>Счетные палочки для лисички</vt:lpstr>
      <vt:lpstr>Сколько зверушек стало жить в Теремке?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Учреждение  «Детский сад 92 общеразвивающего вида» г.Сыктывкара</dc:title>
  <dc:creator>User</dc:creator>
  <cp:lastModifiedBy>User</cp:lastModifiedBy>
  <cp:revision>7</cp:revision>
  <dcterms:created xsi:type="dcterms:W3CDTF">2022-02-15T17:18:59Z</dcterms:created>
  <dcterms:modified xsi:type="dcterms:W3CDTF">2022-02-15T18:21:21Z</dcterms:modified>
</cp:coreProperties>
</file>