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D5939-A733-4D08-82EE-FE167F56E777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63A1F-E121-4A0A-9141-830CB22F0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64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63A1F-E121-4A0A-9141-830CB22F0CA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5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13305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Обеспечение эмоционального благополучия детей дошкольного возраста в условиях ДОУ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6093296"/>
            <a:ext cx="6624736" cy="936104"/>
          </a:xfrm>
        </p:spPr>
        <p:txBody>
          <a:bodyPr>
            <a:normAutofit fontScale="925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 Педагог – </a:t>
            </a:r>
            <a:r>
              <a:rPr lang="ru-RU" b="1" dirty="0" smtClean="0">
                <a:solidFill>
                  <a:schemeClr val="tx1"/>
                </a:solidFill>
              </a:rPr>
              <a:t>психолог МБДОУ </a:t>
            </a:r>
            <a:r>
              <a:rPr lang="ru-RU" b="1" dirty="0">
                <a:solidFill>
                  <a:schemeClr val="tx1"/>
                </a:solidFill>
              </a:rPr>
              <a:t>г. Иркутска детский сад № 62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Гавриленко </a:t>
            </a:r>
            <a:r>
              <a:rPr lang="ru-RU" b="1" dirty="0" smtClean="0">
                <a:solidFill>
                  <a:schemeClr val="tx1"/>
                </a:solidFill>
              </a:rPr>
              <a:t>А.А.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9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91585" y="5157192"/>
            <a:ext cx="8640960" cy="1226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650" y="3804350"/>
            <a:ext cx="8640960" cy="1208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564904"/>
            <a:ext cx="86409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На развитие эмоциональной сферы дошкольников позитивно влияет создание в группах уголков психологической разгрузки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0336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для малышей — «домотека», в специально отведенном пространстве группы дети размещают предметы, принесенные из дома: фотографии, игрушки или другие вещи, напоминающие о доме</a:t>
            </a:r>
            <a:r>
              <a:rPr lang="ru-RU" b="1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для детей 4-5 лет — «дерево эмоций», на котором ребенок, приходя утром, размещает свою фотографию в соответствии с настроением — в центре или по краям, на темном или светлом фоне. В течение дня по своему желанию он может вносить изменения</a:t>
            </a:r>
            <a:r>
              <a:rPr lang="ru-RU" b="1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старшим дошкольникам для эмоциональной разрядки подходит уголок с мягкой мебелью или модулями с подобранными для данного возраста книгами, журналами, иллюстрациями, интересными настольными играми и </a:t>
            </a:r>
            <a:r>
              <a:rPr lang="ru-RU" b="1" dirty="0" smtClean="0"/>
              <a:t>игрушками., в котором 5-7 летний ребенок может иногда побыть один.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32707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g-fotki.yandex.ru/get/4606/200418627.8e/0_122902_aaa5a84f_or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00608"/>
            <a:ext cx="8388823" cy="1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6471" y="2976745"/>
            <a:ext cx="6110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044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2565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Эмоциональное благополучие –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это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устойчивое </a:t>
            </a:r>
            <a:r>
              <a:rPr lang="ru-RU" dirty="0" smtClean="0">
                <a:solidFill>
                  <a:schemeClr val="tx1"/>
                </a:solidFill>
              </a:rPr>
              <a:t>эмоционально-положительное </a:t>
            </a:r>
            <a:r>
              <a:rPr lang="ru-RU" dirty="0">
                <a:solidFill>
                  <a:schemeClr val="tx1"/>
                </a:solidFill>
              </a:rPr>
              <a:t>самочувствие ребенка, основой которого является удовлетворение основных возрастных потребностей: как </a:t>
            </a:r>
            <a:r>
              <a:rPr lang="ru-RU" dirty="0" smtClean="0">
                <a:solidFill>
                  <a:schemeClr val="tx1"/>
                </a:solidFill>
              </a:rPr>
              <a:t>биологических, </a:t>
            </a:r>
            <a:r>
              <a:rPr lang="ru-RU" dirty="0">
                <a:solidFill>
                  <a:schemeClr val="tx1"/>
                </a:solidFill>
              </a:rPr>
              <a:t>так и социальных.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6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47861" y="3937992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31421" y="3073896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8334" y="3073896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74"/>
            <a:ext cx="8229600" cy="27548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Уровни </a:t>
            </a:r>
            <a:r>
              <a:rPr lang="ru-RU" b="1" dirty="0">
                <a:solidFill>
                  <a:schemeClr val="tx1"/>
                </a:solidFill>
              </a:rPr>
              <a:t>эмоционального </a:t>
            </a:r>
            <a:r>
              <a:rPr lang="ru-RU" b="1" dirty="0" smtClean="0">
                <a:solidFill>
                  <a:schemeClr val="tx1"/>
                </a:solidFill>
              </a:rPr>
              <a:t>благополучия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.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30991" y="3245078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ВЫСОКИЙ</a:t>
            </a:r>
            <a:endParaRPr lang="ru-RU" sz="2800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9501" y="4108430"/>
            <a:ext cx="1726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</a:rPr>
              <a:t>СРЕДНИЙ</a:t>
            </a:r>
            <a:endParaRPr lang="ru-RU" sz="28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0333" y="3259855"/>
            <a:ext cx="1558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</a:rPr>
              <a:t>НИЗКИЙ</a:t>
            </a:r>
            <a:endParaRPr lang="ru-RU" sz="2800" b="1" dirty="0">
              <a:latin typeface="+mj-lt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339753" y="1844824"/>
            <a:ext cx="504055" cy="11521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535996" y="2348880"/>
            <a:ext cx="1" cy="14194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17956" y="1943084"/>
            <a:ext cx="612335" cy="100793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71" y="4149080"/>
            <a:ext cx="16811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730" y="5011886"/>
            <a:ext cx="1660525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41" y="4187973"/>
            <a:ext cx="16954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4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1422254"/>
            <a:ext cx="83529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Эмоциональное благополучие для ребенка, все равно, что для ростка свет, тепло, влага, удобрение, почва и т.д. </a:t>
            </a:r>
            <a:br>
              <a:rPr lang="ru-RU" sz="2800" b="1" dirty="0"/>
            </a:br>
            <a:endParaRPr lang="ru-RU" sz="2800" b="1" dirty="0" smtClean="0"/>
          </a:p>
          <a:p>
            <a:pPr algn="ctr"/>
            <a:r>
              <a:rPr lang="ru-RU" sz="2800" b="1" dirty="0" smtClean="0"/>
              <a:t>Чтобы </a:t>
            </a:r>
            <a:r>
              <a:rPr lang="ru-RU" sz="2800" b="1" dirty="0"/>
              <a:t>нормально расти, ребенку</a:t>
            </a:r>
            <a:br>
              <a:rPr lang="ru-RU" sz="2800" b="1" dirty="0"/>
            </a:br>
            <a:r>
              <a:rPr lang="ru-RU" sz="2800" b="1" dirty="0"/>
              <a:t>нужна любовь, уверенность  в своих силах,  в своей значимости и ценности для нас, </a:t>
            </a:r>
            <a:r>
              <a:rPr lang="ru-RU" sz="2800" b="1" dirty="0" smtClean="0"/>
              <a:t>взрослых!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7" y="4530797"/>
            <a:ext cx="2103437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06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87638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Созданию эмоционально-психологического </a:t>
            </a:r>
            <a:r>
              <a:rPr lang="ru-RU" sz="2800" b="1" dirty="0" smtClean="0">
                <a:solidFill>
                  <a:schemeClr val="tx1"/>
                </a:solidFill>
              </a:rPr>
              <a:t>благополучия способствуют </a:t>
            </a:r>
            <a:r>
              <a:rPr lang="ru-RU" sz="2800" b="1" dirty="0">
                <a:solidFill>
                  <a:schemeClr val="tx1"/>
                </a:solidFill>
              </a:rPr>
              <a:t>следующие условия: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20486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• быстрая </a:t>
            </a:r>
            <a:r>
              <a:rPr lang="ru-RU" sz="2400" b="1" dirty="0"/>
              <a:t>адаптация к условиям детского сада </a:t>
            </a:r>
            <a:endParaRPr lang="ru-RU" sz="2400" b="1" dirty="0" smtClean="0"/>
          </a:p>
          <a:p>
            <a:r>
              <a:rPr lang="ru-RU" sz="2400" b="1" dirty="0" smtClean="0"/>
              <a:t>• наличие </a:t>
            </a:r>
            <a:r>
              <a:rPr lang="ru-RU" sz="2400" b="1" dirty="0"/>
              <a:t>«семейных альбомов»;</a:t>
            </a:r>
          </a:p>
          <a:p>
            <a:r>
              <a:rPr lang="ru-RU" sz="2400" b="1" dirty="0" smtClean="0"/>
              <a:t>• «</a:t>
            </a:r>
            <a:r>
              <a:rPr lang="ru-RU" sz="2400" b="1" dirty="0"/>
              <a:t>зональность развивающей </a:t>
            </a:r>
            <a:r>
              <a:rPr lang="ru-RU" sz="2400" b="1" dirty="0" smtClean="0"/>
              <a:t>среды»</a:t>
            </a:r>
            <a:br>
              <a:rPr lang="ru-RU" sz="2400" b="1" dirty="0" smtClean="0"/>
            </a:br>
            <a:r>
              <a:rPr lang="ru-RU" sz="2400" b="1" dirty="0" smtClean="0"/>
              <a:t>• разумная </a:t>
            </a:r>
            <a:r>
              <a:rPr lang="ru-RU" sz="2400" b="1" dirty="0"/>
              <a:t>занятость детей;</a:t>
            </a:r>
          </a:p>
          <a:p>
            <a:r>
              <a:rPr lang="ru-RU" sz="2400" b="1" dirty="0" smtClean="0"/>
              <a:t>• применение </a:t>
            </a:r>
            <a:r>
              <a:rPr lang="ru-RU" sz="2400" b="1" dirty="0"/>
              <a:t>физкультминуток  во время занятий;</a:t>
            </a:r>
          </a:p>
          <a:p>
            <a:r>
              <a:rPr lang="ru-RU" sz="2400" b="1" dirty="0" smtClean="0"/>
              <a:t>• наличие </a:t>
            </a:r>
            <a:r>
              <a:rPr lang="ru-RU" sz="2400" b="1" dirty="0"/>
              <a:t>традиций в группе;</a:t>
            </a:r>
          </a:p>
          <a:p>
            <a:r>
              <a:rPr lang="ru-RU" sz="2400" b="1" dirty="0" smtClean="0"/>
              <a:t>• часто </a:t>
            </a:r>
            <a:r>
              <a:rPr lang="ru-RU" sz="2400" b="1" dirty="0"/>
              <a:t>плаксивым детям можно давать установку на интересный завтрашний день;</a:t>
            </a:r>
          </a:p>
          <a:p>
            <a:r>
              <a:rPr lang="ru-RU" sz="2400" b="1" dirty="0" smtClean="0"/>
              <a:t>• проведение </a:t>
            </a:r>
            <a:r>
              <a:rPr lang="ru-RU" sz="2400" b="1" dirty="0"/>
              <a:t>«утра радостных встреч», позволяющих каждому ребенку ощутить себя в центре внимания;</a:t>
            </a:r>
          </a:p>
          <a:p>
            <a:r>
              <a:rPr lang="ru-RU" sz="2400" b="1" dirty="0" smtClean="0"/>
              <a:t>• демократичный </a:t>
            </a:r>
            <a:r>
              <a:rPr lang="ru-RU" sz="2400" b="1" dirty="0"/>
              <a:t>стиль общения педагога – не над, а рядом, вместе, глаза в глаза.</a:t>
            </a:r>
          </a:p>
        </p:txBody>
      </p:sp>
    </p:spTree>
    <p:extLst>
      <p:ext uri="{BB962C8B-B14F-4D97-AF65-F5344CB8AC3E}">
        <p14:creationId xmlns:p14="http://schemas.microsoft.com/office/powerpoint/2010/main" val="2443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68110" y="4605753"/>
            <a:ext cx="4355976" cy="885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3613940"/>
            <a:ext cx="4355976" cy="885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0667" y="2016078"/>
            <a:ext cx="6173541" cy="1484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ea typeface="Calibri"/>
                <a:cs typeface="Times New Roman"/>
              </a:rPr>
              <a:t>Соблюдение педагогом принципов психолого-педагогического сопровождения детей, главным из которых является:</a:t>
            </a:r>
            <a:r>
              <a:rPr lang="ru-RU" sz="1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064" y="2096823"/>
            <a:ext cx="624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ru-RU" sz="2000" b="1" dirty="0"/>
              <a:t>организации индивидуального подхода к ребенку, непосредственное общение с каждым ребенком, уважительное отношение к каждому ребенку, его чувствам и потребностям;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370255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ru-RU" sz="2000" b="1" dirty="0"/>
              <a:t>контроля за физическим и психическим состоянием ребёнка;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0098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b="1" dirty="0"/>
              <a:t>поддержка индивидуальности  и инициативы детей через</a:t>
            </a:r>
            <a:r>
              <a:rPr lang="ru-RU" b="1" dirty="0" smtClean="0"/>
              <a:t>:</a:t>
            </a:r>
            <a:endParaRPr lang="ru-RU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767643" y="5079026"/>
            <a:ext cx="331823" cy="33348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1532" y="5490864"/>
            <a:ext cx="8585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Arial" pitchFamily="34" charset="0"/>
              <a:buChar char="•"/>
            </a:pPr>
            <a:r>
              <a:rPr lang="ru-RU" b="1" dirty="0" smtClean="0"/>
              <a:t>свободный </a:t>
            </a:r>
            <a:r>
              <a:rPr lang="ru-RU" b="1" dirty="0"/>
              <a:t>выбор ребенком деятельности,</a:t>
            </a:r>
          </a:p>
          <a:p>
            <a:pPr marL="285750" indent="-285750" algn="r">
              <a:buFont typeface="Arial" pitchFamily="34" charset="0"/>
              <a:buChar char="•"/>
            </a:pPr>
            <a:r>
              <a:rPr lang="ru-RU" b="1" dirty="0" smtClean="0"/>
              <a:t>свободное </a:t>
            </a:r>
            <a:r>
              <a:rPr lang="ru-RU" b="1" dirty="0"/>
              <a:t>выражение своих чувств и мыслей,</a:t>
            </a:r>
          </a:p>
          <a:p>
            <a:pPr marL="285750" indent="-285750" algn="r">
              <a:buFont typeface="Arial" pitchFamily="34" charset="0"/>
              <a:buChar char="•"/>
            </a:pPr>
            <a:r>
              <a:rPr lang="ru-RU" b="1" dirty="0" smtClean="0"/>
              <a:t>самостоятельность </a:t>
            </a:r>
            <a:r>
              <a:rPr lang="ru-RU" b="1" dirty="0"/>
              <a:t>в разных видах </a:t>
            </a:r>
            <a:r>
              <a:rPr lang="ru-RU" b="1" dirty="0" smtClean="0"/>
              <a:t>деятельности</a:t>
            </a:r>
          </a:p>
          <a:p>
            <a:pPr algn="r"/>
            <a:r>
              <a:rPr lang="ru-RU" b="1" dirty="0" smtClean="0"/>
              <a:t> </a:t>
            </a:r>
            <a:r>
              <a:rPr lang="ru-RU" b="1" dirty="0"/>
              <a:t>(исследовательская, игровая,  проектная, познавательная  и т. д.)</a:t>
            </a:r>
          </a:p>
        </p:txBody>
      </p:sp>
    </p:spTree>
    <p:extLst>
      <p:ext uri="{BB962C8B-B14F-4D97-AF65-F5344CB8AC3E}">
        <p14:creationId xmlns:p14="http://schemas.microsoft.com/office/powerpoint/2010/main" val="339455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84510" y="4365104"/>
            <a:ext cx="5611626" cy="713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7982" y="2870719"/>
            <a:ext cx="6299301" cy="1323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4510" y="1340768"/>
            <a:ext cx="6043674" cy="1323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108520" y="1340768"/>
            <a:ext cx="64352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ru-RU" sz="2000" b="1" dirty="0"/>
              <a:t>организация взаимодействия со взрослыми: использование игрушек-забав, игрушек-сюрпризов, использование сказок и спокойной музыки при укладывании детей </a:t>
            </a:r>
            <a:r>
              <a:rPr lang="ru-RU" sz="2000" b="1" dirty="0" smtClean="0"/>
              <a:t>спать;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64013" y="2845238"/>
            <a:ext cx="6264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ru-RU" sz="2000" b="1" dirty="0"/>
              <a:t>построение образовательного процесса на основе взаимодействия взрослого с детьми, ориентируясь на интересы и возможности каждого ребенка;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4510" y="4391597"/>
            <a:ext cx="5159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ru-RU" sz="2000" b="1" dirty="0" smtClean="0"/>
              <a:t>установление правил взаимодействия в разных ситуациях: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665" y="5149818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позитивные </a:t>
            </a:r>
            <a:r>
              <a:rPr lang="ru-RU" b="1" dirty="0"/>
              <a:t>и доброжелательные отношения между детьми разных национальных культур, религиозных обществ, а так же имеющими различные </a:t>
            </a:r>
            <a:r>
              <a:rPr lang="ru-RU" b="1" dirty="0" smtClean="0"/>
              <a:t>ОВЗ.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развитие </a:t>
            </a:r>
            <a:r>
              <a:rPr lang="ru-RU" b="1" dirty="0"/>
              <a:t>коммуникативных способностей детей, позволяющих решать конфликтные ситуации со сверстниками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896361" y="4745540"/>
            <a:ext cx="331823" cy="33348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36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067943" y="4077072"/>
            <a:ext cx="4392489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3034" y="2016108"/>
            <a:ext cx="4229771" cy="1497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79912" y="41490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b="1" dirty="0" smtClean="0"/>
              <a:t>взаимодействие </a:t>
            </a:r>
            <a:r>
              <a:rPr lang="ru-RU" b="1" dirty="0"/>
              <a:t>с родителями (законными представителями) по вопросу образования ребенка, непосредственного вовлечения их в образовательный процесс.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173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b="1" dirty="0"/>
              <a:t>формирование и поддержка положительной самооценки, уверенности в собственных возможностях и способностях</a:t>
            </a:r>
          </a:p>
        </p:txBody>
      </p:sp>
    </p:spTree>
    <p:extLst>
      <p:ext uri="{BB962C8B-B14F-4D97-AF65-F5344CB8AC3E}">
        <p14:creationId xmlns:p14="http://schemas.microsoft.com/office/powerpoint/2010/main" val="401448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78010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ea typeface="Calibri"/>
              </a:rPr>
              <a:t>Игра </a:t>
            </a:r>
            <a:r>
              <a:rPr lang="ru-RU" sz="4800" b="1" dirty="0">
                <a:solidFill>
                  <a:schemeClr val="tx1"/>
                </a:solidFill>
                <a:ea typeface="Calibri"/>
              </a:rPr>
              <a:t>«Комплименты</a:t>
            </a:r>
            <a:r>
              <a:rPr lang="ru-RU" sz="4800" b="1" dirty="0" smtClean="0">
                <a:solidFill>
                  <a:schemeClr val="tx1"/>
                </a:solidFill>
                <a:ea typeface="Calibri"/>
              </a:rPr>
              <a:t>»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17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</TotalTime>
  <Words>396</Words>
  <Application>Microsoft Office PowerPoint</Application>
  <PresentationFormat>Экран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Обеспечение эмоционального благополучия детей дошкольного возраста в условиях ДОУ</vt:lpstr>
      <vt:lpstr>Эмоциональное благополучие –   это устойчивое эмоционально-положительное самочувствие ребенка, основой которого является удовлетворение основных возрастных потребностей: как биологических, так и социальных.</vt:lpstr>
      <vt:lpstr>Уровни эмоционального благополучия . </vt:lpstr>
      <vt:lpstr>Презентация PowerPoint</vt:lpstr>
      <vt:lpstr>Созданию эмоционально-психологического благополучия способствуют следующие условия:</vt:lpstr>
      <vt:lpstr>Соблюдение педагогом принципов психолого-педагогического сопровождения детей, главным из которых является: </vt:lpstr>
      <vt:lpstr>Презентация PowerPoint</vt:lpstr>
      <vt:lpstr>Презентация PowerPoint</vt:lpstr>
      <vt:lpstr>Игра «Комплименты»</vt:lpstr>
      <vt:lpstr>На развитие эмоциональной сферы дошкольников позитивно влияет создание в группах уголков психологической разгрузки: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эмоционального благополучия детей дошкольного возраста в условиях ДОУ</dc:title>
  <dc:creator>детский сад</dc:creator>
  <cp:lastModifiedBy>детский сад</cp:lastModifiedBy>
  <cp:revision>10</cp:revision>
  <dcterms:created xsi:type="dcterms:W3CDTF">2021-11-23T04:25:12Z</dcterms:created>
  <dcterms:modified xsi:type="dcterms:W3CDTF">2022-03-15T01:02:32Z</dcterms:modified>
</cp:coreProperties>
</file>