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7" r:id="rId2"/>
    <p:sldId id="265" r:id="rId3"/>
    <p:sldId id="259" r:id="rId4"/>
    <p:sldId id="260" r:id="rId5"/>
    <p:sldId id="261" r:id="rId6"/>
    <p:sldId id="262" r:id="rId7"/>
    <p:sldId id="263" r:id="rId8"/>
    <p:sldId id="264"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43A521-355F-4663-AE98-67FEAE48319F}"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427311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43A521-355F-4663-AE98-67FEAE48319F}"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123204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43A521-355F-4663-AE98-67FEAE48319F}"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FB497-926D-442C-B8FA-B4D0620AF6CB}"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06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43A521-355F-4663-AE98-67FEAE48319F}" type="datetimeFigureOut">
              <a:rPr lang="ru-RU" smtClean="0"/>
              <a:t>16.04.2022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210636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43A521-355F-4663-AE98-67FEAE48319F}" type="datetimeFigureOut">
              <a:rPr lang="ru-RU" smtClean="0"/>
              <a:t>16.04.2022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FB497-926D-442C-B8FA-B4D0620AF6CB}"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732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43A521-355F-4663-AE98-67FEAE48319F}" type="datetimeFigureOut">
              <a:rPr lang="ru-RU" smtClean="0"/>
              <a:t>16.04.2022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251840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43A521-355F-4663-AE98-67FEAE48319F}"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33666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43A521-355F-4663-AE98-67FEAE48319F}"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188331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43A521-355F-4663-AE98-67FEAE48319F}"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210358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43A521-355F-4663-AE98-67FEAE48319F}"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236553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43A521-355F-4663-AE98-67FEAE48319F}" type="datetimeFigureOut">
              <a:rPr lang="ru-RU" smtClean="0"/>
              <a:t>16.04.2022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272199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43A521-355F-4663-AE98-67FEAE48319F}" type="datetimeFigureOut">
              <a:rPr lang="ru-RU" smtClean="0"/>
              <a:t>16.04.2022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32239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43A521-355F-4663-AE98-67FEAE48319F}" type="datetimeFigureOut">
              <a:rPr lang="ru-RU" smtClean="0"/>
              <a:t>16.04.2022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241401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3A521-355F-4663-AE98-67FEAE48319F}" type="datetimeFigureOut">
              <a:rPr lang="ru-RU" smtClean="0"/>
              <a:t>16.04.2022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109571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43A521-355F-4663-AE98-67FEAE48319F}" type="datetimeFigureOut">
              <a:rPr lang="ru-RU" smtClean="0"/>
              <a:t>16.04.2022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336495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43A521-355F-4663-AE98-67FEAE48319F}" type="datetimeFigureOut">
              <a:rPr lang="ru-RU" smtClean="0"/>
              <a:t>16.04.2022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FB497-926D-442C-B8FA-B4D0620AF6CB}" type="slidenum">
              <a:rPr lang="ru-RU" smtClean="0"/>
              <a:t>‹#›</a:t>
            </a:fld>
            <a:endParaRPr lang="ru-RU"/>
          </a:p>
        </p:txBody>
      </p:sp>
    </p:spTree>
    <p:extLst>
      <p:ext uri="{BB962C8B-B14F-4D97-AF65-F5344CB8AC3E}">
        <p14:creationId xmlns:p14="http://schemas.microsoft.com/office/powerpoint/2010/main" val="87452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343A521-355F-4663-AE98-67FEAE48319F}" type="datetimeFigureOut">
              <a:rPr lang="ru-RU" smtClean="0"/>
              <a:t>16.04.2022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2FB497-926D-442C-B8FA-B4D0620AF6CB}" type="slidenum">
              <a:rPr lang="ru-RU" smtClean="0"/>
              <a:t>‹#›</a:t>
            </a:fld>
            <a:endParaRPr lang="ru-RU"/>
          </a:p>
        </p:txBody>
      </p:sp>
    </p:spTree>
    <p:extLst>
      <p:ext uri="{BB962C8B-B14F-4D97-AF65-F5344CB8AC3E}">
        <p14:creationId xmlns:p14="http://schemas.microsoft.com/office/powerpoint/2010/main" val="375609196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39788" y="1417002"/>
            <a:ext cx="3932237" cy="3721055"/>
          </a:xfrm>
        </p:spPr>
        <p:txBody>
          <a:bodyPr>
            <a:normAutofit lnSpcReduction="10000"/>
          </a:bodyPr>
          <a:lstStyle/>
          <a:p>
            <a:r>
              <a:rPr lang="en-US" sz="6000" dirty="0" smtClean="0">
                <a:latin typeface="Times New Roman" panose="02020603050405020304" pitchFamily="18" charset="0"/>
                <a:cs typeface="Times New Roman" panose="02020603050405020304" pitchFamily="18" charset="0"/>
              </a:rPr>
              <a:t>Traditional Dishes of Russian Cuisine</a:t>
            </a:r>
            <a:endParaRPr lang="ru-RU" sz="6000" dirty="0"/>
          </a:p>
        </p:txBody>
      </p:sp>
      <p:pic>
        <p:nvPicPr>
          <p:cNvPr id="1028" name="Picture 4" descr="Русские национальные блюда - 15 самых вкусных рецептов русской кухни"/>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575" b="17575"/>
          <a:stretch>
            <a:fillRect/>
          </a:stretch>
        </p:blipFill>
        <p:spPr bwMode="auto">
          <a:xfrm>
            <a:off x="4772025" y="1417001"/>
            <a:ext cx="6187127" cy="372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7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8458" y="1647692"/>
            <a:ext cx="8911687" cy="3620344"/>
          </a:xfrm>
        </p:spPr>
        <p:txBody>
          <a:bodyPr>
            <a:noAutofit/>
          </a:bodyPr>
          <a:lstStyle/>
          <a:p>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Russian people have always been known for their hospitality. They are happy to welcome guests with lavish dinners with abundance of food on the table.</a:t>
            </a:r>
            <a:br>
              <a:rPr lang="en-US"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32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167090"/>
          </a:xfrm>
        </p:spPr>
        <p:txBody>
          <a:bodyPr>
            <a:normAutofit/>
          </a:bodyPr>
          <a:lstStyle/>
          <a:p>
            <a:r>
              <a:rPr lang="en-US" dirty="0">
                <a:latin typeface="Times New Roman" panose="02020603050405020304" pitchFamily="18" charset="0"/>
                <a:cs typeface="Times New Roman" panose="02020603050405020304" pitchFamily="18" charset="0"/>
              </a:rPr>
              <a:t>Russia is a huge country and that is why Russian cuisine is a rich collection of diverse cooking traditions. Russian food has its own peculiarities due to the country’s severe climate in winter and its forests rich in berries, mushrooms in summer. Traditional Russian dishes are often made of vegetables, different crops, dairy products, fresh-water fish, poultry and meat.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18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586854"/>
            <a:ext cx="8915401" cy="637850"/>
          </a:xfrm>
        </p:spPr>
        <p:txBody>
          <a:bodyPr anchor="t">
            <a:normAutofit/>
          </a:bodyPr>
          <a:lstStyle/>
          <a:p>
            <a:pPr algn="ctr"/>
            <a:r>
              <a:rPr lang="en-US" sz="3200" u="sng" dirty="0">
                <a:latin typeface="Times New Roman" panose="02020603050405020304" pitchFamily="18" charset="0"/>
                <a:cs typeface="Times New Roman" panose="02020603050405020304" pitchFamily="18" charset="0"/>
              </a:rPr>
              <a:t>The most popular Russian soups</a:t>
            </a:r>
            <a:endParaRPr lang="ru-RU" sz="3200" u="sng"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589212" y="1224704"/>
            <a:ext cx="3505199" cy="3857729"/>
          </a:xfrm>
        </p:spPr>
        <p:txBody>
          <a:bodyPr>
            <a:normAutofit/>
          </a:bodyPr>
          <a:lstStyle/>
          <a:p>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most popular Russian soups, which are well-known all over the world, are </a:t>
            </a:r>
            <a:r>
              <a:rPr lang="en-US" sz="2000" dirty="0" err="1">
                <a:latin typeface="Times New Roman" panose="02020603050405020304" pitchFamily="18" charset="0"/>
                <a:cs typeface="Times New Roman" panose="02020603050405020304" pitchFamily="18" charset="0"/>
              </a:rPr>
              <a:t>borshch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shchi</a:t>
            </a:r>
            <a:r>
              <a:rPr lang="en-US" sz="2000" dirty="0">
                <a:latin typeface="Times New Roman" panose="02020603050405020304" pitchFamily="18" charset="0"/>
                <a:cs typeface="Times New Roman" panose="02020603050405020304" pitchFamily="18" charset="0"/>
              </a:rPr>
              <a:t>, and the cold summer soup </a:t>
            </a:r>
            <a:r>
              <a:rPr lang="en-US" sz="2000" dirty="0" err="1">
                <a:latin typeface="Times New Roman" panose="02020603050405020304" pitchFamily="18" charset="0"/>
                <a:cs typeface="Times New Roman" panose="02020603050405020304" pitchFamily="18" charset="0"/>
              </a:rPr>
              <a:t>okroshka</a:t>
            </a:r>
            <a:r>
              <a:rPr lang="en-US" sz="2000" dirty="0">
                <a:latin typeface="Times New Roman" panose="02020603050405020304" pitchFamily="18" charset="0"/>
                <a:cs typeface="Times New Roman" panose="02020603050405020304" pitchFamily="18" charset="0"/>
              </a:rPr>
              <a:t>. There are a lot of regional recipes for these dishes, but traditionally, both </a:t>
            </a:r>
            <a:r>
              <a:rPr lang="en-US" sz="2000" dirty="0" err="1">
                <a:latin typeface="Times New Roman" panose="02020603050405020304" pitchFamily="18" charset="0"/>
                <a:cs typeface="Times New Roman" panose="02020603050405020304" pitchFamily="18" charset="0"/>
              </a:rPr>
              <a:t>borshch</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shchi</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are </a:t>
            </a:r>
            <a:r>
              <a:rPr lang="en-US" sz="2000" dirty="0" err="1" smtClean="0">
                <a:latin typeface="Times New Roman" panose="02020603050405020304" pitchFamily="18" charset="0"/>
                <a:cs typeface="Times New Roman" panose="02020603050405020304" pitchFamily="18" charset="0"/>
              </a:rPr>
              <a:t>coocked</a:t>
            </a:r>
            <a:r>
              <a:rPr lang="en-US" sz="2000" dirty="0" smtClean="0">
                <a:latin typeface="Times New Roman" panose="02020603050405020304" pitchFamily="18" charset="0"/>
                <a:cs typeface="Times New Roman" panose="02020603050405020304" pitchFamily="18" charset="0"/>
              </a:rPr>
              <a:t> from hard meat or bone broth</a:t>
            </a:r>
            <a:r>
              <a:rPr lang="en-US" sz="2000" dirty="0">
                <a:latin typeface="Times New Roman" panose="02020603050405020304" pitchFamily="18" charset="0"/>
                <a:cs typeface="Times New Roman" panose="02020603050405020304" pitchFamily="18" charset="0"/>
              </a:rPr>
              <a:t> and are served hot with sour-cream and rye bread.</a:t>
            </a:r>
            <a:endParaRPr lang="ru-RU" sz="2000" dirty="0">
              <a:latin typeface="Times New Roman" panose="02020603050405020304" pitchFamily="18" charset="0"/>
              <a:cs typeface="Times New Roman" panose="02020603050405020304" pitchFamily="18" charset="0"/>
            </a:endParaRPr>
          </a:p>
        </p:txBody>
      </p:sp>
      <p:pic>
        <p:nvPicPr>
          <p:cNvPr id="2050" name="Picture 2" descr="7 традиционных супов русской национальной кухни | Marie Clai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3013" y="1224704"/>
            <a:ext cx="5181600" cy="385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4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8915400" cy="686676"/>
          </a:xfrm>
        </p:spPr>
        <p:txBody>
          <a:bodyPr>
            <a:normAutofit/>
          </a:bodyPr>
          <a:lstStyle/>
          <a:p>
            <a:pPr algn="ctr"/>
            <a:r>
              <a:rPr lang="en-US" sz="3200" u="sng" dirty="0" err="1" smtClean="0">
                <a:latin typeface="Times New Roman" panose="02020603050405020304" pitchFamily="18" charset="0"/>
                <a:cs typeface="Times New Roman" panose="02020603050405020304" pitchFamily="18" charset="0"/>
              </a:rPr>
              <a:t>Pelmeni</a:t>
            </a:r>
            <a:endParaRPr lang="ru-RU" sz="3200" u="sng"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589212" y="1255594"/>
            <a:ext cx="3505199" cy="4605455"/>
          </a:xfrm>
        </p:spPr>
        <p:txBody>
          <a:bodyPr>
            <a:normAutofit/>
          </a:bodyPr>
          <a:lstStyle/>
          <a:p>
            <a:r>
              <a:rPr lang="en-US" sz="1800" dirty="0" err="1" smtClean="0">
                <a:latin typeface="Times New Roman" panose="02020603050405020304" pitchFamily="18" charset="0"/>
                <a:cs typeface="Times New Roman" panose="02020603050405020304" pitchFamily="18" charset="0"/>
              </a:rPr>
              <a:t>Pelmeni</a:t>
            </a:r>
            <a:r>
              <a:rPr lang="ru-RU"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is one </a:t>
            </a:r>
            <a:r>
              <a:rPr lang="en-US" sz="1800" dirty="0">
                <a:latin typeface="Times New Roman" panose="02020603050405020304" pitchFamily="18" charset="0"/>
                <a:cs typeface="Times New Roman" panose="02020603050405020304" pitchFamily="18" charset="0"/>
              </a:rPr>
              <a:t>more famous Russian dish. Small balls from minced meat are wrapped into dough made of flour and eggs and then boiled in salted water usually with bay leaves. </a:t>
            </a:r>
            <a:r>
              <a:rPr lang="en-US" sz="1800" dirty="0" err="1">
                <a:latin typeface="Times New Roman" panose="02020603050405020304" pitchFamily="18" charset="0"/>
                <a:cs typeface="Times New Roman" panose="02020603050405020304" pitchFamily="18" charset="0"/>
              </a:rPr>
              <a:t>Pelmeni</a:t>
            </a:r>
            <a:r>
              <a:rPr lang="en-US" sz="1800" dirty="0">
                <a:latin typeface="Times New Roman" panose="02020603050405020304" pitchFamily="18" charset="0"/>
                <a:cs typeface="Times New Roman" panose="02020603050405020304" pitchFamily="18" charset="0"/>
              </a:rPr>
              <a:t> can be served with sour-cream, table vinegar or horseradish. The filling can be made of any sort of meat – pork, beef, lamb or chicken</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 vegetarian analogue of </a:t>
            </a:r>
            <a:r>
              <a:rPr lang="en-US" sz="1800" dirty="0" err="1">
                <a:latin typeface="Times New Roman" panose="02020603050405020304" pitchFamily="18" charset="0"/>
                <a:cs typeface="Times New Roman" panose="02020603050405020304" pitchFamily="18" charset="0"/>
              </a:rPr>
              <a:t>pelmeni</a:t>
            </a:r>
            <a:r>
              <a:rPr lang="en-US" sz="1800" dirty="0">
                <a:latin typeface="Times New Roman" panose="02020603050405020304" pitchFamily="18" charset="0"/>
                <a:cs typeface="Times New Roman" panose="02020603050405020304" pitchFamily="18" charset="0"/>
              </a:rPr>
              <a:t> is </a:t>
            </a:r>
            <a:r>
              <a:rPr lang="en-US" sz="1800" dirty="0" err="1">
                <a:latin typeface="Times New Roman" panose="02020603050405020304" pitchFamily="18" charset="0"/>
                <a:cs typeface="Times New Roman" panose="02020603050405020304" pitchFamily="18" charset="0"/>
              </a:rPr>
              <a:t>vareniki</a:t>
            </a:r>
            <a:r>
              <a:rPr lang="en-US" sz="1800" dirty="0">
                <a:latin typeface="Times New Roman" panose="02020603050405020304" pitchFamily="18" charset="0"/>
                <a:cs typeface="Times New Roman" panose="02020603050405020304" pitchFamily="18" charset="0"/>
              </a:rPr>
              <a:t>, which is more popular in Ukraine. Fillings for </a:t>
            </a:r>
            <a:r>
              <a:rPr lang="en-US" sz="1800" dirty="0" err="1">
                <a:latin typeface="Times New Roman" panose="02020603050405020304" pitchFamily="18" charset="0"/>
                <a:cs typeface="Times New Roman" panose="02020603050405020304" pitchFamily="18" charset="0"/>
              </a:rPr>
              <a:t>vareniki</a:t>
            </a:r>
            <a:r>
              <a:rPr lang="en-US" sz="1800" dirty="0">
                <a:latin typeface="Times New Roman" panose="02020603050405020304" pitchFamily="18" charset="0"/>
                <a:cs typeface="Times New Roman" panose="02020603050405020304" pitchFamily="18" charset="0"/>
              </a:rPr>
              <a:t> can be made of cottage cheese, mashed potatoes, mushrooms, berries and so on</a:t>
            </a:r>
            <a:endParaRPr lang="ru-RU" sz="1800" dirty="0">
              <a:latin typeface="Times New Roman" panose="02020603050405020304" pitchFamily="18" charset="0"/>
              <a:cs typeface="Times New Roman" panose="02020603050405020304" pitchFamily="18" charset="0"/>
            </a:endParaRPr>
          </a:p>
        </p:txBody>
      </p:sp>
      <p:pic>
        <p:nvPicPr>
          <p:cNvPr id="3074" name="Picture 2" descr="Пельмени &quot;Московские&quot; в домашних условиях рецепт с фото"/>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4411" y="1255594"/>
            <a:ext cx="5127644" cy="410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32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8915400" cy="976312"/>
          </a:xfrm>
        </p:spPr>
        <p:txBody>
          <a:bodyPr>
            <a:normAutofit/>
          </a:bodyPr>
          <a:lstStyle/>
          <a:p>
            <a:pPr algn="ctr"/>
            <a:r>
              <a:rPr lang="en-US" sz="3200" u="sng" dirty="0">
                <a:latin typeface="Times New Roman" panose="02020603050405020304" pitchFamily="18" charset="0"/>
                <a:cs typeface="Times New Roman" panose="02020603050405020304" pitchFamily="18" charset="0"/>
              </a:rPr>
              <a:t>The most popular Russian national salads</a:t>
            </a:r>
            <a:endParaRPr lang="ru-RU" sz="3200" u="sng"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p:txBody>
          <a:bodyPr>
            <a:normAutofit/>
          </a:bodyPr>
          <a:lstStyle/>
          <a:p>
            <a:r>
              <a:rPr lang="en-US" sz="1900" dirty="0">
                <a:latin typeface="Times New Roman" panose="02020603050405020304" pitchFamily="18" charset="0"/>
                <a:cs typeface="Times New Roman" panose="02020603050405020304" pitchFamily="18" charset="0"/>
              </a:rPr>
              <a:t>The most popular Russian national salads are </a:t>
            </a:r>
            <a:r>
              <a:rPr lang="en-US" sz="1900" dirty="0" err="1">
                <a:latin typeface="Times New Roman" panose="02020603050405020304" pitchFamily="18" charset="0"/>
                <a:cs typeface="Times New Roman" panose="02020603050405020304" pitchFamily="18" charset="0"/>
              </a:rPr>
              <a:t>vinegret</a:t>
            </a:r>
            <a:r>
              <a:rPr lang="en-US" sz="1900" dirty="0">
                <a:latin typeface="Times New Roman" panose="02020603050405020304" pitchFamily="18" charset="0"/>
                <a:cs typeface="Times New Roman" panose="02020603050405020304" pitchFamily="18" charset="0"/>
              </a:rPr>
              <a:t>, Olivier salad (abroad it is sometimes called Russian salad), and “dressed herring”. </a:t>
            </a:r>
            <a:r>
              <a:rPr lang="en-US" sz="1900" dirty="0" err="1">
                <a:latin typeface="Times New Roman" panose="02020603050405020304" pitchFamily="18" charset="0"/>
                <a:cs typeface="Times New Roman" panose="02020603050405020304" pitchFamily="18" charset="0"/>
              </a:rPr>
              <a:t>Vinegret</a:t>
            </a:r>
            <a:r>
              <a:rPr lang="en-US" sz="1900" dirty="0">
                <a:latin typeface="Times New Roman" panose="02020603050405020304" pitchFamily="18" charset="0"/>
                <a:cs typeface="Times New Roman" panose="02020603050405020304" pitchFamily="18" charset="0"/>
              </a:rPr>
              <a:t> is a purely vegetarian salad, which is cooked from chopped boiled vegetables (beetroot, potatoes, carrots), fresh or sour cabbage, pickled cucumbers and </a:t>
            </a:r>
            <a:r>
              <a:rPr lang="en-US" sz="1900" dirty="0" err="1" smtClean="0">
                <a:latin typeface="Times New Roman" panose="02020603050405020304" pitchFamily="18" charset="0"/>
                <a:cs typeface="Times New Roman" panose="02020603050405020304" pitchFamily="18" charset="0"/>
              </a:rPr>
              <a:t>onion.It</a:t>
            </a:r>
            <a:r>
              <a:rPr lang="en-US" sz="1900" dirty="0" smtClean="0">
                <a:latin typeface="Times New Roman" panose="02020603050405020304" pitchFamily="18" charset="0"/>
                <a:cs typeface="Times New Roman" panose="02020603050405020304" pitchFamily="18" charset="0"/>
              </a:rPr>
              <a:t> is seasoned with vegetable oil.</a:t>
            </a:r>
            <a:r>
              <a:rPr lang="en-US" sz="1900" dirty="0">
                <a:latin typeface="Times New Roman" panose="02020603050405020304" pitchFamily="18" charset="0"/>
                <a:cs typeface="Times New Roman" panose="02020603050405020304" pitchFamily="18" charset="0"/>
              </a:rPr>
              <a:t> Olivier and herring salads are mayonnaise-based and rather substantial.</a:t>
            </a:r>
            <a:endParaRPr lang="ru-RU" sz="1900" dirty="0">
              <a:latin typeface="Times New Roman" panose="02020603050405020304" pitchFamily="18" charset="0"/>
              <a:cs typeface="Times New Roman" panose="02020603050405020304" pitchFamily="18" charset="0"/>
            </a:endParaRPr>
          </a:p>
        </p:txBody>
      </p:sp>
      <p:pic>
        <p:nvPicPr>
          <p:cNvPr id="4098" name="Picture 2" descr="Любимые салаты из Царской России и СССР, история"/>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3013" y="1914525"/>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7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8915400" cy="976312"/>
          </a:xfrm>
        </p:spPr>
        <p:txBody>
          <a:bodyPr/>
          <a:lstStyle/>
          <a:p>
            <a:pPr algn="ctr"/>
            <a:r>
              <a:rPr lang="en-US" sz="4000" u="sng" dirty="0" smtClean="0">
                <a:latin typeface="Times New Roman" panose="02020603050405020304" pitchFamily="18" charset="0"/>
                <a:cs typeface="Times New Roman" panose="02020603050405020304" pitchFamily="18" charset="0"/>
              </a:rPr>
              <a:t>Blini</a:t>
            </a:r>
            <a:endParaRPr lang="ru-RU" sz="4000" u="sng" dirty="0"/>
          </a:p>
        </p:txBody>
      </p:sp>
      <p:sp>
        <p:nvSpPr>
          <p:cNvPr id="4" name="Текст 3"/>
          <p:cNvSpPr>
            <a:spLocks noGrp="1"/>
          </p:cNvSpPr>
          <p:nvPr>
            <p:ph type="body" sz="half" idx="2"/>
          </p:nvPr>
        </p:nvSpPr>
        <p:spPr/>
        <p:txBody>
          <a:bodyPr>
            <a:normAutofit lnSpcReduction="10000"/>
          </a:bodyPr>
          <a:lstStyle/>
          <a:p>
            <a:r>
              <a:rPr lang="en-US" sz="1800" dirty="0">
                <a:latin typeface="Times New Roman" panose="02020603050405020304" pitchFamily="18" charset="0"/>
                <a:cs typeface="Times New Roman" panose="02020603050405020304" pitchFamily="18" charset="0"/>
              </a:rPr>
              <a:t>Of course, </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such a Russian national dish</a:t>
            </a:r>
            <a:r>
              <a:rPr lang="en-US" sz="1800" dirty="0">
                <a:latin typeface="Times New Roman" panose="02020603050405020304" pitchFamily="18" charset="0"/>
                <a:cs typeface="Times New Roman" panose="02020603050405020304" pitchFamily="18" charset="0"/>
              </a:rPr>
              <a:t> as blini should not be left unmentioned. </a:t>
            </a:r>
            <a:r>
              <a:rPr lang="en-US" sz="1800" dirty="0" smtClean="0">
                <a:latin typeface="Times New Roman" panose="02020603050405020304" pitchFamily="18" charset="0"/>
                <a:cs typeface="Times New Roman" panose="02020603050405020304" pitchFamily="18" charset="0"/>
              </a:rPr>
              <a:t>Depending on the method</a:t>
            </a:r>
            <a:r>
              <a:rPr lang="en-US" sz="1800" dirty="0">
                <a:latin typeface="Times New Roman" panose="02020603050405020304" pitchFamily="18" charset="0"/>
                <a:cs typeface="Times New Roman" panose="02020603050405020304" pitchFamily="18" charset="0"/>
              </a:rPr>
              <a:t> of cooking and filling, blini can serve as a dessert or an appetizer. Blini are made of batter, which is poured on a hot frying pan and fried. Blini can be cooked of wheat, rye, oat, or buckwheat flour. They are served with run butter, sour cream, caviar, vinegar pickled mushrooms, berries or jam. Traditionally, blini have been cooked during the Maslenitsa festival, </a:t>
            </a:r>
            <a:r>
              <a:rPr lang="en-US" sz="1800" dirty="0" smtClean="0">
                <a:latin typeface="Times New Roman" panose="02020603050405020304" pitchFamily="18" charset="0"/>
                <a:cs typeface="Times New Roman" panose="02020603050405020304" pitchFamily="18" charset="0"/>
              </a:rPr>
              <a:t>at the </a:t>
            </a:r>
            <a:r>
              <a:rPr lang="en-US" sz="1800" dirty="0" err="1" smtClean="0">
                <a:latin typeface="Times New Roman" panose="02020603050405020304" pitchFamily="18" charset="0"/>
                <a:cs typeface="Times New Roman" panose="02020603050405020304" pitchFamily="18" charset="0"/>
              </a:rPr>
              <a:t>amd</a:t>
            </a:r>
            <a:r>
              <a:rPr lang="en-US" sz="1800" dirty="0" smtClean="0">
                <a:latin typeface="Times New Roman" panose="02020603050405020304" pitchFamily="18" charset="0"/>
                <a:cs typeface="Times New Roman" panose="02020603050405020304" pitchFamily="18" charset="0"/>
              </a:rPr>
              <a:t> of winter, </a:t>
            </a:r>
            <a:r>
              <a:rPr lang="en-US" sz="1800" dirty="0">
                <a:latin typeface="Times New Roman" panose="02020603050405020304" pitchFamily="18" charset="0"/>
                <a:cs typeface="Times New Roman" panose="02020603050405020304" pitchFamily="18" charset="0"/>
              </a:rPr>
              <a:t>before the Great Fast</a:t>
            </a:r>
            <a:r>
              <a:rPr lang="en-US" dirty="0"/>
              <a:t>.</a:t>
            </a:r>
            <a:endParaRPr lang="ru-RU" dirty="0"/>
          </a:p>
        </p:txBody>
      </p:sp>
      <p:pic>
        <p:nvPicPr>
          <p:cNvPr id="5122" name="Picture 2" descr="Тонкие блины на молоке - рецепт с фотографиями - Patee. Рецепты"/>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4411" y="1598613"/>
            <a:ext cx="5410202" cy="366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2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8915400" cy="976312"/>
          </a:xfrm>
        </p:spPr>
        <p:txBody>
          <a:bodyPr/>
          <a:lstStyle/>
          <a:p>
            <a:pPr algn="ctr"/>
            <a:r>
              <a:rPr lang="en-US" sz="3200" u="sng" dirty="0" smtClean="0">
                <a:latin typeface="Times New Roman" panose="02020603050405020304" pitchFamily="18" charset="0"/>
                <a:cs typeface="Times New Roman" panose="02020603050405020304" pitchFamily="18" charset="0"/>
              </a:rPr>
              <a:t>Kvass</a:t>
            </a:r>
            <a:endParaRPr lang="ru-RU" sz="3200" u="sng" dirty="0"/>
          </a:p>
        </p:txBody>
      </p:sp>
      <p:sp>
        <p:nvSpPr>
          <p:cNvPr id="4" name="Текст 3"/>
          <p:cNvSpPr>
            <a:spLocks noGrp="1"/>
          </p:cNvSpPr>
          <p:nvPr>
            <p:ph type="body" sz="half" idx="2"/>
          </p:nvPr>
        </p:nvSpPr>
        <p:spPr/>
        <p:txBody>
          <a:bodyPr>
            <a:noAutofit/>
          </a:bodyPr>
          <a:lstStyle/>
          <a:p>
            <a:r>
              <a:rPr lang="en-US" sz="2200" dirty="0">
                <a:latin typeface="Times New Roman" panose="02020603050405020304" pitchFamily="18" charset="0"/>
                <a:cs typeface="Times New Roman" panose="02020603050405020304" pitchFamily="18" charset="0"/>
              </a:rPr>
              <a:t>A well-known Russian national beverage is kvass. Traditionally it used to be made of malt, rye bread and fresh water. Nowadays, in order to simplify the process of fermentation, they often add yeast into it. Traditional Russian kvass is a soft cooling beverage. It has a sour taste, and it can be used as a base for cold soups.</a:t>
            </a:r>
            <a:endParaRPr lang="ru-RU" sz="2200" dirty="0">
              <a:latin typeface="Times New Roman" panose="02020603050405020304" pitchFamily="18" charset="0"/>
              <a:cs typeface="Times New Roman" panose="02020603050405020304" pitchFamily="18" charset="0"/>
            </a:endParaRPr>
          </a:p>
        </p:txBody>
      </p:sp>
      <p:pic>
        <p:nvPicPr>
          <p:cNvPr id="6148" name="Picture 4" descr="Kvass - Traditional Russian Drin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3013" y="1633353"/>
            <a:ext cx="5181600" cy="401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7574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54</TotalTime>
  <Words>282</Words>
  <Application>Microsoft Office PowerPoint</Application>
  <PresentationFormat>Широкоэкранный</PresentationFormat>
  <Paragraphs>13</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Century Gothic</vt:lpstr>
      <vt:lpstr>Times New Roman</vt:lpstr>
      <vt:lpstr>Wingdings 3</vt:lpstr>
      <vt:lpstr>Легкий дым</vt:lpstr>
      <vt:lpstr>Презентация PowerPoint</vt:lpstr>
      <vt:lpstr> Russian people have always been known for their hospitality. They are happy to welcome guests with lavish dinners with abundance of food on the table. </vt:lpstr>
      <vt:lpstr>Russia is a huge country and that is why Russian cuisine is a rich collection of diverse cooking traditions. Russian food has its own peculiarities due to the country’s severe climate in winter and its forests rich in berries, mushrooms in summer. Traditional Russian dishes are often made of vegetables, different crops, dairy products, fresh-water fish, poultry and meat.</vt:lpstr>
      <vt:lpstr>The most popular Russian soups</vt:lpstr>
      <vt:lpstr>Pelmeni</vt:lpstr>
      <vt:lpstr>The most popular Russian national salads</vt:lpstr>
      <vt:lpstr>Blini</vt:lpstr>
      <vt:lpstr>Kvass</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Dishes of Russian Cuisine</dc:title>
  <dc:creator>Руслан Калягин</dc:creator>
  <cp:lastModifiedBy>Руслан Калягин</cp:lastModifiedBy>
  <cp:revision>7</cp:revision>
  <dcterms:created xsi:type="dcterms:W3CDTF">2022-04-16T04:22:46Z</dcterms:created>
  <dcterms:modified xsi:type="dcterms:W3CDTF">2022-04-16T05:18:00Z</dcterms:modified>
</cp:coreProperties>
</file>