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642918"/>
            <a:ext cx="7691462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Игры, направленные на социально-личностное и </a:t>
            </a:r>
            <a:r>
              <a:rPr lang="ru-RU" sz="3200" dirty="0" err="1" smtClean="0">
                <a:solidFill>
                  <a:srgbClr val="FF0000"/>
                </a:solidFill>
              </a:rPr>
              <a:t>социокультурное</a:t>
            </a:r>
            <a:r>
              <a:rPr lang="ru-RU" sz="3200" dirty="0" smtClean="0">
                <a:solidFill>
                  <a:srgbClr val="FF0000"/>
                </a:solidFill>
              </a:rPr>
              <a:t> развитие дошкольников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7762900" cy="378621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- </a:t>
            </a:r>
            <a:r>
              <a:rPr lang="ru-RU" sz="2400" b="1" dirty="0" err="1" smtClean="0">
                <a:solidFill>
                  <a:srgbClr val="002060"/>
                </a:solidFill>
              </a:rPr>
              <a:t>Социо-игровой</a:t>
            </a:r>
            <a:r>
              <a:rPr lang="ru-RU" sz="2400" dirty="0" smtClean="0">
                <a:solidFill>
                  <a:srgbClr val="002060"/>
                </a:solidFill>
              </a:rPr>
              <a:t> стиль учит активных детей признавать мнение товарищей, а робким и неуверенным детям дает возможность преодолеть свои комплексы и нерешительность.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Применение </a:t>
            </a:r>
            <a:r>
              <a:rPr lang="ru-RU" sz="2400" b="1" dirty="0" err="1" smtClean="0">
                <a:solidFill>
                  <a:srgbClr val="002060"/>
                </a:solidFill>
              </a:rPr>
              <a:t>социо-игровой</a:t>
            </a:r>
            <a:r>
              <a:rPr lang="ru-RU" sz="2400" b="1" dirty="0" smtClean="0">
                <a:solidFill>
                  <a:srgbClr val="002060"/>
                </a:solidFill>
              </a:rPr>
              <a:t> технологии</a:t>
            </a:r>
            <a:r>
              <a:rPr lang="ru-RU" sz="2400" dirty="0" smtClean="0">
                <a:solidFill>
                  <a:srgbClr val="002060"/>
                </a:solidFill>
              </a:rPr>
              <a:t> способствует реализации потребности детей в движении, сохранению их психологического здоровья, а также формированию коммуникативных навыков у дошкольников.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6398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«Магазин игрушек»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5176854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Цель</a:t>
            </a:r>
            <a:r>
              <a:rPr lang="ru-RU" dirty="0" smtClean="0"/>
              <a:t>: развитие умения понимать друг друга, снятие психического напряжения, страха </a:t>
            </a:r>
            <a:r>
              <a:rPr lang="ru-RU" b="1" dirty="0" smtClean="0"/>
              <a:t>социальных контактов</a:t>
            </a:r>
            <a:r>
              <a:rPr lang="ru-RU" dirty="0" smtClean="0"/>
              <a:t>, коммуникативной робости.</a:t>
            </a:r>
          </a:p>
          <a:p>
            <a:r>
              <a:rPr lang="ru-RU" u="sng" dirty="0" smtClean="0"/>
              <a:t>Ход</a:t>
            </a:r>
            <a:r>
              <a:rPr lang="ru-RU" dirty="0" smtClean="0"/>
              <a:t>: дети делятся на две группы – </a:t>
            </a:r>
            <a:r>
              <a:rPr lang="ru-RU" i="1" dirty="0" smtClean="0"/>
              <a:t>«покупатели»</a:t>
            </a:r>
            <a:r>
              <a:rPr lang="ru-RU" dirty="0" smtClean="0"/>
              <a:t> и </a:t>
            </a:r>
            <a:r>
              <a:rPr lang="ru-RU" i="1" dirty="0" smtClean="0"/>
              <a:t>«игрушки»</a:t>
            </a:r>
            <a:r>
              <a:rPr lang="ru-RU" dirty="0" smtClean="0"/>
              <a:t>. Последние загадывают, какой игрушкой каждый из них будет, и принимают позы, характерные для них. </a:t>
            </a:r>
            <a:r>
              <a:rPr lang="ru-RU" u="sng" dirty="0" smtClean="0"/>
              <a:t>Покупатели подходят к ним и спрашивают</a:t>
            </a:r>
            <a:r>
              <a:rPr lang="ru-RU" dirty="0" smtClean="0"/>
              <a:t>: что это за игрушки? Каждая игрушка, услышав вопрос, начинает двигаться, совершая характерные для нее действия. Покупатель должен догадаться, какую игрушку ему показывают. </a:t>
            </a:r>
            <a:r>
              <a:rPr lang="ru-RU" dirty="0" err="1" smtClean="0"/>
              <a:t>Недогодавшийся</a:t>
            </a:r>
            <a:r>
              <a:rPr lang="ru-RU" dirty="0" smtClean="0"/>
              <a:t> уходит без покупки.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6398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«Мост дружбы»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862150" cy="5248292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Цель</a:t>
            </a:r>
            <a:r>
              <a:rPr lang="ru-RU" dirty="0" smtClean="0"/>
              <a:t>: развитие </a:t>
            </a:r>
            <a:r>
              <a:rPr lang="ru-RU" dirty="0" err="1" smtClean="0"/>
              <a:t>эмпатии</a:t>
            </a:r>
            <a:r>
              <a:rPr lang="ru-RU" dirty="0" smtClean="0"/>
              <a:t> у эмоционально отгороженных и эгоистичных детей, преодоление нерешительности, скованности у застенчивых детей.</a:t>
            </a:r>
          </a:p>
          <a:p>
            <a:r>
              <a:rPr lang="ru-RU" u="sng" dirty="0" smtClean="0"/>
              <a:t>Ход</a:t>
            </a:r>
            <a:r>
              <a:rPr lang="ru-RU" dirty="0" smtClean="0"/>
              <a:t>: </a:t>
            </a:r>
            <a:r>
              <a:rPr lang="ru-RU" u="sng" dirty="0" smtClean="0"/>
              <a:t>Воспитатель показывает детям линейку и говорит кому-нибудь из них</a:t>
            </a:r>
            <a:r>
              <a:rPr lang="ru-RU" dirty="0" smtClean="0"/>
              <a:t>: «Это мост дружбы. Давай попробуем удержать мост лбами. При этом будем говорить друг другу что-нибудь приятное». Игру можно проводить в виде соревнований, выигрывает та пара, которая продержалась дольше других. Можно использовать секундомер.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6540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«Буквы-загадки»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790712" cy="52482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1. </a:t>
            </a:r>
            <a:r>
              <a:rPr lang="ru-RU" i="1" dirty="0" smtClean="0"/>
              <a:t>«Буква по воздуху»</a:t>
            </a:r>
            <a:r>
              <a:rPr lang="ru-RU" dirty="0" smtClean="0"/>
              <a:t>. Дети выбирают ведущего. Он, стоя спиной к игрокам, пишет по воздуху крупную букву, остальные отгадывают. Буквы можно писать рукой, плечом, головой, ногой, коленкой и т. п., в зеркальном отражении.</a:t>
            </a:r>
          </a:p>
          <a:p>
            <a:r>
              <a:rPr lang="ru-RU" dirty="0" smtClean="0"/>
              <a:t>2. </a:t>
            </a:r>
            <a:r>
              <a:rPr lang="ru-RU" i="1" dirty="0" smtClean="0"/>
              <a:t>«Буква-хоровод»</a:t>
            </a:r>
            <a:r>
              <a:rPr lang="ru-RU" dirty="0" smtClean="0"/>
              <a:t>. Группа детей, взявшись за руки, хороводом-змейкой идут за ведущим и прописывают букву, которую он загадал. Остальные отгадывают букву.</a:t>
            </a:r>
          </a:p>
          <a:p>
            <a:r>
              <a:rPr lang="ru-RU" dirty="0" smtClean="0"/>
              <a:t>3. </a:t>
            </a:r>
            <a:r>
              <a:rPr lang="ru-RU" i="1" dirty="0" smtClean="0"/>
              <a:t>«Строим буквы»</a:t>
            </a:r>
            <a:r>
              <a:rPr lang="ru-RU" dirty="0" smtClean="0"/>
              <a:t>. Группа детей </a:t>
            </a:r>
            <a:r>
              <a:rPr lang="ru-RU" i="1" dirty="0" smtClean="0"/>
              <a:t>«строит»</a:t>
            </a:r>
            <a:r>
              <a:rPr lang="ru-RU" dirty="0" smtClean="0"/>
              <a:t> из себя задуманную букву как застывшую живую пирамиду, остальные отгадывают, записывают, зарисовывают. </a:t>
            </a:r>
            <a:r>
              <a:rPr lang="ru-RU" i="1" dirty="0" smtClean="0"/>
              <a:t>«Буквы-загадки»</a:t>
            </a:r>
            <a:r>
              <a:rPr lang="ru-RU" dirty="0" smtClean="0"/>
              <a:t> могут быть короткими словами-загадками </a:t>
            </a:r>
            <a:r>
              <a:rPr lang="ru-RU" i="1" dirty="0" smtClean="0"/>
              <a:t>(кот, яд, ус, сом, хор)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«Эхо»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862150" cy="557216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Воспитатель </a:t>
            </a:r>
            <a:r>
              <a:rPr lang="ru-RU" sz="7200" i="1" dirty="0" smtClean="0"/>
              <a:t>(ребёнок)</a:t>
            </a:r>
            <a:r>
              <a:rPr lang="ru-RU" sz="7200" dirty="0" smtClean="0"/>
              <a:t> отбивает хлопками несложный ритмический рисунок. </a:t>
            </a:r>
            <a:r>
              <a:rPr lang="ru-RU" sz="7200" i="1" dirty="0" smtClean="0"/>
              <a:t>«Эхо»</a:t>
            </a:r>
            <a:r>
              <a:rPr lang="ru-RU" sz="7200" dirty="0" smtClean="0"/>
              <a:t> по сигналу </a:t>
            </a:r>
            <a:r>
              <a:rPr lang="ru-RU" sz="7200" i="1" dirty="0" smtClean="0"/>
              <a:t>(по взгляду или др.)</a:t>
            </a:r>
            <a:r>
              <a:rPr lang="ru-RU" sz="7200" dirty="0" smtClean="0"/>
              <a:t> повторяет ритм хлопками </a:t>
            </a:r>
            <a:r>
              <a:rPr lang="ru-RU" sz="7200" i="1" dirty="0" smtClean="0"/>
              <a:t>(притопыванием, отбиванием по столу ладонями и др.)</a:t>
            </a:r>
            <a:endParaRPr lang="ru-RU" sz="7200" dirty="0" smtClean="0"/>
          </a:p>
          <a:p>
            <a:r>
              <a:rPr lang="ru-RU" sz="7200" u="sng" dirty="0" smtClean="0"/>
              <a:t>Вариант</a:t>
            </a:r>
            <a:r>
              <a:rPr lang="ru-RU" sz="7200" dirty="0" smtClean="0"/>
              <a:t>: проговаривание слогов, слов, фраз, чтение вслух. Говорящий </a:t>
            </a:r>
            <a:r>
              <a:rPr lang="ru-RU" sz="7200" i="1" dirty="0" smtClean="0"/>
              <a:t>(читающий)</a:t>
            </a:r>
            <a:r>
              <a:rPr lang="ru-RU" sz="7200" dirty="0" smtClean="0"/>
              <a:t> произносит – играющие </a:t>
            </a:r>
            <a:r>
              <a:rPr lang="ru-RU" sz="7200" i="1" dirty="0" smtClean="0"/>
              <a:t>«эхом»</a:t>
            </a:r>
            <a:r>
              <a:rPr lang="ru-RU" sz="7200" dirty="0" smtClean="0"/>
              <a:t> повторяют приглушённо, но точно так же, как было произнесено автором.</a:t>
            </a:r>
          </a:p>
          <a:p>
            <a:r>
              <a:rPr lang="ru-RU" sz="7200" i="1" dirty="0" smtClean="0"/>
              <a:t>«Волшебная палочка»</a:t>
            </a:r>
            <a:endParaRPr lang="ru-RU" sz="7200" dirty="0" smtClean="0"/>
          </a:p>
          <a:p>
            <a:r>
              <a:rPr lang="ru-RU" sz="7200" i="1" dirty="0" smtClean="0"/>
              <a:t>«Волшебная палочка»</a:t>
            </a:r>
            <a:r>
              <a:rPr lang="ru-RU" sz="7200" dirty="0" smtClean="0"/>
              <a:t> </a:t>
            </a:r>
            <a:r>
              <a:rPr lang="ru-RU" sz="7200" i="1" dirty="0" smtClean="0"/>
              <a:t>(ручка, карандаш и др.)</a:t>
            </a:r>
            <a:r>
              <a:rPr lang="ru-RU" sz="7200" dirty="0" smtClean="0"/>
              <a:t> передаётся в произвольном порядке, передача сопровождается речью по заранее заданному заказу-правилу.</a:t>
            </a:r>
          </a:p>
          <a:p>
            <a:r>
              <a:rPr lang="ru-RU" sz="7200" u="sng" dirty="0" smtClean="0"/>
              <a:t>Варианты</a:t>
            </a:r>
            <a:r>
              <a:rPr lang="ru-RU" sz="7200" dirty="0" smtClean="0"/>
              <a:t>:</a:t>
            </a:r>
          </a:p>
          <a:p>
            <a:r>
              <a:rPr lang="ru-RU" sz="7200" dirty="0" smtClean="0"/>
              <a:t>-передающий называет существительное, принимающий – прилагательное к нему;</a:t>
            </a:r>
          </a:p>
          <a:p>
            <a:r>
              <a:rPr lang="ru-RU" sz="7200" dirty="0" smtClean="0"/>
              <a:t>-передающий называет сказку, принимающий – персонаж из этой сказки и т. п.</a:t>
            </a:r>
          </a:p>
          <a:p>
            <a:r>
              <a:rPr lang="ru-RU" sz="7200" dirty="0" smtClean="0"/>
              <a:t>Если принимающий не ответил, </a:t>
            </a:r>
            <a:r>
              <a:rPr lang="ru-RU" sz="7200" i="1" dirty="0" smtClean="0"/>
              <a:t>«палочка»</a:t>
            </a:r>
            <a:r>
              <a:rPr lang="ru-RU" sz="7200" dirty="0" smtClean="0"/>
              <a:t> возвращается в исходное положение или меняет принимающего. </a:t>
            </a:r>
            <a:r>
              <a:rPr lang="ru-RU" sz="7200" u="sng" dirty="0" smtClean="0"/>
              <a:t>Дети договариваются об условии передачи</a:t>
            </a:r>
            <a:r>
              <a:rPr lang="ru-RU" sz="7200" dirty="0" smtClean="0"/>
              <a:t>:</a:t>
            </a:r>
          </a:p>
          <a:p>
            <a:r>
              <a:rPr lang="ru-RU" sz="7200" dirty="0" smtClean="0"/>
              <a:t>-глядеть друг другу в глаза</a:t>
            </a:r>
          </a:p>
          <a:p>
            <a:r>
              <a:rPr lang="ru-RU" sz="7200" dirty="0" smtClean="0"/>
              <a:t>-вставать, если согласны с высказыванием принимающего</a:t>
            </a:r>
          </a:p>
          <a:p>
            <a:r>
              <a:rPr lang="ru-RU" sz="7200" dirty="0" smtClean="0"/>
              <a:t>-передающий выбирается один на всех, палочка возвращается 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111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«Неиспорченный телефон»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862150" cy="503397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Дети передают друг другу слово шёпотом на ухо, дети </a:t>
            </a:r>
            <a:r>
              <a:rPr lang="ru-RU" i="1" dirty="0" smtClean="0"/>
              <a:t>«ловят»</a:t>
            </a:r>
            <a:r>
              <a:rPr lang="ru-RU" dirty="0" smtClean="0"/>
              <a:t> слово на слух. </a:t>
            </a:r>
            <a:r>
              <a:rPr lang="ru-RU" u="sng" dirty="0" smtClean="0"/>
              <a:t>Успешность передачи оценивается по признакам</a:t>
            </a:r>
            <a:r>
              <a:rPr lang="ru-RU" dirty="0" smtClean="0"/>
              <a:t>: </a:t>
            </a:r>
            <a:r>
              <a:rPr lang="ru-RU" i="1" dirty="0" smtClean="0"/>
              <a:t>«не поймали»</a:t>
            </a:r>
            <a:r>
              <a:rPr lang="ru-RU" dirty="0" smtClean="0"/>
              <a:t> слово, в передаче участвовали все играющие, последний </a:t>
            </a:r>
            <a:r>
              <a:rPr lang="ru-RU" i="1" dirty="0" smtClean="0"/>
              <a:t>«получил»</a:t>
            </a:r>
            <a:r>
              <a:rPr lang="ru-RU" dirty="0" smtClean="0"/>
              <a:t> слово переданное первым игроком.</a:t>
            </a:r>
          </a:p>
          <a:p>
            <a:r>
              <a:rPr lang="ru-RU" u="sng" dirty="0" smtClean="0"/>
              <a:t>Варианты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-слово, трудное слово, словосочетание, Ф. И. О., скороговорка (считалка, иностранное слово</a:t>
            </a:r>
          </a:p>
          <a:p>
            <a:r>
              <a:rPr lang="ru-RU" dirty="0" smtClean="0"/>
              <a:t>-две телефонные линии </a:t>
            </a:r>
            <a:r>
              <a:rPr lang="ru-RU" i="1" dirty="0" smtClean="0"/>
              <a:t>(эстафета)</a:t>
            </a:r>
            <a:r>
              <a:rPr lang="ru-RU" dirty="0" smtClean="0"/>
              <a:t> : быстрый неиспорченный телефон.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111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«Летает – не летает»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7790712" cy="53197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Воспитатель называет существительные, дети выполняют заданные движения</a:t>
            </a:r>
          </a:p>
          <a:p>
            <a:r>
              <a:rPr lang="ru-RU" dirty="0" smtClean="0"/>
              <a:t>(самолёт – хлопают в ладоши или машут руками, шкаф – ничего не делают или прижимают руки вдоль тела). Тот, кто ошибается, выходит из игры. Логопед подбирает слова на неодушевлённые, </a:t>
            </a:r>
            <a:r>
              <a:rPr lang="ru-RU" dirty="0" err="1" smtClean="0"/>
              <a:t>одушевлё</a:t>
            </a:r>
            <a:r>
              <a:rPr lang="ru-RU" dirty="0" smtClean="0"/>
              <a:t> </a:t>
            </a:r>
            <a:r>
              <a:rPr lang="ru-RU" u="sng" dirty="0" err="1" smtClean="0"/>
              <a:t>нные</a:t>
            </a:r>
            <a:r>
              <a:rPr lang="ru-RU" u="sng" dirty="0" smtClean="0"/>
              <a:t> предметы</a:t>
            </a:r>
            <a:r>
              <a:rPr lang="ru-RU" dirty="0" smtClean="0"/>
              <a:t>: синица, муха, журавль, комар, ракета, парашютист, страус, акробат, тополиный пух.</a:t>
            </a:r>
          </a:p>
          <a:p>
            <a:r>
              <a:rPr lang="ru-RU" u="sng" dirty="0" smtClean="0"/>
              <a:t>Варианты</a:t>
            </a:r>
            <a:r>
              <a:rPr lang="ru-RU" dirty="0" smtClean="0"/>
              <a:t>: растёт - не растёт, двигается – не двигается, больше – меньше, живое – неживое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111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«Спор предлогами»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7719274" cy="51054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Воспитатель предлагает детям по </a:t>
            </a:r>
            <a:r>
              <a:rPr lang="ru-RU" b="1" dirty="0" smtClean="0"/>
              <a:t>картинке</a:t>
            </a:r>
            <a:r>
              <a:rPr lang="ru-RU" dirty="0" smtClean="0"/>
              <a:t> </a:t>
            </a:r>
            <a:r>
              <a:rPr lang="ru-RU" u="sng" dirty="0" smtClean="0"/>
              <a:t>между 2-3 группами разыграть спор</a:t>
            </a:r>
            <a:r>
              <a:rPr lang="ru-RU" dirty="0" smtClean="0"/>
              <a:t>: между предлогом и словами (1 гр. – девочка в пальто, 2 гр. – девочка в сапогах, 3 гр. – девочка в лесу); </a:t>
            </a:r>
            <a:r>
              <a:rPr lang="ru-RU" u="sng" dirty="0" smtClean="0"/>
              <a:t>между разными предлогами</a:t>
            </a:r>
            <a:r>
              <a:rPr lang="ru-RU" dirty="0" smtClean="0"/>
              <a:t>: 1 гр. – книга на столе, 2 гр. - книга под лампой, 3 гр. - книга у меня, 1 гр. - книга над полом, 2 гр. - книга в комнате, 3 гр. - книга перед глазами и т. д.). Дети выполняют задания по одному из группы, по порядку </a:t>
            </a:r>
            <a:r>
              <a:rPr lang="ru-RU" i="1" dirty="0" smtClean="0"/>
              <a:t>(эстафета)</a:t>
            </a:r>
            <a:r>
              <a:rPr lang="ru-RU" dirty="0" smtClean="0"/>
              <a:t>. Каждое высказывание связано с предыдущим интонацией оспаривания или интонацией подтверждения.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«Рассказ-рисунок о том, что вижу»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Воспитатель </a:t>
            </a:r>
            <a:r>
              <a:rPr lang="ru-RU" i="1" dirty="0" smtClean="0"/>
              <a:t>(ребёнок-ведущий)</a:t>
            </a:r>
            <a:r>
              <a:rPr lang="ru-RU" dirty="0" smtClean="0"/>
              <a:t> просит детей описать словами то, что находится у него за спиной </a:t>
            </a:r>
            <a:r>
              <a:rPr lang="ru-RU" i="1" dirty="0" smtClean="0"/>
              <a:t>(использовать эпитеты, сравнения)</a:t>
            </a:r>
            <a:r>
              <a:rPr lang="ru-RU" dirty="0" smtClean="0"/>
              <a:t>. Воспитатель </a:t>
            </a:r>
            <a:r>
              <a:rPr lang="ru-RU" i="1" dirty="0" smtClean="0"/>
              <a:t>(ребёнок)</a:t>
            </a:r>
            <a:r>
              <a:rPr lang="ru-RU" dirty="0" smtClean="0"/>
              <a:t> находит предмет или обстановку по описанию </a:t>
            </a:r>
            <a:r>
              <a:rPr lang="ru-RU" i="1" dirty="0" smtClean="0"/>
              <a:t>(за окном, в кабинете, в группе и т. п.)</a:t>
            </a:r>
            <a:r>
              <a:rPr lang="ru-RU" dirty="0" smtClean="0"/>
              <a:t>. Описания должны быть понятными, чёткими, связными.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«Составь слово»</a:t>
            </a:r>
            <a:endParaRPr lang="ru-RU" dirty="0" smtClean="0"/>
          </a:p>
          <a:p>
            <a:r>
              <a:rPr lang="ru-RU" dirty="0" smtClean="0"/>
              <a:t>Дети играют в составление слов из слогов, определяют слова по слогу. Игра заключается в творческих пробах по составлению многообразных сочетаний, в собирании, чтении слов на скорость. Слоговые </a:t>
            </a:r>
            <a:r>
              <a:rPr lang="ru-RU" b="1" dirty="0" smtClean="0"/>
              <a:t>карточки дети соединяют</a:t>
            </a:r>
            <a:r>
              <a:rPr lang="ru-RU" dirty="0" smtClean="0"/>
              <a:t>, читают, записывают слова. Побеждает тот, кто соберёт больше слов.</a:t>
            </a:r>
          </a:p>
          <a:p>
            <a:r>
              <a:rPr lang="ru-RU" u="sng" dirty="0" smtClean="0"/>
              <a:t>Вариант</a:t>
            </a:r>
            <a:r>
              <a:rPr lang="ru-RU" dirty="0" smtClean="0"/>
              <a:t>: составить слова из букв </a:t>
            </a:r>
            <a:r>
              <a:rPr lang="ru-RU" i="1" dirty="0" smtClean="0"/>
              <a:t>(слогов)</a:t>
            </a:r>
            <a:r>
              <a:rPr lang="ru-RU" dirty="0" smtClean="0"/>
              <a:t> одного длинного слова.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«Пишущая машинка»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/>
              <a:t>Все участники игры выполняют синхронно ряд движений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-хлопают перед собой в ладоши</a:t>
            </a:r>
          </a:p>
          <a:p>
            <a:r>
              <a:rPr lang="ru-RU" dirty="0" smtClean="0"/>
              <a:t>-двумя руками хлопают по коленям </a:t>
            </a:r>
            <a:r>
              <a:rPr lang="ru-RU" i="1" dirty="0" smtClean="0"/>
              <a:t>(правая рука - по правой, левая - по левой)</a:t>
            </a:r>
            <a:endParaRPr lang="ru-RU" dirty="0" smtClean="0"/>
          </a:p>
          <a:p>
            <a:r>
              <a:rPr lang="ru-RU" dirty="0" smtClean="0"/>
              <a:t>-выбрасывать вверх правую руку вправо, щёлкая пальцами</a:t>
            </a:r>
          </a:p>
          <a:p>
            <a:r>
              <a:rPr lang="ru-RU" dirty="0" smtClean="0"/>
              <a:t>- выбрасывать вверх левую руку влево, щёлкая пальцами</a:t>
            </a:r>
          </a:p>
          <a:p>
            <a:r>
              <a:rPr lang="ru-RU" u="sng" dirty="0" smtClean="0"/>
              <a:t>Вариант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-изменять темп движений,</a:t>
            </a:r>
          </a:p>
          <a:p>
            <a:r>
              <a:rPr lang="ru-RU" dirty="0" smtClean="0"/>
              <a:t>-вводить речевое сопровождение,</a:t>
            </a:r>
          </a:p>
          <a:p>
            <a:r>
              <a:rPr lang="ru-RU" dirty="0" smtClean="0"/>
              <a:t>-передавать эстафету глазами, голосом.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500063"/>
            <a:ext cx="7786742" cy="6215062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dirty="0" err="1" smtClean="0">
                <a:solidFill>
                  <a:srgbClr val="002060"/>
                </a:solidFill>
              </a:rPr>
              <a:t>Социо-игровая</a:t>
            </a:r>
            <a:r>
              <a:rPr lang="ru-RU" sz="2500" b="1" dirty="0" smtClean="0">
                <a:solidFill>
                  <a:srgbClr val="002060"/>
                </a:solidFill>
              </a:rPr>
              <a:t> технология</a:t>
            </a:r>
            <a:r>
              <a:rPr lang="ru-RU" sz="2500" dirty="0" smtClean="0">
                <a:solidFill>
                  <a:srgbClr val="002060"/>
                </a:solidFill>
              </a:rPr>
              <a:t> направлена на развитие </a:t>
            </a:r>
            <a:r>
              <a:rPr lang="ru-RU" sz="2500" dirty="0" err="1" smtClean="0">
                <a:solidFill>
                  <a:srgbClr val="002060"/>
                </a:solidFill>
              </a:rPr>
              <a:t>коммуникативности</a:t>
            </a:r>
            <a:r>
              <a:rPr lang="ru-RU" sz="2500" dirty="0" smtClean="0">
                <a:solidFill>
                  <a:srgbClr val="002060"/>
                </a:solidFill>
              </a:rPr>
              <a:t> у детей, поэтому в основе данной </a:t>
            </a:r>
            <a:r>
              <a:rPr lang="ru-RU" sz="2500" b="1" dirty="0" smtClean="0">
                <a:solidFill>
                  <a:srgbClr val="002060"/>
                </a:solidFill>
              </a:rPr>
              <a:t>технологии</a:t>
            </a:r>
            <a:r>
              <a:rPr lang="ru-RU" sz="2500" dirty="0" smtClean="0">
                <a:solidFill>
                  <a:srgbClr val="002060"/>
                </a:solidFill>
              </a:rPr>
              <a:t> лежит общение детей между собой, со взрослым.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Законы </a:t>
            </a:r>
            <a:r>
              <a:rPr lang="ru-RU" sz="2500" b="1" dirty="0" err="1" smtClean="0">
                <a:solidFill>
                  <a:srgbClr val="002060"/>
                </a:solidFill>
              </a:rPr>
              <a:t>социо-игровой</a:t>
            </a:r>
            <a:r>
              <a:rPr lang="ru-RU" sz="2500" b="1" dirty="0" smtClean="0">
                <a:solidFill>
                  <a:srgbClr val="002060"/>
                </a:solidFill>
              </a:rPr>
              <a:t> педагогики </a:t>
            </a:r>
            <a:r>
              <a:rPr lang="ru-RU" sz="25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• Не унижайте ребёнка, не оскорбляйте его;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• Не ворчать, не ныть, не бурчать;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• Умейте найти ошибку и имейте смелость признать её;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• Будьте взаимно вежливы, терпимыми и сдержанными;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• Относитесь к неудаче как к очередному опыту в познании;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• Поддержи, помоги подняться и победить;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• Задувая чужую свечу, мы не делаем свою ярче;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• Не возноси себя над другими. Вознеси ближнего;</a:t>
            </a:r>
          </a:p>
          <a:p>
            <a:r>
              <a:rPr lang="ru-RU" sz="2500" u="sng" dirty="0" smtClean="0">
                <a:solidFill>
                  <a:srgbClr val="002060"/>
                </a:solidFill>
              </a:rPr>
              <a:t>• Дети </a:t>
            </a:r>
            <a:r>
              <a:rPr lang="ru-RU" sz="2500" u="sng" dirty="0" err="1" smtClean="0">
                <a:solidFill>
                  <a:srgbClr val="002060"/>
                </a:solidFill>
              </a:rPr>
              <a:t>фантазё</a:t>
            </a:r>
            <a:r>
              <a:rPr lang="ru-RU" sz="2500" u="sng" dirty="0" smtClean="0">
                <a:solidFill>
                  <a:srgbClr val="002060"/>
                </a:solidFill>
              </a:rPr>
              <a:t> </a:t>
            </a:r>
            <a:r>
              <a:rPr lang="ru-RU" sz="2500" u="sng" dirty="0" err="1" smtClean="0">
                <a:solidFill>
                  <a:srgbClr val="002060"/>
                </a:solidFill>
              </a:rPr>
              <a:t>ры</a:t>
            </a:r>
            <a:r>
              <a:rPr lang="ru-RU" sz="2500" dirty="0" smtClean="0">
                <a:solidFill>
                  <a:srgbClr val="002060"/>
                </a:solidFill>
              </a:rPr>
              <a:t>: не верьте им на слово, но не оставляйте без внимания их проблемы.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Плюсы </a:t>
            </a:r>
            <a:r>
              <a:rPr lang="ru-RU" sz="2500" b="1" dirty="0" err="1" smtClean="0">
                <a:solidFill>
                  <a:srgbClr val="002060"/>
                </a:solidFill>
              </a:rPr>
              <a:t>социо-игрового</a:t>
            </a:r>
            <a:r>
              <a:rPr lang="ru-RU" sz="2500" b="1" dirty="0" smtClean="0">
                <a:solidFill>
                  <a:srgbClr val="002060"/>
                </a:solidFill>
              </a:rPr>
              <a:t> стиля</a:t>
            </a:r>
            <a:r>
              <a:rPr lang="ru-RU" sz="2500" dirty="0" smtClean="0">
                <a:solidFill>
                  <a:srgbClr val="002060"/>
                </a:solidFill>
              </a:rPr>
              <a:t> :</a:t>
            </a:r>
          </a:p>
          <a:p>
            <a:r>
              <a:rPr lang="ru-RU" sz="2500" u="sng" dirty="0" smtClean="0">
                <a:solidFill>
                  <a:srgbClr val="002060"/>
                </a:solidFill>
              </a:rPr>
              <a:t>- Отношения</a:t>
            </a:r>
            <a:r>
              <a:rPr lang="ru-RU" sz="2500" dirty="0" smtClean="0">
                <a:solidFill>
                  <a:srgbClr val="002060"/>
                </a:solidFill>
              </a:rPr>
              <a:t>: </a:t>
            </a:r>
            <a:r>
              <a:rPr lang="ru-RU" sz="2500" i="1" dirty="0" smtClean="0">
                <a:solidFill>
                  <a:srgbClr val="002060"/>
                </a:solidFill>
              </a:rPr>
              <a:t>«</a:t>
            </a:r>
            <a:r>
              <a:rPr lang="ru-RU" sz="2500" i="1" dirty="0" err="1" smtClean="0">
                <a:solidFill>
                  <a:srgbClr val="002060"/>
                </a:solidFill>
              </a:rPr>
              <a:t>ребенок-сверстники</a:t>
            </a:r>
            <a:r>
              <a:rPr lang="ru-RU" sz="2500" i="1" dirty="0" smtClean="0">
                <a:solidFill>
                  <a:srgbClr val="002060"/>
                </a:solidFill>
              </a:rPr>
              <a:t>»</a:t>
            </a:r>
            <a:r>
              <a:rPr lang="ru-RU" sz="25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Педагог является равноправным партнером;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Разрушается барьер между педагогом и ребенком;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Дети ориентированы на сверстников, а значит не являются покорными исполнителями указаний педагога;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Дети самостоятельны и инициативны;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Дети сами устанавливают правила игры;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Дети обсуждают проблему, находят пути ее решения;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Дети договариваются, общаются </a:t>
            </a:r>
            <a:r>
              <a:rPr lang="ru-RU" sz="2500" i="1" dirty="0" smtClean="0">
                <a:solidFill>
                  <a:srgbClr val="002060"/>
                </a:solidFill>
              </a:rPr>
              <a:t>(выполняют роль и говорящих и роль слушающих)</a:t>
            </a:r>
            <a:r>
              <a:rPr lang="ru-RU" sz="25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Общение детей происходит внутри </a:t>
            </a:r>
            <a:r>
              <a:rPr lang="ru-RU" sz="2500" dirty="0" err="1" smtClean="0">
                <a:solidFill>
                  <a:srgbClr val="002060"/>
                </a:solidFill>
              </a:rPr>
              <a:t>микрогруппы</a:t>
            </a:r>
            <a:r>
              <a:rPr lang="ru-RU" sz="2500" dirty="0" smtClean="0">
                <a:solidFill>
                  <a:srgbClr val="002060"/>
                </a:solidFill>
              </a:rPr>
              <a:t> и между </a:t>
            </a:r>
            <a:r>
              <a:rPr lang="ru-RU" sz="2500" dirty="0" err="1" smtClean="0">
                <a:solidFill>
                  <a:srgbClr val="002060"/>
                </a:solidFill>
              </a:rPr>
              <a:t>микрогруппами</a:t>
            </a:r>
            <a:r>
              <a:rPr lang="ru-RU" sz="25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500" dirty="0" smtClean="0">
                <a:solidFill>
                  <a:srgbClr val="002060"/>
                </a:solidFill>
              </a:rPr>
              <a:t>- Дети помогают друг другу, а также контролируют друг друга.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«Знаки препинания»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Воспитатель предлагает детям озвучить знаки препинания, отличая вопросительную интонацию от утвердительной, восклицательной, повествовательной в данном предложении </a:t>
            </a:r>
            <a:r>
              <a:rPr lang="ru-RU" i="1" dirty="0" smtClean="0"/>
              <a:t>(В лесу родилась ё </a:t>
            </a:r>
            <a:r>
              <a:rPr lang="ru-RU" i="1" u="sng" dirty="0" err="1" smtClean="0"/>
              <a:t>лочка</a:t>
            </a:r>
            <a:r>
              <a:rPr lang="ru-RU" i="1" dirty="0" smtClean="0"/>
              <a:t>:, , .)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Вариант</a:t>
            </a:r>
            <a:r>
              <a:rPr lang="ru-RU" dirty="0" smtClean="0"/>
              <a:t>: не читающим детям предлагается </a:t>
            </a:r>
            <a:r>
              <a:rPr lang="ru-RU" b="1" dirty="0" smtClean="0"/>
              <a:t>картинный материал</a:t>
            </a:r>
            <a:r>
              <a:rPr lang="ru-RU" dirty="0" smtClean="0"/>
              <a:t>, </a:t>
            </a:r>
            <a:r>
              <a:rPr lang="ru-RU" dirty="0" err="1" smtClean="0"/>
              <a:t>чистоговорки</a:t>
            </a:r>
            <a:r>
              <a:rPr lang="ru-RU" dirty="0" smtClean="0"/>
              <a:t>, строки стихотворения </a:t>
            </a:r>
            <a:r>
              <a:rPr lang="ru-RU" i="1" dirty="0" smtClean="0"/>
              <a:t>(символы)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72547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«Руки-ноги»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Играющие сидят </a:t>
            </a:r>
            <a:r>
              <a:rPr lang="ru-RU" i="1" dirty="0" smtClean="0"/>
              <a:t>(на стульях, на ковре)</a:t>
            </a:r>
            <a:r>
              <a:rPr lang="ru-RU" dirty="0" smtClean="0"/>
              <a:t>. Воспитатель </a:t>
            </a:r>
            <a:r>
              <a:rPr lang="ru-RU" i="1" dirty="0" smtClean="0"/>
              <a:t>(ребёнок)</a:t>
            </a:r>
            <a:r>
              <a:rPr lang="ru-RU" dirty="0" smtClean="0"/>
              <a:t> хлопает 1 раз – команда рукам (поднять, опустить, на пояс, за голову и т. п., хлопает 2 раза – команда ногам </a:t>
            </a:r>
            <a:r>
              <a:rPr lang="ru-RU" i="1" dirty="0" smtClean="0"/>
              <a:t>(встать, сесть, скрестить и т. п.)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Последовательность движений, </a:t>
            </a:r>
          </a:p>
          <a:p>
            <a:pPr>
              <a:buNone/>
            </a:pPr>
            <a:r>
              <a:rPr lang="ru-RU" dirty="0" smtClean="0"/>
              <a:t>    хлопков, темп могут меняться.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433522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«Заводные человечки»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51768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Воспитатель предлагает детям </a:t>
            </a:r>
            <a:r>
              <a:rPr lang="ru-RU" b="1" dirty="0" smtClean="0"/>
              <a:t>картинки-символы </a:t>
            </a:r>
            <a:r>
              <a:rPr lang="ru-RU" i="1" dirty="0" smtClean="0"/>
              <a:t>(заводные человечки, которые делают зарядку)</a:t>
            </a:r>
            <a:r>
              <a:rPr lang="ru-RU" dirty="0" smtClean="0"/>
              <a:t>. Каждая поза имеет свой номер. Дети, глядя на </a:t>
            </a:r>
            <a:r>
              <a:rPr lang="ru-RU" b="1" dirty="0" smtClean="0"/>
              <a:t>карточку</a:t>
            </a:r>
            <a:r>
              <a:rPr lang="ru-RU" dirty="0" smtClean="0"/>
              <a:t>, выполняют упражнение, несколько раз повторяя движения.</a:t>
            </a:r>
          </a:p>
          <a:p>
            <a:r>
              <a:rPr lang="ru-RU" u="sng" dirty="0" smtClean="0"/>
              <a:t>Вариант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-выполнение упражнений на счёт, на хлопки – смена движений,</a:t>
            </a:r>
          </a:p>
          <a:p>
            <a:r>
              <a:rPr lang="ru-RU" dirty="0" smtClean="0"/>
              <a:t>-изменение темпа выполнения,</a:t>
            </a:r>
          </a:p>
          <a:p>
            <a:r>
              <a:rPr lang="ru-RU" dirty="0" smtClean="0"/>
              <a:t>-выполнение парами, тройками, стоя шеренгой, в ряд, полукругом и т. п.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«Слова на одну букву </a:t>
            </a:r>
            <a:r>
              <a:rPr lang="ru-RU" i="1" dirty="0" smtClean="0"/>
              <a:t>(звук)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7647836" cy="5105416"/>
          </a:xfrm>
        </p:spPr>
        <p:txBody>
          <a:bodyPr/>
          <a:lstStyle/>
          <a:p>
            <a:r>
              <a:rPr lang="ru-RU" dirty="0" smtClean="0"/>
              <a:t>Игра начинается со слов </a:t>
            </a:r>
            <a:r>
              <a:rPr lang="ru-RU" i="1" dirty="0" smtClean="0"/>
              <a:t>«Здесь вокруг нас…»</a:t>
            </a:r>
            <a:r>
              <a:rPr lang="ru-RU" dirty="0" smtClean="0"/>
              <a:t> или </a:t>
            </a:r>
            <a:r>
              <a:rPr lang="ru-RU" i="1" dirty="0" smtClean="0"/>
              <a:t>«Я вижу…»</a:t>
            </a:r>
            <a:r>
              <a:rPr lang="ru-RU" dirty="0" smtClean="0"/>
              <a:t>, </a:t>
            </a:r>
            <a:r>
              <a:rPr lang="ru-RU" i="1" dirty="0" smtClean="0"/>
              <a:t>«На пароход грузили…»</a:t>
            </a:r>
            <a:r>
              <a:rPr lang="ru-RU" dirty="0" smtClean="0"/>
              <a:t>. Дети называют </a:t>
            </a:r>
            <a:r>
              <a:rPr lang="ru-RU" i="1" dirty="0" smtClean="0"/>
              <a:t>(пишут, читают)</a:t>
            </a:r>
            <a:r>
              <a:rPr lang="ru-RU" dirty="0" smtClean="0"/>
              <a:t> слова на заданный звук </a:t>
            </a:r>
            <a:r>
              <a:rPr lang="ru-RU" i="1" dirty="0" smtClean="0"/>
              <a:t>(букву)</a:t>
            </a:r>
            <a:r>
              <a:rPr lang="ru-RU" dirty="0" smtClean="0"/>
              <a:t>. Задание выполняется малыми группами. Играющие считают, какая группа сколько слов назвала, и определяют победителя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«Ловить зверюшку»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Играющие по очереди берут </a:t>
            </a:r>
            <a:r>
              <a:rPr lang="ru-RU" sz="3000" b="1" i="1" dirty="0" smtClean="0">
                <a:solidFill>
                  <a:srgbClr val="FF0000"/>
                </a:solidFill>
              </a:rPr>
              <a:t>«билетики»</a:t>
            </a:r>
            <a:r>
              <a:rPr lang="ru-RU" sz="3000" b="1" dirty="0" smtClean="0">
                <a:solidFill>
                  <a:srgbClr val="FF0000"/>
                </a:solidFill>
              </a:rPr>
              <a:t> с заданием кого они должны ловить </a:t>
            </a:r>
            <a:r>
              <a:rPr lang="ru-RU" sz="3000" b="1" i="1" dirty="0" smtClean="0">
                <a:solidFill>
                  <a:srgbClr val="FF0000"/>
                </a:solidFill>
              </a:rPr>
              <a:t>(кузнечика, бабочку, чужую кошку, своего котёнка и т. п.)</a:t>
            </a:r>
            <a:r>
              <a:rPr lang="ru-RU" sz="3000" b="1" dirty="0" smtClean="0">
                <a:solidFill>
                  <a:srgbClr val="FF0000"/>
                </a:solidFill>
              </a:rPr>
              <a:t>. Играющий выполняет задание, остальные встают в том случае, если превращение произошло и </a:t>
            </a:r>
            <a:r>
              <a:rPr lang="ru-RU" sz="3000" b="1" i="1" dirty="0" smtClean="0">
                <a:solidFill>
                  <a:srgbClr val="FF0000"/>
                </a:solidFill>
              </a:rPr>
              <a:t>«зверушку поймали»</a:t>
            </a:r>
            <a:r>
              <a:rPr lang="ru-RU" sz="3000" b="1" dirty="0" smtClean="0">
                <a:solidFill>
                  <a:srgbClr val="FF0000"/>
                </a:solidFill>
              </a:rPr>
              <a:t>. Воспитатель просит назвать </a:t>
            </a:r>
            <a:r>
              <a:rPr lang="ru-RU" sz="3000" b="1" i="1" dirty="0" smtClean="0">
                <a:solidFill>
                  <a:srgbClr val="FF0000"/>
                </a:solidFill>
              </a:rPr>
              <a:t>«отгаданную»</a:t>
            </a:r>
            <a:r>
              <a:rPr lang="ru-RU" sz="3000" b="1" dirty="0" smtClean="0">
                <a:solidFill>
                  <a:srgbClr val="FF0000"/>
                </a:solidFill>
              </a:rPr>
              <a:t> зверушку и сравнивает с заданием в </a:t>
            </a:r>
            <a:r>
              <a:rPr lang="ru-RU" sz="3000" b="1" i="1" dirty="0" smtClean="0">
                <a:solidFill>
                  <a:srgbClr val="FF0000"/>
                </a:solidFill>
              </a:rPr>
              <a:t>«билетике»</a:t>
            </a:r>
            <a:r>
              <a:rPr lang="ru-RU" sz="3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000" b="1" u="sng" dirty="0" smtClean="0">
                <a:solidFill>
                  <a:srgbClr val="FF0000"/>
                </a:solidFill>
              </a:rPr>
              <a:t>Вариант</a:t>
            </a:r>
            <a:r>
              <a:rPr lang="ru-RU" sz="3000" b="1" dirty="0" smtClean="0">
                <a:solidFill>
                  <a:srgbClr val="FF0000"/>
                </a:solidFill>
              </a:rPr>
              <a:t>: выполнение задания парами, тройками и т. 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111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«Стихи по ролям»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игры воспитатель подбирает диалоги из стихов Чуковского, Маршака, </a:t>
            </a:r>
            <a:r>
              <a:rPr lang="ru-RU" dirty="0" err="1" smtClean="0"/>
              <a:t>Барто</a:t>
            </a:r>
            <a:r>
              <a:rPr lang="ru-RU" dirty="0" smtClean="0"/>
              <a:t>, </a:t>
            </a:r>
            <a:r>
              <a:rPr lang="ru-RU" dirty="0" err="1" smtClean="0"/>
              <a:t>Заходера</a:t>
            </a:r>
            <a:r>
              <a:rPr lang="ru-RU" dirty="0" smtClean="0"/>
              <a:t>, Михалкова, Хармса. Играющие произносят текст разными голосами, интонацией, используя разные образы (костюмы, элементы декорации. Дети открывают для себя разные взаимозависимости между конечным результатом, текстом, замыслом, приёмами исполнения.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6540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«Тело в деле»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Воспитатель предлагает детям придумать определённую позу </a:t>
            </a:r>
            <a:r>
              <a:rPr lang="ru-RU" i="1" dirty="0" smtClean="0"/>
              <a:t>(фотографию)</a:t>
            </a:r>
            <a:r>
              <a:rPr lang="ru-RU" dirty="0" smtClean="0"/>
              <a:t> какого-нибудь дела (рассматриваю </a:t>
            </a:r>
            <a:r>
              <a:rPr lang="ru-RU" b="1" dirty="0" smtClean="0"/>
              <a:t>картину</a:t>
            </a:r>
            <a:r>
              <a:rPr lang="ru-RU" dirty="0" smtClean="0"/>
              <a:t>, читаю, делаю артикуляционную гимнастику и т. п.). Играющий демонстрирует свою </a:t>
            </a:r>
            <a:r>
              <a:rPr lang="ru-RU" i="1" dirty="0" smtClean="0"/>
              <a:t>«фотографию»</a:t>
            </a:r>
            <a:r>
              <a:rPr lang="ru-RU" dirty="0" smtClean="0"/>
              <a:t>, остальные отгадывают, комментируют, показывают отгадки-действия, сравнивают </a:t>
            </a:r>
            <a:r>
              <a:rPr lang="ru-RU" i="1" dirty="0" smtClean="0"/>
              <a:t>«фотографии»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Вариант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-дополнить </a:t>
            </a:r>
            <a:r>
              <a:rPr lang="ru-RU" i="1" dirty="0" smtClean="0"/>
              <a:t>«фотографию»</a:t>
            </a:r>
            <a:r>
              <a:rPr lang="ru-RU" dirty="0" smtClean="0"/>
              <a:t> своим пониманием</a:t>
            </a:r>
          </a:p>
          <a:p>
            <a:r>
              <a:rPr lang="ru-RU" dirty="0" smtClean="0"/>
              <a:t>-показать </a:t>
            </a:r>
            <a:r>
              <a:rPr lang="ru-RU" i="1" dirty="0" smtClean="0"/>
              <a:t>«фотографии»</a:t>
            </a:r>
            <a:r>
              <a:rPr lang="ru-RU" dirty="0" smtClean="0"/>
              <a:t> до и после задуманного</a:t>
            </a:r>
          </a:p>
          <a:p>
            <a:r>
              <a:rPr lang="ru-RU" dirty="0" smtClean="0"/>
              <a:t>Каждое </a:t>
            </a:r>
            <a:r>
              <a:rPr lang="ru-RU" i="1" dirty="0" smtClean="0"/>
              <a:t>«дело»</a:t>
            </a:r>
            <a:r>
              <a:rPr lang="ru-RU" dirty="0" smtClean="0"/>
              <a:t> требует совершенно определённого </a:t>
            </a:r>
            <a:r>
              <a:rPr lang="ru-RU" i="1" dirty="0" smtClean="0"/>
              <a:t>«тела»</a:t>
            </a:r>
            <a:r>
              <a:rPr lang="ru-RU" dirty="0" smtClean="0"/>
              <a:t>. Вся мускулатура, от направления взгляда до перемещения центра тяжести, от мускулатуры лица до положения ног по-своему определяются в зависимости от того, чем и как занят тот или иной ребёнок. Смысл игры – установление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«Фраза с заданными словами»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Воспитатель называет набор слов </a:t>
            </a:r>
            <a:r>
              <a:rPr lang="ru-RU" i="1" dirty="0" smtClean="0"/>
              <a:t>(лестница, человек, часы)</a:t>
            </a:r>
            <a:r>
              <a:rPr lang="ru-RU" dirty="0" smtClean="0"/>
              <a:t>. Дети составляют предложение, используя интонацию </a:t>
            </a:r>
          </a:p>
          <a:p>
            <a:pPr>
              <a:buNone/>
            </a:pPr>
            <a:r>
              <a:rPr lang="ru-RU" i="1" dirty="0" smtClean="0"/>
              <a:t>    (страшное предложение, сказочное предложение и т. п.)</a:t>
            </a:r>
            <a:r>
              <a:rPr lang="ru-RU" dirty="0" smtClean="0"/>
              <a:t> Разрешается изменять слова по падежам, порядок 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433522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«Воробьи-вороны»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517685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Играющие делятся на 2 команды, встают напротив друг друга (команда </a:t>
            </a:r>
            <a:r>
              <a:rPr lang="ru-RU" i="1" dirty="0" smtClean="0"/>
              <a:t>«Воробьи»</a:t>
            </a:r>
            <a:r>
              <a:rPr lang="ru-RU" dirty="0" smtClean="0"/>
              <a:t>, команда </a:t>
            </a:r>
            <a:r>
              <a:rPr lang="ru-RU" i="1" dirty="0" smtClean="0"/>
              <a:t>«Вороны»</a:t>
            </a:r>
            <a:r>
              <a:rPr lang="ru-RU" dirty="0" smtClean="0"/>
              <a:t>). Та команда, которую называет воспитатель</a:t>
            </a:r>
          </a:p>
          <a:p>
            <a:r>
              <a:rPr lang="ru-RU" i="1" dirty="0" smtClean="0"/>
              <a:t>(ребёнок-ведущий)</a:t>
            </a:r>
            <a:r>
              <a:rPr lang="ru-RU" dirty="0" smtClean="0"/>
              <a:t> – ловит, другая – убегает. Ловят и убегают до определённой черты </a:t>
            </a:r>
            <a:r>
              <a:rPr lang="ru-RU" i="1" dirty="0" smtClean="0"/>
              <a:t>(на 2-3 шага сзади стоящей команды)</a:t>
            </a:r>
            <a:r>
              <a:rPr lang="ru-RU" dirty="0" smtClean="0"/>
              <a:t>. Воспитатель </a:t>
            </a:r>
            <a:r>
              <a:rPr lang="ru-RU" i="1" dirty="0" smtClean="0"/>
              <a:t>(ребёнок-ведущий)</a:t>
            </a:r>
            <a:r>
              <a:rPr lang="ru-RU" dirty="0" smtClean="0"/>
              <a:t> </a:t>
            </a:r>
            <a:r>
              <a:rPr lang="ru-RU" u="sng" dirty="0" smtClean="0"/>
              <a:t>говорит медленно</a:t>
            </a:r>
            <a:r>
              <a:rPr lang="ru-RU" dirty="0" smtClean="0"/>
              <a:t>: </a:t>
            </a:r>
            <a:r>
              <a:rPr lang="ru-RU" i="1" dirty="0" smtClean="0"/>
              <a:t>«</a:t>
            </a:r>
            <a:r>
              <a:rPr lang="ru-RU" i="1" dirty="0" err="1" smtClean="0"/>
              <a:t>Во-о-о-ро-о-о-о-о</a:t>
            </a:r>
            <a:r>
              <a:rPr lang="ru-RU" i="1" dirty="0" smtClean="0"/>
              <a:t>…»</a:t>
            </a:r>
            <a:r>
              <a:rPr lang="ru-RU" dirty="0" smtClean="0"/>
              <a:t>. В этот момент все готовы убегать или ловить (этот момент противоречивой готовности, исходной мобилизации каждого играющего особенно важен). После паузы воспитатель </a:t>
            </a:r>
            <a:r>
              <a:rPr lang="ru-RU" i="1" dirty="0" smtClean="0"/>
              <a:t>(ребёнок-ведущий)</a:t>
            </a:r>
            <a:r>
              <a:rPr lang="ru-RU" dirty="0" smtClean="0"/>
              <a:t> </a:t>
            </a:r>
            <a:r>
              <a:rPr lang="ru-RU" u="sng" dirty="0" smtClean="0"/>
              <a:t>заканчивает</a:t>
            </a:r>
            <a:r>
              <a:rPr lang="ru-RU" dirty="0" smtClean="0"/>
              <a:t>: </a:t>
            </a:r>
            <a:r>
              <a:rPr lang="ru-RU" i="1" dirty="0" smtClean="0"/>
              <a:t>«…</a:t>
            </a:r>
            <a:r>
              <a:rPr lang="ru-RU" i="1" dirty="0" err="1" smtClean="0"/>
              <a:t>ны</a:t>
            </a:r>
            <a:r>
              <a:rPr lang="ru-RU" i="1" dirty="0" smtClean="0"/>
              <a:t>! …</a:t>
            </a:r>
            <a:r>
              <a:rPr lang="ru-RU" i="1" dirty="0" err="1" smtClean="0"/>
              <a:t>бьи</a:t>
            </a:r>
            <a:r>
              <a:rPr lang="ru-RU" i="1" dirty="0" smtClean="0"/>
              <a:t>!»</a:t>
            </a:r>
            <a:r>
              <a:rPr lang="ru-RU" dirty="0" smtClean="0"/>
              <a:t>). Играющие убегают – догоняют.</a:t>
            </a:r>
          </a:p>
          <a:p>
            <a:r>
              <a:rPr lang="ru-RU" u="sng" dirty="0" smtClean="0"/>
              <a:t>Вариант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-вводится усложнение </a:t>
            </a:r>
            <a:r>
              <a:rPr lang="ru-RU" i="1" dirty="0" smtClean="0"/>
              <a:t>«</a:t>
            </a:r>
            <a:r>
              <a:rPr lang="ru-RU" i="1" dirty="0" err="1" smtClean="0"/>
              <a:t>стоп-замри</a:t>
            </a:r>
            <a:r>
              <a:rPr lang="ru-RU" i="1" dirty="0" smtClean="0"/>
              <a:t>»</a:t>
            </a:r>
            <a:r>
              <a:rPr lang="ru-RU" dirty="0" smtClean="0"/>
              <a:t> : дети разбиваются на пары и договариваются, кто в паре </a:t>
            </a:r>
            <a:r>
              <a:rPr lang="ru-RU" i="1" dirty="0" smtClean="0"/>
              <a:t>«воробей»</a:t>
            </a:r>
            <a:r>
              <a:rPr lang="ru-RU" dirty="0" smtClean="0"/>
              <a:t>, </a:t>
            </a:r>
            <a:r>
              <a:rPr lang="ru-RU" i="1" dirty="0" smtClean="0"/>
              <a:t>«ворона»</a:t>
            </a:r>
            <a:r>
              <a:rPr lang="ru-RU" dirty="0" smtClean="0"/>
              <a:t>. Дети на площадке располагаются хаотично. </a:t>
            </a:r>
            <a:r>
              <a:rPr lang="ru-RU" u="sng" dirty="0" smtClean="0"/>
              <a:t>По команде</a:t>
            </a:r>
            <a:r>
              <a:rPr lang="ru-RU" dirty="0" smtClean="0"/>
              <a:t>: </a:t>
            </a:r>
            <a:r>
              <a:rPr lang="ru-RU" i="1" dirty="0" smtClean="0"/>
              <a:t>«Вороны!»</a:t>
            </a:r>
            <a:r>
              <a:rPr lang="ru-RU" dirty="0" smtClean="0"/>
              <a:t> </a:t>
            </a:r>
            <a:r>
              <a:rPr lang="ru-RU" i="1" dirty="0" smtClean="0"/>
              <a:t>«ворона»</a:t>
            </a:r>
            <a:r>
              <a:rPr lang="ru-RU" dirty="0" smtClean="0"/>
              <a:t> догоняет </a:t>
            </a:r>
            <a:r>
              <a:rPr lang="ru-RU" i="1" dirty="0" smtClean="0"/>
              <a:t>«воробья»</a:t>
            </a:r>
            <a:r>
              <a:rPr lang="ru-RU" dirty="0" smtClean="0"/>
              <a:t>, пока не прозвучит команда </a:t>
            </a:r>
            <a:r>
              <a:rPr lang="ru-RU" i="1" dirty="0" smtClean="0"/>
              <a:t>«Стоп!»</a:t>
            </a:r>
            <a:r>
              <a:rPr lang="ru-RU" dirty="0" smtClean="0"/>
              <a:t> или </a:t>
            </a:r>
            <a:r>
              <a:rPr lang="ru-RU" i="1" dirty="0" smtClean="0"/>
              <a:t>«Замри!»</a:t>
            </a:r>
            <a:r>
              <a:rPr lang="ru-RU" dirty="0" smtClean="0"/>
              <a:t>. Опоздавшие пары выходят из игры </a:t>
            </a:r>
            <a:r>
              <a:rPr lang="ru-RU" i="1" dirty="0" smtClean="0"/>
              <a:t>(даже если один из пары выполнил правило)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«День наступает – всё оживает, ночь наступает – всё замирает»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4305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Воспитатель </a:t>
            </a:r>
            <a:r>
              <a:rPr lang="ru-RU" i="1" dirty="0" smtClean="0"/>
              <a:t>(ребёнок-ведущий)</a:t>
            </a:r>
            <a:r>
              <a:rPr lang="ru-RU" dirty="0" smtClean="0"/>
              <a:t> произносит </a:t>
            </a:r>
            <a:r>
              <a:rPr lang="ru-RU" i="1" dirty="0" smtClean="0"/>
              <a:t>«День наступает – всё оживает»</a:t>
            </a:r>
            <a:r>
              <a:rPr lang="ru-RU" dirty="0" smtClean="0"/>
              <a:t>, играющие двигаются по площадке хаотично </a:t>
            </a:r>
            <a:r>
              <a:rPr lang="ru-RU" i="1" dirty="0" smtClean="0"/>
              <a:t>(бегают, танцуют, прыгают, догоняют друг друга)</a:t>
            </a:r>
            <a:r>
              <a:rPr lang="ru-RU" dirty="0" smtClean="0"/>
              <a:t>. Когда воспитатель </a:t>
            </a:r>
            <a:r>
              <a:rPr lang="ru-RU" i="1" dirty="0" smtClean="0"/>
              <a:t>(ребёнок-ведущий)</a:t>
            </a:r>
            <a:r>
              <a:rPr lang="ru-RU" dirty="0" smtClean="0"/>
              <a:t> произносит вторую часть </a:t>
            </a:r>
            <a:r>
              <a:rPr lang="ru-RU" i="1" dirty="0" smtClean="0"/>
              <a:t>«Ночь наступает – всё замирает»</a:t>
            </a:r>
            <a:r>
              <a:rPr lang="ru-RU" dirty="0" smtClean="0"/>
              <a:t>, то играющие останавливаются в причудливых позах. По выбору ведущего некоторые играющие </a:t>
            </a:r>
            <a:r>
              <a:rPr lang="ru-RU" i="1" dirty="0" smtClean="0"/>
              <a:t>«оживают»</a:t>
            </a:r>
            <a:r>
              <a:rPr lang="ru-RU" dirty="0" smtClean="0"/>
              <a:t> придуманным движением </a:t>
            </a:r>
            <a:r>
              <a:rPr lang="ru-RU" i="1" dirty="0" smtClean="0"/>
              <a:t>(прыжок, танец, бег)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Вариант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-использование любых движений </a:t>
            </a:r>
            <a:r>
              <a:rPr lang="ru-RU" i="1" dirty="0" smtClean="0"/>
              <a:t>«День наступает – всё оживает»</a:t>
            </a:r>
            <a:endParaRPr lang="ru-RU" dirty="0" smtClean="0"/>
          </a:p>
          <a:p>
            <a:r>
              <a:rPr lang="ru-RU" dirty="0" smtClean="0"/>
              <a:t>-использование целенаправленных движений </a:t>
            </a:r>
            <a:r>
              <a:rPr lang="ru-RU" i="1" dirty="0" smtClean="0"/>
              <a:t>«День наступает – всё оживает»</a:t>
            </a:r>
            <a:r>
              <a:rPr lang="ru-RU" dirty="0" smtClean="0"/>
              <a:t> </a:t>
            </a:r>
            <a:r>
              <a:rPr lang="ru-RU" i="1" dirty="0" smtClean="0"/>
              <a:t>(сбор урожая, муравейник, железная дорога, плавание)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Снежная королева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790712" cy="5105416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/>
              <a:t>Цель</a:t>
            </a:r>
            <a:r>
              <a:rPr lang="ru-RU" b="1" dirty="0" smtClean="0"/>
              <a:t>:</a:t>
            </a:r>
            <a:r>
              <a:rPr lang="ru-RU" dirty="0" smtClean="0"/>
              <a:t> развитие умения давать доброжелательную оценку другому человеку.</a:t>
            </a:r>
          </a:p>
          <a:p>
            <a:r>
              <a:rPr lang="ru-RU" b="1" u="sng" dirty="0" smtClean="0"/>
              <a:t>Ход</a:t>
            </a:r>
            <a:r>
              <a:rPr lang="ru-RU" b="1" dirty="0" smtClean="0"/>
              <a:t>:</a:t>
            </a:r>
            <a:r>
              <a:rPr lang="ru-RU" dirty="0" smtClean="0"/>
              <a:t> Воспитатель предлагает вспомнить сказку </a:t>
            </a:r>
            <a:r>
              <a:rPr lang="ru-RU" i="1" dirty="0" smtClean="0"/>
              <a:t>«Снежная королева»</a:t>
            </a:r>
            <a:r>
              <a:rPr lang="ru-RU" dirty="0" smtClean="0"/>
              <a:t> и говорит, </a:t>
            </a:r>
            <a:r>
              <a:rPr lang="ru-RU" u="sng" dirty="0" smtClean="0"/>
              <a:t>что у нее есть предложение</a:t>
            </a:r>
            <a:r>
              <a:rPr lang="ru-RU" dirty="0" smtClean="0"/>
              <a:t>: Кай и Герда выросли и сделали волшебные очки, через которые можно было разглядеть все то хорошее, что есть в каждом человеке. Воспитатель предлагает </a:t>
            </a:r>
            <a:r>
              <a:rPr lang="ru-RU" i="1" dirty="0" smtClean="0"/>
              <a:t>«примерить эти очки»</a:t>
            </a:r>
            <a:r>
              <a:rPr lang="ru-RU" dirty="0" smtClean="0"/>
              <a:t> и посмотреть внимательно друг на друга, стараясь в каждом увидеть как можно больше хорошего и рассказать об этом. Взрослый первый надевает </a:t>
            </a:r>
            <a:r>
              <a:rPr lang="ru-RU" i="1" dirty="0" smtClean="0"/>
              <a:t>«очки»</a:t>
            </a:r>
            <a:r>
              <a:rPr lang="ru-RU" dirty="0" smtClean="0"/>
              <a:t> и дает образец описания двух-трех детей. После игры дети говорят, какие трудности они испытали в роли рассматривающих, что чувствовали. Игру можно проводить несколько раз, отмечая, что с каждым разом детям удавалось увидеть больше хорошего.</a:t>
            </a:r>
          </a:p>
          <a:p>
            <a:r>
              <a:rPr lang="ru-RU" dirty="0" smtClean="0"/>
              <a:t>Вариант. Можно предложить всей группе </a:t>
            </a:r>
            <a:r>
              <a:rPr lang="ru-RU" i="1" dirty="0" smtClean="0"/>
              <a:t>«надеть очки»</a:t>
            </a:r>
            <a:r>
              <a:rPr lang="ru-RU" dirty="0" smtClean="0"/>
              <a:t> и поочередно</a:t>
            </a:r>
          </a:p>
          <a:p>
            <a:r>
              <a:rPr lang="ru-RU" dirty="0" smtClean="0"/>
              <a:t>разглядывать каждого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6540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«Люблю – не люблю»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стоят в кругу. Воспитатель </a:t>
            </a:r>
            <a:r>
              <a:rPr lang="ru-RU" i="1" dirty="0" smtClean="0"/>
              <a:t>(или ведущий-ребёнок)</a:t>
            </a:r>
            <a:r>
              <a:rPr lang="ru-RU" dirty="0" smtClean="0"/>
              <a:t> </a:t>
            </a:r>
            <a:r>
              <a:rPr lang="ru-RU" dirty="0" err="1" smtClean="0"/>
              <a:t>передаё</a:t>
            </a:r>
            <a:r>
              <a:rPr lang="ru-RU" dirty="0" smtClean="0"/>
              <a:t> </a:t>
            </a:r>
            <a:r>
              <a:rPr lang="ru-RU" u="sng" dirty="0" smtClean="0"/>
              <a:t>т по часовой стрелке мяч и говорит</a:t>
            </a:r>
            <a:r>
              <a:rPr lang="ru-RU" dirty="0" smtClean="0"/>
              <a:t>: </a:t>
            </a:r>
            <a:r>
              <a:rPr lang="ru-RU" i="1" dirty="0" smtClean="0"/>
              <a:t>«Я не люблю, когда дети ссорятся»</a:t>
            </a:r>
            <a:r>
              <a:rPr lang="ru-RU" dirty="0" smtClean="0"/>
              <a:t>, следующий должен предложить свой вариант </a:t>
            </a:r>
            <a:r>
              <a:rPr lang="ru-RU" i="1" dirty="0" smtClean="0"/>
              <a:t>«Я не люблю, …»</a:t>
            </a:r>
            <a:r>
              <a:rPr lang="ru-RU" dirty="0" smtClean="0"/>
              <a:t>. Против часовой стрелки игра продолжается </a:t>
            </a:r>
            <a:r>
              <a:rPr lang="ru-RU" i="1" dirty="0" smtClean="0"/>
              <a:t>«Я люблю, …»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«Зеркало»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Играющие стоят парами лицом друг к другу. Один из партнёров – </a:t>
            </a:r>
            <a:r>
              <a:rPr lang="ru-RU" i="1" dirty="0" smtClean="0"/>
              <a:t>«зеркало»</a:t>
            </a:r>
            <a:r>
              <a:rPr lang="ru-RU" dirty="0" smtClean="0"/>
              <a:t>,</a:t>
            </a:r>
          </a:p>
          <a:p>
            <a:r>
              <a:rPr lang="ru-RU" dirty="0" smtClean="0"/>
              <a:t>другой – стоящий перед ним. </a:t>
            </a:r>
            <a:r>
              <a:rPr lang="ru-RU" i="1" dirty="0" smtClean="0"/>
              <a:t>«Зеркало»</a:t>
            </a:r>
            <a:r>
              <a:rPr lang="ru-RU" dirty="0" smtClean="0"/>
              <a:t> должно повторять движения.</a:t>
            </a:r>
          </a:p>
          <a:p>
            <a:r>
              <a:rPr lang="ru-RU" u="sng" dirty="0" smtClean="0"/>
              <a:t>Варианты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воспитатель </a:t>
            </a:r>
            <a:r>
              <a:rPr lang="ru-RU" i="1" dirty="0" smtClean="0"/>
              <a:t>(ребёнок)</a:t>
            </a:r>
            <a:r>
              <a:rPr lang="ru-RU" dirty="0" smtClean="0"/>
              <a:t> играет роль стоящего перед зеркалом, играющие – </a:t>
            </a:r>
            <a:r>
              <a:rPr lang="ru-RU" i="1" dirty="0" smtClean="0"/>
              <a:t>«осколки зеркала»</a:t>
            </a:r>
            <a:r>
              <a:rPr lang="ru-RU" dirty="0" smtClean="0"/>
              <a:t>, его отражающие</a:t>
            </a:r>
          </a:p>
          <a:p>
            <a:r>
              <a:rPr lang="ru-RU" dirty="0" smtClean="0"/>
              <a:t>-</a:t>
            </a:r>
            <a:r>
              <a:rPr lang="ru-RU" i="1" dirty="0" smtClean="0"/>
              <a:t>«отражается»</a:t>
            </a:r>
            <a:r>
              <a:rPr lang="ru-RU" dirty="0" smtClean="0"/>
              <a:t> выражение лица, настроение </a:t>
            </a:r>
            <a:r>
              <a:rPr lang="ru-RU" i="1" dirty="0" smtClean="0"/>
              <a:t>(хмурый, радостный, обиженный)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6540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«Изобрази профессию»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Играющие изображают действия, характерные определённой профессии </a:t>
            </a:r>
            <a:r>
              <a:rPr lang="ru-RU" i="1" dirty="0" smtClean="0"/>
              <a:t>(шофёр садится, берётся за руль, включает двигатель, едет по дороге)</a:t>
            </a:r>
            <a:r>
              <a:rPr lang="ru-RU" dirty="0" smtClean="0"/>
              <a:t>. Дети называют профессию.</a:t>
            </a:r>
          </a:p>
          <a:p>
            <a:r>
              <a:rPr lang="ru-RU" u="sng" dirty="0" smtClean="0"/>
              <a:t>Варианты</a:t>
            </a:r>
            <a:r>
              <a:rPr lang="ru-RU" dirty="0" smtClean="0"/>
              <a:t>: дети называют ряд действий, показанных </a:t>
            </a:r>
            <a:r>
              <a:rPr lang="ru-RU" dirty="0" err="1" smtClean="0"/>
              <a:t>задумщиком</a:t>
            </a:r>
            <a:r>
              <a:rPr lang="ru-RU" dirty="0" smtClean="0"/>
              <a:t>, группой детей; нарисовать предметы, узнанные в показе </a:t>
            </a:r>
            <a:r>
              <a:rPr lang="ru-RU" i="1" dirty="0" smtClean="0"/>
              <a:t>(врач – градусник, таблетки, шофёр – автомобиль, руль)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Волшебная палочка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790712" cy="52482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Дети стоят в кругу, </a:t>
            </a:r>
            <a:r>
              <a:rPr lang="ru-RU" i="1" dirty="0" smtClean="0"/>
              <a:t>«Волшебная палочка»</a:t>
            </a:r>
            <a:r>
              <a:rPr lang="ru-RU" dirty="0" smtClean="0"/>
              <a:t> передается слева - направо, из рук в руки, глядя друг другу в глаза и при этом сопровождается речью по какому-то заранее заданному заказу-правилу.</a:t>
            </a:r>
          </a:p>
          <a:p>
            <a:r>
              <a:rPr lang="ru-RU" dirty="0" smtClean="0"/>
              <a:t>* на что похож предмет</a:t>
            </a:r>
          </a:p>
          <a:p>
            <a:r>
              <a:rPr lang="ru-RU" dirty="0" smtClean="0"/>
              <a:t>* какая бывает (зима, весна, природа, ,</a:t>
            </a:r>
          </a:p>
          <a:p>
            <a:r>
              <a:rPr lang="ru-RU" dirty="0" smtClean="0"/>
              <a:t>* ласковые слова</a:t>
            </a:r>
          </a:p>
          <a:p>
            <a:r>
              <a:rPr lang="ru-RU" dirty="0" smtClean="0"/>
              <a:t>*домашний адрес</a:t>
            </a:r>
          </a:p>
          <a:p>
            <a:r>
              <a:rPr lang="ru-RU" dirty="0" smtClean="0"/>
              <a:t>* имя, отчество мамы </a:t>
            </a:r>
            <a:r>
              <a:rPr lang="ru-RU" i="1" dirty="0" smtClean="0"/>
              <a:t>(папы, свое)</a:t>
            </a:r>
            <a:endParaRPr lang="ru-RU" dirty="0" smtClean="0"/>
          </a:p>
          <a:p>
            <a:r>
              <a:rPr lang="ru-RU" dirty="0" smtClean="0"/>
              <a:t>* и т. д.</a:t>
            </a:r>
          </a:p>
          <a:p>
            <a:r>
              <a:rPr lang="ru-RU" dirty="0" smtClean="0"/>
              <a:t>— при передаче </a:t>
            </a:r>
            <a:r>
              <a:rPr lang="ru-RU" i="1" dirty="0" smtClean="0"/>
              <a:t>«волшебной палочки»</a:t>
            </a:r>
            <a:r>
              <a:rPr lang="ru-RU" dirty="0" smtClean="0"/>
              <a:t> </a:t>
            </a:r>
            <a:r>
              <a:rPr lang="ru-RU" u="sng" dirty="0" smtClean="0"/>
              <a:t>можно договориться об обязательном условии</a:t>
            </a:r>
            <a:r>
              <a:rPr lang="ru-RU" dirty="0" smtClean="0"/>
              <a:t>: глядеть друг другу в глаза; при необходимости называть имя рядом стоящего ребенка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Пирамида любви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933588" cy="5105416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Цель</a:t>
            </a:r>
            <a:r>
              <a:rPr lang="ru-RU" dirty="0" smtClean="0"/>
              <a:t>: воспитывать уважительное, заботливое отношение к миру и людям; развивать коммуникативные способности.</a:t>
            </a:r>
          </a:p>
          <a:p>
            <a:r>
              <a:rPr lang="ru-RU" u="sng" dirty="0" smtClean="0"/>
              <a:t>Ход</a:t>
            </a:r>
            <a:r>
              <a:rPr lang="ru-RU" dirty="0" smtClean="0"/>
              <a:t>: дети стоят в кругу.</a:t>
            </a:r>
          </a:p>
          <a:p>
            <a:r>
              <a:rPr lang="ru-RU" dirty="0" smtClean="0"/>
              <a:t> </a:t>
            </a:r>
            <a:r>
              <a:rPr lang="ru-RU" u="sng" dirty="0" smtClean="0"/>
              <a:t>Воспитатель говорит</a:t>
            </a:r>
            <a:r>
              <a:rPr lang="ru-RU" dirty="0" smtClean="0"/>
              <a:t>: «Каждый из нас что-то или кого-то любит; всем нам присуще это чувство, и все мы по-разному его выражаем. Я люблю свою семью, своих детей, свой дом, свой город, свою работу. Расскажите и вы, кого и что любите вы. </a:t>
            </a:r>
            <a:r>
              <a:rPr lang="ru-RU" i="1" dirty="0" smtClean="0"/>
              <a:t>(Рассказы детей.)</a:t>
            </a:r>
            <a:r>
              <a:rPr lang="ru-RU" dirty="0" smtClean="0"/>
              <a:t> А сейчас давайте построим </a:t>
            </a:r>
            <a:r>
              <a:rPr lang="ru-RU" i="1" dirty="0" smtClean="0"/>
              <a:t>«пирамидку любви»</a:t>
            </a:r>
            <a:r>
              <a:rPr lang="ru-RU" dirty="0" smtClean="0"/>
              <a:t> из наших с вами рук. Я назову что-то любимое и положу свою руку, затем каждый из вас будет называть своё любимое и класть свою руку. </a:t>
            </a:r>
            <a:r>
              <a:rPr lang="ru-RU" i="1" dirty="0" smtClean="0"/>
              <a:t>(Дети выстраивают пирамиду.)</a:t>
            </a:r>
            <a:r>
              <a:rPr lang="ru-RU" dirty="0" smtClean="0"/>
              <a:t> Вы чувствуете тепло рук? Вам приятно это состояние? Посмотрите, какая высокая у нас получилась пирамида. Высокая, потому что мы любимы и любим сами».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6540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«Радио»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5176854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Цель</a:t>
            </a:r>
            <a:r>
              <a:rPr lang="ru-RU" dirty="0" smtClean="0"/>
              <a:t>: развитие устойчивого интереса к сверстнику.</a:t>
            </a:r>
          </a:p>
          <a:p>
            <a:r>
              <a:rPr lang="ru-RU" u="sng" dirty="0" smtClean="0"/>
              <a:t>Ход</a:t>
            </a:r>
            <a:r>
              <a:rPr lang="ru-RU" dirty="0" smtClean="0"/>
              <a:t>: Играющие дети садятся полукругом так, чтобы хорошо видеть друг друга. По считалке выбирается водящий (для первого раза может быть воспитатель, он выбирает для описания одного из сидящих и отворачивается к ним спиной и говорит в </a:t>
            </a:r>
            <a:r>
              <a:rPr lang="ru-RU" i="1" dirty="0" smtClean="0"/>
              <a:t>«микрофон»</a:t>
            </a:r>
            <a:r>
              <a:rPr lang="ru-RU" dirty="0" smtClean="0"/>
              <a:t> : «Внимание! Внимание! Потерялась девочка (мальчик… </a:t>
            </a:r>
            <a:r>
              <a:rPr lang="ru-RU" i="1" dirty="0" smtClean="0"/>
              <a:t>(дает описание кого-либо из детей)</a:t>
            </a:r>
            <a:r>
              <a:rPr lang="ru-RU" dirty="0" smtClean="0"/>
              <a:t>. Пусть она </a:t>
            </a:r>
            <a:r>
              <a:rPr lang="ru-RU" i="1" dirty="0" smtClean="0"/>
              <a:t>(он)</a:t>
            </a:r>
            <a:r>
              <a:rPr lang="ru-RU" dirty="0" smtClean="0"/>
              <a:t> подойдет к диктору». Все дети по описанию определяют, о ком идет речь. Затем роль диктора исполняет ребенок, которого описывали.</a:t>
            </a:r>
          </a:p>
          <a:p>
            <a:r>
              <a:rPr lang="ru-RU" dirty="0" smtClean="0"/>
              <a:t>Данная игра поможет установить контакт детей друг с другом в коллективе, будет способствовать умению прислушиваться к мнению других, формировать позитивное отношение к сверстникам.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6398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«Чемодан»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857232"/>
            <a:ext cx="7790712" cy="5643602"/>
          </a:xfrm>
        </p:spPr>
        <p:txBody>
          <a:bodyPr>
            <a:normAutofit fontScale="25000" lnSpcReduction="20000"/>
          </a:bodyPr>
          <a:lstStyle/>
          <a:p>
            <a:r>
              <a:rPr lang="ru-RU" sz="8000" u="sng" dirty="0" smtClean="0"/>
              <a:t>Цель</a:t>
            </a:r>
            <a:r>
              <a:rPr lang="ru-RU" sz="8000" dirty="0" smtClean="0"/>
              <a:t>: развитие способности к установлению положительных взаимоотношений с другими людьми.</a:t>
            </a:r>
          </a:p>
          <a:p>
            <a:r>
              <a:rPr lang="ru-RU" sz="8000" u="sng" dirty="0" smtClean="0"/>
              <a:t>Ход</a:t>
            </a:r>
            <a:r>
              <a:rPr lang="ru-RU" sz="8000" dirty="0" smtClean="0"/>
              <a:t>: Для того, чтобы сыграть в эту игру, нам необходимо разделиться на две команды. Для этого у меня есть разрезные </a:t>
            </a:r>
            <a:r>
              <a:rPr lang="ru-RU" sz="8000" b="1" dirty="0" smtClean="0"/>
              <a:t>картинки</a:t>
            </a:r>
            <a:r>
              <a:rPr lang="ru-RU" sz="8000" dirty="0" smtClean="0"/>
              <a:t>, каждый возьмите для себя один фрагмент </a:t>
            </a:r>
            <a:r>
              <a:rPr lang="ru-RU" sz="8000" b="1" dirty="0" smtClean="0"/>
              <a:t>картинки</a:t>
            </a:r>
            <a:r>
              <a:rPr lang="ru-RU" sz="8000" dirty="0" smtClean="0"/>
              <a:t>. Ваша задача – собрать </a:t>
            </a:r>
            <a:r>
              <a:rPr lang="ru-RU" sz="8000" b="1" dirty="0" smtClean="0"/>
              <a:t>картинку</a:t>
            </a:r>
            <a:r>
              <a:rPr lang="ru-RU" sz="8000" dirty="0" smtClean="0"/>
              <a:t>, найти место свое команде. </a:t>
            </a:r>
            <a:r>
              <a:rPr lang="ru-RU" sz="8000" u="sng" dirty="0" smtClean="0"/>
              <a:t>Далее воспитатель предлагает детям воображаемую ситуацию</a:t>
            </a:r>
            <a:r>
              <a:rPr lang="ru-RU" sz="8000" dirty="0" smtClean="0"/>
              <a:t>: они едут отдыхать без взрослых. Накануне сами складывают свой чемодан. Чтобы ничего не забыть, надо составить список необходимого и того, что поможет побыстрее познакомиться с другими детьми. Список нужно составить с помощью схем, рисунков, значков.</a:t>
            </a:r>
          </a:p>
          <a:p>
            <a:r>
              <a:rPr lang="ru-RU" sz="8000" dirty="0" smtClean="0"/>
              <a:t>Командам необходимо приготовить материалы, обсудить и зарисовать, что нужно взять для путешествия. Для этого вам отводиться 10 минут </a:t>
            </a:r>
            <a:r>
              <a:rPr lang="ru-RU" sz="8000" i="1" dirty="0" smtClean="0"/>
              <a:t>(ставятся песочные часы)</a:t>
            </a:r>
            <a:r>
              <a:rPr lang="ru-RU" sz="8000" dirty="0" smtClean="0"/>
              <a:t>. По истечении времени, ведущий предлагает поменяться списками – зарисовками и отгадать, что же другая команда берет с собой в путешествие.</a:t>
            </a:r>
          </a:p>
          <a:p>
            <a:r>
              <a:rPr lang="ru-RU" sz="8000" dirty="0" smtClean="0"/>
              <a:t>Организуя данную игру, мы с вами использовали правила </a:t>
            </a:r>
            <a:r>
              <a:rPr lang="ru-RU" sz="8000" b="1" dirty="0" err="1" smtClean="0"/>
              <a:t>социо</a:t>
            </a:r>
            <a:r>
              <a:rPr lang="ru-RU" sz="8000" b="1" dirty="0" smtClean="0"/>
              <a:t> – игровой технологии</a:t>
            </a:r>
            <a:r>
              <a:rPr lang="ru-RU" sz="8000" dirty="0" smtClean="0"/>
              <a:t> : работа в малых группах, смена лидера, смена мизансцен, интеграция видов деятельности (</a:t>
            </a:r>
            <a:r>
              <a:rPr lang="ru-RU" sz="8000" b="1" dirty="0" smtClean="0"/>
              <a:t>социализация</a:t>
            </a:r>
            <a:r>
              <a:rPr lang="ru-RU" sz="8000" dirty="0" smtClean="0"/>
              <a:t>, коммуникация, продуктивная, поисковая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433522" cy="5111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«Подарки»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4"/>
            <a:ext cx="7719274" cy="5462606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 smtClean="0"/>
              <a:t>Цель</a:t>
            </a:r>
            <a:r>
              <a:rPr lang="ru-RU" dirty="0" smtClean="0"/>
              <a:t>: развитие </a:t>
            </a:r>
            <a:r>
              <a:rPr lang="ru-RU" dirty="0" err="1" smtClean="0"/>
              <a:t>эмпатиии</a:t>
            </a:r>
            <a:r>
              <a:rPr lang="ru-RU" dirty="0" smtClean="0"/>
              <a:t> творчества в общении, способности предвидеть желания другого, утверждать свое позитивное </a:t>
            </a:r>
            <a:r>
              <a:rPr lang="ru-RU" i="1" dirty="0" smtClean="0"/>
              <a:t>«Я»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Ход</a:t>
            </a:r>
            <a:r>
              <a:rPr lang="ru-RU" dirty="0" smtClean="0"/>
              <a:t>: Для того, чтобы начать играть в эту игру, вам необходимо разделиться на две команды. Для этого предлагаю встать полукругом по номерам домов, в которых вы живете, по нарастанию (играющие встают, а теперь рассчитайтесь на яблоко – апельсин. Все </a:t>
            </a:r>
            <a:r>
              <a:rPr lang="ru-RU" i="1" dirty="0" smtClean="0"/>
              <a:t>«яблоки»</a:t>
            </a:r>
            <a:r>
              <a:rPr lang="ru-RU" dirty="0" smtClean="0"/>
              <a:t> встают во внутренний круг, а все </a:t>
            </a:r>
            <a:r>
              <a:rPr lang="ru-RU" i="1" dirty="0" smtClean="0"/>
              <a:t>«апельсины»</a:t>
            </a:r>
            <a:r>
              <a:rPr lang="ru-RU" dirty="0" smtClean="0"/>
              <a:t> во внешний круг. Дети образуют два круга и двигаются под музыку, по кругу, в противоположных направлениях. По сигналу – останавливаются, берутся за руки со сверстником, стоящим напротив и поворачиваются друг к другу лицом. </a:t>
            </a:r>
          </a:p>
          <a:p>
            <a:r>
              <a:rPr lang="ru-RU" u="sng" dirty="0" smtClean="0"/>
              <a:t>Задание</a:t>
            </a:r>
            <a:r>
              <a:rPr lang="ru-RU" dirty="0" smtClean="0"/>
              <a:t>: Сначала дети из внешнего круга загадывают про себя, чтобы они хотели получить в подарок, а дети из внутреннего круга отгадывают. Если ребенок отгадывает, загадывающий дает ему жетон, если нет – отдает свой. У каждого игрока по 3 жетона. Играем 3 раза, потом подсчитываем жетоны.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5111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«Телеграф»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7790712" cy="5319730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Цель</a:t>
            </a:r>
            <a:r>
              <a:rPr lang="ru-RU" dirty="0" smtClean="0"/>
              <a:t>: развитие умения устанавливать </a:t>
            </a:r>
            <a:r>
              <a:rPr lang="ru-RU" i="1" dirty="0" smtClean="0"/>
              <a:t>«обратную связь»</a:t>
            </a:r>
            <a:r>
              <a:rPr lang="ru-RU" dirty="0" smtClean="0"/>
              <a:t> при взаимодействии с другими людьми.</a:t>
            </a:r>
          </a:p>
          <a:p>
            <a:r>
              <a:rPr lang="ru-RU" u="sng" dirty="0" smtClean="0"/>
              <a:t>Ход</a:t>
            </a:r>
            <a:r>
              <a:rPr lang="ru-RU" dirty="0" smtClean="0"/>
              <a:t>: Четыре ребенка – </a:t>
            </a:r>
            <a:r>
              <a:rPr lang="ru-RU" i="1" dirty="0" smtClean="0"/>
              <a:t>«связисты»</a:t>
            </a:r>
            <a:r>
              <a:rPr lang="ru-RU" dirty="0" smtClean="0"/>
              <a:t>; остальные – наблюдатели; воспитатель – отправитель телеграммы; один ребенок – ее получатель. Связисты и получатель телеграммы выходят за дверь. Воспитатель приглашает одного связиста и зачитывает ему текст телеграммы один раз. Первый связист, чтобы лучше запомнить текст, может задавать уточняющие вопросы. Затем он приглашает второго связиста и передает ему услышанный текст; второй – третьему; третий – четвертому; четвертый – получателю. </a:t>
            </a:r>
            <a:r>
              <a:rPr lang="ru-RU" u="sng" dirty="0" smtClean="0"/>
              <a:t>Получатель пересказывает услышанное наблюдателям и спрашивает</a:t>
            </a:r>
            <a:r>
              <a:rPr lang="ru-RU" dirty="0" smtClean="0"/>
              <a:t>: верно ли он все понял?</a:t>
            </a:r>
          </a:p>
          <a:p>
            <a:r>
              <a:rPr lang="ru-RU" dirty="0" smtClean="0"/>
              <a:t>Примерный текст. Вылетаю рейсом 47. Встречай в 13.00 по московскому времени. Не забудь про конфеты и цветы. До встречи. Твой друг.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9">
      <a:dk1>
        <a:sysClr val="windowText" lastClr="000000"/>
      </a:dk1>
      <a:lt1>
        <a:sysClr val="window" lastClr="FFFFFF"/>
      </a:lt1>
      <a:dk2>
        <a:srgbClr val="04617B"/>
      </a:dk2>
      <a:lt2>
        <a:srgbClr val="B2E9F2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454</Words>
  <PresentationFormat>Экран (4:3)</PresentationFormat>
  <Paragraphs>158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 Игры, направленные на социально-личностное и социокультурное развитие дошкольников</vt:lpstr>
      <vt:lpstr>Слайд 2</vt:lpstr>
      <vt:lpstr> Снежная королева </vt:lpstr>
      <vt:lpstr> Волшебная палочка </vt:lpstr>
      <vt:lpstr> Пирамида любви </vt:lpstr>
      <vt:lpstr> «Радио». </vt:lpstr>
      <vt:lpstr> «Чемодан». </vt:lpstr>
      <vt:lpstr> «Подарки». </vt:lpstr>
      <vt:lpstr> «Телеграф» </vt:lpstr>
      <vt:lpstr> «Магазин игрушек» </vt:lpstr>
      <vt:lpstr> «Мост дружбы» </vt:lpstr>
      <vt:lpstr> «Буквы-загадки» </vt:lpstr>
      <vt:lpstr> «Эхо» </vt:lpstr>
      <vt:lpstr> «Неиспорченный телефон» </vt:lpstr>
      <vt:lpstr> «Летает – не летает» </vt:lpstr>
      <vt:lpstr> «Спор предлогами» </vt:lpstr>
      <vt:lpstr> «Рассказ-рисунок о том, что вижу» </vt:lpstr>
      <vt:lpstr>Слайд 18</vt:lpstr>
      <vt:lpstr> «Пишущая машинка» </vt:lpstr>
      <vt:lpstr> «Знаки препинания» </vt:lpstr>
      <vt:lpstr> «Руки-ноги» </vt:lpstr>
      <vt:lpstr> «Заводные человечки» </vt:lpstr>
      <vt:lpstr>«Слова на одну букву (звук)» </vt:lpstr>
      <vt:lpstr>«Ловить зверюшку» </vt:lpstr>
      <vt:lpstr> «Стихи по ролям» </vt:lpstr>
      <vt:lpstr> «Тело в деле» </vt:lpstr>
      <vt:lpstr>«Фраза с заданными словами» </vt:lpstr>
      <vt:lpstr> «Воробьи-вороны» </vt:lpstr>
      <vt:lpstr> «День наступает – всё оживает, ночь наступает – всё замирает» </vt:lpstr>
      <vt:lpstr> «Люблю – не люблю» </vt:lpstr>
      <vt:lpstr> «Зеркало» </vt:lpstr>
      <vt:lpstr> «Изобрази профессию»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2022-04-13T03:28:00Z</dcterms:created>
  <dcterms:modified xsi:type="dcterms:W3CDTF">2022-04-15T04:13:13Z</dcterms:modified>
</cp:coreProperties>
</file>