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94" autoAdjust="0"/>
  </p:normalViewPr>
  <p:slideViewPr>
    <p:cSldViewPr>
      <p:cViewPr varScale="1">
        <p:scale>
          <a:sx n="83" d="100"/>
          <a:sy n="83" d="100"/>
        </p:scale>
        <p:origin x="-14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933ED-72CE-4CAB-9121-659B15660E69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039F-B1FA-48BB-A1E9-10C27CD94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40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b="0" i="1" u="sng" dirty="0" smtClean="0"/>
              <a:t>Актуальность</a:t>
            </a:r>
            <a:r>
              <a:rPr lang="ru-RU" dirty="0" smtClean="0"/>
              <a:t>  выбранной темы заключается в правильном направлении на фольклор в современной педагогике раннего возраста. Нравственные качества личности можно развить с помощью детского фольклора, или устного народного творчества. Ведь эти произведения бесценны, в них отражена сама жизнь.</a:t>
            </a:r>
          </a:p>
          <a:p>
            <a:r>
              <a:rPr lang="ru-RU" dirty="0" smtClean="0"/>
              <a:t> Сказки, пословицы и поговорки, частушки и колыбельные песенки, </a:t>
            </a:r>
            <a:r>
              <a:rPr lang="ru-RU" dirty="0" err="1" smtClean="0"/>
              <a:t>потешки</a:t>
            </a:r>
            <a:r>
              <a:rPr lang="ru-RU" dirty="0" smtClean="0"/>
              <a:t> и прибаутки, небылицы, скороговорки, считалки, загадки – благодатный и неиссякаемый источник воспитания детей, незаменимое средство умственного, нравственного, эстетического, эмоционального развития.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99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i="1" dirty="0" smtClean="0"/>
              <a:t>Раздевание и одевание.</a:t>
            </a:r>
          </a:p>
          <a:p>
            <a:r>
              <a:rPr lang="ru-RU" dirty="0" smtClean="0"/>
              <a:t>  Укладывая детей спать, напевайте им короткие колыбельные песенки, негромко рассказывайте подходящие стихотворения. Некоторые малыши любят, чтобы взрослый прошептал их любимое стихотворение на ушко. </a:t>
            </a:r>
          </a:p>
          <a:p>
            <a:r>
              <a:rPr lang="ru-RU" dirty="0" smtClean="0"/>
              <a:t>  Раздевание и одевание детей раннего возраста занимают много времени в течении дня. Эти процедуры также следует использовать для  развития у детей самостоятельных действий, поэтому надо предоставить им возможность упражняться в последовательности операций.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3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Подъём проводиться постепенно, по мере пробуждения детей, еще в кроватках проводится зарядка пробуждения.</a:t>
            </a:r>
          </a:p>
          <a:p>
            <a:r>
              <a:rPr lang="ru-RU" dirty="0" smtClean="0"/>
              <a:t>1. «Потягивание»</a:t>
            </a:r>
          </a:p>
          <a:p>
            <a:r>
              <a:rPr lang="ru-RU" dirty="0" smtClean="0"/>
              <a:t>Исходное положение лёжа на спине, руки вдоль туловища. На вдохе потянуться двумя руками вверх, пяточками двух ног вперёд, исходное положение – выдох ( 4-6 раз).</a:t>
            </a:r>
          </a:p>
          <a:p>
            <a:r>
              <a:rPr lang="ru-RU" dirty="0" smtClean="0"/>
              <a:t>2. «Ловим комарика»</a:t>
            </a:r>
          </a:p>
          <a:p>
            <a:r>
              <a:rPr lang="ru-RU" dirty="0" smtClean="0"/>
              <a:t>Исходное положение лёжа на спине, руки через стороны, хлопок перед собой вернуться в исходное положение (4-6 раз).</a:t>
            </a:r>
          </a:p>
          <a:p>
            <a:r>
              <a:rPr lang="ru-RU" dirty="0" smtClean="0"/>
              <a:t>3. «Паучок»</a:t>
            </a:r>
          </a:p>
          <a:p>
            <a:r>
              <a:rPr lang="ru-RU" dirty="0" smtClean="0"/>
              <a:t>Исходное положение лёжа на спине, руки ноги разведены в стороны. Поочерёдно сгибать руки и ноги.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144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 Уход за внешним видом. </a:t>
            </a:r>
          </a:p>
          <a:p>
            <a:r>
              <a:rPr lang="ru-RU" dirty="0" smtClean="0"/>
              <a:t> Взрослые привлекают внимание детей к их внешнему виду, деликатно побуждают пользоваться носовым платком, устранять непорядок в одежде, причёске: «</a:t>
            </a:r>
            <a:r>
              <a:rPr lang="ru-RU" dirty="0" err="1" smtClean="0"/>
              <a:t>Анечка,у</a:t>
            </a:r>
            <a:r>
              <a:rPr lang="ru-RU" dirty="0" smtClean="0"/>
              <a:t> тебя бантик развязался, давай завяжем его, сделаем красивую причёску». Помогая малышу заправить рубашку, причесаться, высморкать нос, можно подвести его к зеркалу и вместе порадоваться, похвалить его : «Вот молодец, теперь у тебя всё в порядке».</a:t>
            </a:r>
          </a:p>
          <a:p>
            <a:r>
              <a:rPr lang="ru-RU" dirty="0" smtClean="0"/>
              <a:t>  Появляется</a:t>
            </a:r>
            <a:r>
              <a:rPr lang="ru-RU" baseline="0" dirty="0" smtClean="0"/>
              <a:t> самостоятельность в бытовых и игровых действиях. Знают назначение бытовых предметов (расчёски) и умеют пользоваться ими. Владеют простейшими навыками самообслуживания.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64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Для сближения детей, организации их совместимости, поддержки положительных взаимоотношений следует использовать разнообразные игры. Специальные игры и занятия, направленные на развитие у детей общения со сверстниками, должны соответствовать возрастным закономерностям формирования коммуникативной потребности в раннем возрасте.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83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Ввести ритуал прощания детей перед уходом домой. Взрослый предлагает уходящему ребёнку сказать «до свиданья» , помахать ручкой.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Литература:</a:t>
            </a:r>
          </a:p>
          <a:p>
            <a:endParaRPr lang="ru-RU" dirty="0" smtClean="0"/>
          </a:p>
          <a:p>
            <a:r>
              <a:rPr lang="ru-RU" b="1" dirty="0" smtClean="0"/>
              <a:t>1. </a:t>
            </a:r>
            <a:r>
              <a:rPr lang="ru-RU" b="1" dirty="0" err="1" smtClean="0"/>
              <a:t>Илюхина</a:t>
            </a:r>
            <a:r>
              <a:rPr lang="ru-RU" b="1" dirty="0" smtClean="0"/>
              <a:t> Ю.В.</a:t>
            </a:r>
          </a:p>
          <a:p>
            <a:r>
              <a:rPr lang="ru-RU" dirty="0" smtClean="0"/>
              <a:t>  Секреты интересного занятия: учебно-методическое пособие / Ю.В. </a:t>
            </a:r>
            <a:r>
              <a:rPr lang="ru-RU" dirty="0" err="1" smtClean="0"/>
              <a:t>Илюхина</a:t>
            </a:r>
            <a:r>
              <a:rPr lang="ru-RU" dirty="0" smtClean="0"/>
              <a:t>. –Краснодар: </a:t>
            </a:r>
            <a:r>
              <a:rPr lang="ru-RU" dirty="0" err="1" smtClean="0"/>
              <a:t>Экоинвест</a:t>
            </a:r>
            <a:r>
              <a:rPr lang="ru-RU" dirty="0" smtClean="0"/>
              <a:t>, 2018. – 96 с.</a:t>
            </a:r>
          </a:p>
          <a:p>
            <a:endParaRPr lang="ru-RU" dirty="0" smtClean="0"/>
          </a:p>
          <a:p>
            <a:r>
              <a:rPr lang="ru-RU" b="1" dirty="0" smtClean="0"/>
              <a:t>2. Мещерякова С.Ю., </a:t>
            </a:r>
            <a:r>
              <a:rPr lang="ru-RU" b="1" dirty="0" err="1" smtClean="0"/>
              <a:t>Галигузова</a:t>
            </a:r>
            <a:r>
              <a:rPr lang="ru-RU" b="1" dirty="0" smtClean="0"/>
              <a:t> Л.Н.</a:t>
            </a:r>
          </a:p>
          <a:p>
            <a:r>
              <a:rPr lang="ru-RU" dirty="0" smtClean="0"/>
              <a:t>  Речевое развитие детей: методические материалы к комплексной образовательной программе для детей раннего возраста «Первые шаги» / </a:t>
            </a:r>
          </a:p>
          <a:p>
            <a:r>
              <a:rPr lang="ru-RU" dirty="0" smtClean="0"/>
              <a:t>С.Ю. Мещерякова, Л.Н. </a:t>
            </a:r>
            <a:r>
              <a:rPr lang="ru-RU" dirty="0" err="1" smtClean="0"/>
              <a:t>Галигузова</a:t>
            </a:r>
            <a:r>
              <a:rPr lang="ru-RU" dirty="0" smtClean="0"/>
              <a:t>. – М.: ООО «Русское слово – учебник», 2019. – 80 с. – (ФГОС дошкольного образования).</a:t>
            </a:r>
          </a:p>
          <a:p>
            <a:endParaRPr lang="ru-RU" dirty="0" smtClean="0"/>
          </a:p>
          <a:p>
            <a:r>
              <a:rPr lang="ru-RU" b="1" dirty="0" smtClean="0"/>
              <a:t>3. Смирнова Е.О.</a:t>
            </a:r>
          </a:p>
          <a:p>
            <a:r>
              <a:rPr lang="ru-RU" dirty="0" smtClean="0"/>
              <a:t>   Комплексная образовательная программа для детей раннего возраста «Первые шаги» / Е.О. Смирнова, Л.Н. </a:t>
            </a:r>
            <a:r>
              <a:rPr lang="ru-RU" dirty="0" err="1" smtClean="0"/>
              <a:t>Галигузова</a:t>
            </a:r>
            <a:r>
              <a:rPr lang="ru-RU" dirty="0" smtClean="0"/>
              <a:t>, С.Ю. Мещерякова. – 2-е изд. – М.: ООО «Русское слово – учебник», 2017. – 168 с. – (ФГОС дошкольного образования).</a:t>
            </a:r>
          </a:p>
          <a:p>
            <a:endParaRPr lang="ru-RU" dirty="0" smtClean="0"/>
          </a:p>
          <a:p>
            <a:r>
              <a:rPr lang="ru-RU" b="1" dirty="0" smtClean="0"/>
              <a:t>4. Смирнова Е.О. </a:t>
            </a:r>
          </a:p>
          <a:p>
            <a:r>
              <a:rPr lang="ru-RU" dirty="0" smtClean="0"/>
              <a:t>  Методические материалы к Комплексной образовательной программе для детей раннего возраста «Первые шаги»: в 2 ч. Ч. 1: познавательное и речевое развитие, игровая деятельность / Е.О. Смирнова, Л.Н. </a:t>
            </a:r>
            <a:r>
              <a:rPr lang="ru-RU" dirty="0" err="1" smtClean="0"/>
              <a:t>Галигузова</a:t>
            </a:r>
            <a:r>
              <a:rPr lang="ru-RU" dirty="0" smtClean="0"/>
              <a:t>, С.Ю. Мещерякова. – 2-е изд. – М.: ООО «Русское слово – учебник», 2018. – 176 с. – (ФГОС дошкольного образования).</a:t>
            </a:r>
          </a:p>
          <a:p>
            <a:endParaRPr lang="ru-RU" dirty="0" smtClean="0"/>
          </a:p>
          <a:p>
            <a:r>
              <a:rPr lang="ru-RU" dirty="0" smtClean="0"/>
              <a:t>   </a:t>
            </a:r>
          </a:p>
          <a:p>
            <a:r>
              <a:rPr lang="ru-RU" b="1" dirty="0" smtClean="0"/>
              <a:t> 5. Хрестоматия </a:t>
            </a:r>
            <a:r>
              <a:rPr lang="ru-RU" dirty="0" smtClean="0"/>
              <a:t>для детского сада: группа раннего возраста: песенки, </a:t>
            </a:r>
            <a:r>
              <a:rPr lang="ru-RU" dirty="0" err="1" smtClean="0"/>
              <a:t>потешки</a:t>
            </a:r>
            <a:r>
              <a:rPr lang="ru-RU" dirty="0" smtClean="0"/>
              <a:t>, приговорки, </a:t>
            </a:r>
            <a:r>
              <a:rPr lang="ru-RU" dirty="0" err="1" smtClean="0"/>
              <a:t>заклички</a:t>
            </a:r>
            <a:r>
              <a:rPr lang="ru-RU" dirty="0" smtClean="0"/>
              <a:t>, колыбельные песенки, загадки, сказки, стихи, рассказы / сост. А.Н. Печерская. – М.: ООО «Русское слово - учебник», 2016. – 104 с. – (ФГОС дошкольного образования).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05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i="1" u="sng" dirty="0" smtClean="0"/>
              <a:t>Цель: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Создание условий для приобщения детей раннего возраста к малым фольклорным формам в режимных моментах.</a:t>
            </a:r>
          </a:p>
          <a:p>
            <a:endParaRPr lang="ru-RU" dirty="0" smtClean="0"/>
          </a:p>
          <a:p>
            <a:r>
              <a:rPr lang="ru-RU" dirty="0" smtClean="0"/>
              <a:t>  В своей работе мы использовали материал из книги Хрестоматия для детского сада: группа раннего возраста: песенки, </a:t>
            </a:r>
            <a:r>
              <a:rPr lang="ru-RU" dirty="0" err="1" smtClean="0"/>
              <a:t>потешки</a:t>
            </a:r>
            <a:r>
              <a:rPr lang="ru-RU" dirty="0" smtClean="0"/>
              <a:t>, приговорки, </a:t>
            </a:r>
            <a:r>
              <a:rPr lang="ru-RU" dirty="0" err="1" smtClean="0"/>
              <a:t>заклички</a:t>
            </a:r>
            <a:r>
              <a:rPr lang="ru-RU" dirty="0" smtClean="0"/>
              <a:t>, колыбельные песенки, загадки, сказки, стихи, рассказы / сост. А.Н. Печерская. – М.: ООО «Русское слово - учебник», 2016. – 104 с. – (ФГОС дошкольного образования).</a:t>
            </a:r>
          </a:p>
          <a:p>
            <a:endParaRPr lang="ru-RU" dirty="0" smtClean="0"/>
          </a:p>
          <a:p>
            <a:r>
              <a:rPr lang="ru-RU" dirty="0" smtClean="0"/>
              <a:t>   Устное народное творчество открывает и объясняет ребёнку жизнь общества и природы, мир человеческих чувств, развивает его мышление и воображение, обогащает эмоции, расширяет словарный запас, даёт прекрасные образцы литературного языка, постепенно подготавливая к дальнейшему восприятию поэтической речи. Через устное народное творчество ребёнок не только овладевает родным языком, осваивает его красоту, художественную форму, мелодику и ритм, но и, конечно же, приобщается к культуре и истории своего народа. А впечатления, полученные от произведений устного народного творчества, отражаются в его самостоятельном словесном, песенном и изобразительном творчестве. </a:t>
            </a:r>
          </a:p>
          <a:p>
            <a:endParaRPr lang="ru-RU" dirty="0" smtClean="0"/>
          </a:p>
          <a:p>
            <a:r>
              <a:rPr lang="ru-RU" dirty="0" smtClean="0"/>
              <a:t>   Использование фольклорных произведений в режимных моментах может способствовать безболезненному приспособлению к новым условиям (адаптация) позволяет формировать положительное отношение к детскому саду. Они создают успокаивающие, отвлекающие и забавляющие ситуации, которые положительно влияют на детей. Соблюдение режима в детском саду будет происходить легче, веселее и интереснее под весёлые народные песенки и </a:t>
            </a:r>
            <a:r>
              <a:rPr lang="ru-RU" dirty="0" err="1" smtClean="0"/>
              <a:t>потешки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Во время утреннего приёма необходимо обращать внимание на внешний вид детей. Конечно же пришедшие дети должны здороваться с воспитателем и другими детьми группы, включаться в игры, разговаривать при этом негромко , не кричать. Самое главное – это создать хорошее настроение как ребенку , так и его родителям. Это обеспечивает позитивный настрой на предстоящий день и является залогом взаимопонимания и взаимодействия детского сада и семьи воспитанника.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61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В утренний отрезок времени воспитатель проводит гимнастику с детьми. При этом воспитатель занимается вместе с детьми и, при необходимости, поправляет, корректирует выполнение упражнений. </a:t>
            </a:r>
          </a:p>
          <a:p>
            <a:r>
              <a:rPr lang="ru-RU" dirty="0" smtClean="0"/>
              <a:t> Забота о Физическом развитии ребёнка раннего возраста имеет особое значение. Ведь в этом возрасте он овладевает основными движениями, приобретает необходимые моторные навыки, учатся координировать свои действия. Всё это способствует формированию у ребёнка представление о своём физическом облике, физических возможностях. Задача взрослых – помочь ему в этом.</a:t>
            </a:r>
          </a:p>
          <a:p>
            <a:r>
              <a:rPr lang="ru-RU" dirty="0" smtClean="0"/>
              <a:t> В сфере физического развития основными педагогическими задачами являются:</a:t>
            </a:r>
          </a:p>
          <a:p>
            <a:r>
              <a:rPr lang="ru-RU" dirty="0" smtClean="0"/>
              <a:t>- развитие у детей разных видов двигательной активности ( ходьба, бега, прыжков, лазания, бросания и др.);</a:t>
            </a:r>
          </a:p>
          <a:p>
            <a:r>
              <a:rPr lang="ru-RU" dirty="0" smtClean="0"/>
              <a:t>- развитие координации движений.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47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Организация умывания проводится постепенно, небольшими группами детей. Следует напомнить детям правила поведения в умывальной комнате – дети не должны разбрызгивать воду, должны поддерживать порядок и чистоту, после мытья рук сразу же закрывать воду и ни в коем случае не оставлять краны открытыми. Необходимо обратить внимание и на действие детей – они должны закатать рукава, намылить руки и выполнять прочие процедуры над раковиной. Дети должны знать, что пользоваться можно только своим полотенцем, а после процедуры умывания нужно аккуратно вешать его  на своё место.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2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При накрывании стола, приглашаете малышей к столу, помогаете им во время еды, обязательно сопровождайте свои действия речью. Называйте предметы сервировки, блюда, спрашивайте у детей, что они едят.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61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Игровая деятельность имеет исключительно важное значение в развитии ребёнка. Она оказывает влияние на все стороны его психического развития. Игра – одно из важных средств познания окружающего мира. Это сложная, внутренне мотивированная, но в то же время лёгкая и радостная для малыша деятельность. Она способствует поддержанию хорошего настроения, обогащению чувственного опыта, развитию наглядно – образного мышления, воображения, речи. В ней закладываются основы творчества. Дети с хорошо развитым воображением обладают более высоким интеллектом, лучше ориентируются в нестандартных ситуациях, успешнее учатся. Игра способствует развитию произвольного поведения и самостоятельности.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809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Пребывание</a:t>
            </a:r>
            <a:r>
              <a:rPr lang="ru-RU" baseline="0" dirty="0" smtClean="0"/>
              <a:t> на свежем воздухе, а именно на прогулке, имеет большое значение для физического развития ребёнка. </a:t>
            </a:r>
            <a:r>
              <a:rPr lang="ru-RU" baseline="0" dirty="0" err="1" smtClean="0"/>
              <a:t>Проогулка</a:t>
            </a:r>
            <a:r>
              <a:rPr lang="ru-RU" baseline="0" dirty="0" smtClean="0"/>
              <a:t> это первый и доступный метод закаливания организма. Ежедневная прогулка способствует повышению выносливости и устойчивости к неблагоприятным воздействиям внешней среды, особенно к простудным заболеваниям особенно в осенне-зимний период.</a:t>
            </a:r>
          </a:p>
          <a:p>
            <a:r>
              <a:rPr lang="ru-RU" baseline="0" dirty="0" smtClean="0"/>
              <a:t>  Любая прогулка в детском саду должна включить в себя:</a:t>
            </a:r>
            <a:r>
              <a:rPr lang="ru-RU" baseline="0" dirty="0"/>
              <a:t> </a:t>
            </a:r>
            <a:r>
              <a:rPr lang="ru-RU" baseline="0" dirty="0" smtClean="0"/>
              <a:t>наблюдение, труд, индивидуальную и свободную деятельность детей, малоподвижную и подвижную игру, в которой преобладают упражнения циклического характера.</a:t>
            </a:r>
          </a:p>
          <a:p>
            <a:r>
              <a:rPr lang="ru-RU" baseline="0" dirty="0" smtClean="0"/>
              <a:t>  Например: игра «Кот и мыши»</a:t>
            </a:r>
          </a:p>
          <a:p>
            <a:r>
              <a:rPr lang="ru-RU" baseline="0" dirty="0" smtClean="0"/>
              <a:t>  Появляются короткие </a:t>
            </a:r>
            <a:r>
              <a:rPr lang="ru-RU" baseline="0" dirty="0" err="1" smtClean="0"/>
              <a:t>отобразительные</a:t>
            </a:r>
            <a:r>
              <a:rPr lang="ru-RU" baseline="0" dirty="0" smtClean="0"/>
              <a:t> игры, в которых малыш воспроизводит действия взрослого.</a:t>
            </a:r>
          </a:p>
          <a:p>
            <a:r>
              <a:rPr lang="ru-RU" baseline="0" dirty="0" smtClean="0"/>
              <a:t>Возникают первые игровые замещения. Появляется интерес к сверстникам; с удовольствием наблюдают за их действиями и подражают им, взаимодействие с ровесниками окрашено яркими эмоциями.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957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F039F-B1FA-48BB-A1E9-10C27CD941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92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870A9-2E34-4234-AEB0-D5C495DE45FE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8BAC1-50AF-4208-8A0B-66DE5AC012E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jpe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jpg"/><Relationship Id="rId7" Type="http://schemas.microsoft.com/office/2007/relationships/hdphoto" Target="../media/hdphoto1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0.wdp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14.wdp"/><Relationship Id="rId4" Type="http://schemas.openxmlformats.org/officeDocument/2006/relationships/image" Target="../media/image32.png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18.wdp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4" y="174306"/>
            <a:ext cx="8808913" cy="6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3416" y="764704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комбинированного вида №7 «Колокольчик» муниципального образования в г.-к. Анапа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4584" y="1988840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 работы по теме: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«Использование фольклора в       режимных моментах в группе раннего возраста»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9688" y="5139769"/>
            <a:ext cx="2500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Подготовили: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Воспитатели МАДОУ №7 «КОЛОКОЛЬЧИК»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Смирнова Ф.В.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Сёмочкина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К.С.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8" y="0"/>
            <a:ext cx="9187179" cy="684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Подготовка к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прогулке. 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Прогулка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8" y="1700808"/>
            <a:ext cx="3096344" cy="2933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36712"/>
            <a:ext cx="2598430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43" y="4797152"/>
            <a:ext cx="3096344" cy="17416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3599845"/>
            <a:ext cx="1755514" cy="27882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5964" y="4797152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Котик по двору идёт,</a:t>
            </a:r>
          </a:p>
          <a:p>
            <a:r>
              <a:rPr lang="ru-RU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Ищет мышек Васька-кот,</a:t>
            </a:r>
          </a:p>
          <a:p>
            <a:r>
              <a:rPr lang="ru-RU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Ищет мышек кот.</a:t>
            </a:r>
          </a:p>
          <a:p>
            <a:r>
              <a:rPr lang="ru-RU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Тихо мышка сидит,</a:t>
            </a:r>
          </a:p>
          <a:p>
            <a:r>
              <a:rPr lang="ru-RU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На кота она глядит.</a:t>
            </a:r>
            <a:endParaRPr lang="ru-RU" b="1" i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7231" y="2209910"/>
            <a:ext cx="2728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Ты, мороз, мороз, мороз,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Не показывай свой нос,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Уходи, мороз, домой,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Стужу уводи с собой.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3195" y="3645024"/>
            <a:ext cx="3109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Наша Маша маленькая,</a:t>
            </a:r>
          </a:p>
          <a:p>
            <a:pPr algn="ctr"/>
            <a:r>
              <a:rPr lang="ru-RU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На ней шубка аленькая,</a:t>
            </a:r>
          </a:p>
          <a:p>
            <a:pPr algn="ctr"/>
            <a:r>
              <a:rPr lang="ru-RU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Опушка бобровая,</a:t>
            </a:r>
          </a:p>
          <a:p>
            <a:pPr algn="ctr"/>
            <a:r>
              <a:rPr lang="ru-RU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Маша чернобровая.</a:t>
            </a:r>
          </a:p>
        </p:txBody>
      </p:sp>
    </p:spTree>
    <p:extLst>
      <p:ext uri="{BB962C8B-B14F-4D97-AF65-F5344CB8AC3E}">
        <p14:creationId xmlns:p14="http://schemas.microsoft.com/office/powerpoint/2010/main" val="16521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540" y="1773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Подготовка к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обеду. 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96752"/>
            <a:ext cx="2576860" cy="2996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9" y="3032195"/>
            <a:ext cx="3183163" cy="34505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5109" y="1486249"/>
            <a:ext cx="2953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Пришёл кисель,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лавочке присел,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лавочке присел,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Поесть Оленьке велел.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086413"/>
            <a:ext cx="228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Каждому своё: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Печке – полено,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Корове – сено,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Трава – телёнку,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Вода – ягнёнку,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тебе, сыночек,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Сахару кусочек.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4117738"/>
            <a:ext cx="27174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Гу-гу-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гу-гу-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зелёном на лугу,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зелёном на лугу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Стоит чашка творогу.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Прилетели две тетери,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Поклевали, улетели.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они летели,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на них глядели.</a:t>
            </a:r>
          </a:p>
          <a:p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Ам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259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4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572" y="-99392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ко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сну.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Дневной сон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91"/>
          <a:stretch/>
        </p:blipFill>
        <p:spPr>
          <a:xfrm>
            <a:off x="5528237" y="2276872"/>
            <a:ext cx="3368136" cy="2781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5" y="1268760"/>
            <a:ext cx="2370571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56" y="4312680"/>
            <a:ext cx="3851920" cy="22987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11509" y="870103"/>
            <a:ext cx="250202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Баю – баю –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баиньки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 огороде заиньки!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Зайки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травоньку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едят,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Коле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спатеньки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велят.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37099" y="5229200"/>
            <a:ext cx="295927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Ах ты, котик серенький,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Хвостик у тебя беленький,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Брысь, котик, не ходи!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Наших деток не буди.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1844824"/>
            <a:ext cx="2828073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Ой люли, люли, люли!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Прилетели журавли.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Журавли-то мохноноги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Не нашли пути-дороги.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Они сели на ворота, 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А ворота – скрип-скрип…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Не будите у нас Ваню – 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У нас Ваня спит, спит.</a:t>
            </a:r>
          </a:p>
        </p:txBody>
      </p:sp>
    </p:spTree>
    <p:extLst>
      <p:ext uri="{BB962C8B-B14F-4D97-AF65-F5344CB8AC3E}">
        <p14:creationId xmlns:p14="http://schemas.microsoft.com/office/powerpoint/2010/main" val="39765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73" cy="68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324" y="0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Постепенный подъём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9" y="1180400"/>
            <a:ext cx="3850505" cy="260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1038" y="4268296"/>
            <a:ext cx="2934072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Глазки открываются,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Глазки просыпаются,</a:t>
            </a:r>
          </a:p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Потягушки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– ножки,</a:t>
            </a:r>
          </a:p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Потягушки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– пяточки,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Ручки и ладошки,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Сладкие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ребяточки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1052736"/>
            <a:ext cx="2520280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Вот проснулись,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Потянулись,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 боку на бок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Повернулись!</a:t>
            </a:r>
          </a:p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Потягушечки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Потягушечки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Где игрушечки,</a:t>
            </a:r>
          </a:p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Погремушечки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Ты , игрушка, погреми,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Нашу детку подними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47" y="4145940"/>
            <a:ext cx="4245065" cy="216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2" y="174306"/>
            <a:ext cx="8808913" cy="6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543" y="260648"/>
            <a:ext cx="880891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Гигиенические процедуры после сна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1" y="1830308"/>
            <a:ext cx="3946333" cy="33654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6016" y="4005064"/>
            <a:ext cx="3078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Расти, коса, до пояса,</a:t>
            </a:r>
          </a:p>
          <a:p>
            <a:pPr algn="ctr"/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Не вырони ни волоса.</a:t>
            </a:r>
          </a:p>
          <a:p>
            <a:pPr algn="ctr"/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Расти, </a:t>
            </a:r>
            <a:r>
              <a:rPr lang="ru-RU" sz="2000" b="1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косонька</a:t>
            </a:r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до пят-</a:t>
            </a:r>
          </a:p>
          <a:p>
            <a:pPr algn="ctr"/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волосоньки</a:t>
            </a:r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 ряд.</a:t>
            </a:r>
          </a:p>
          <a:p>
            <a:pPr algn="ctr"/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Расти, коса, не путайся-</a:t>
            </a:r>
          </a:p>
          <a:p>
            <a:pPr algn="ctr"/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Маму, дочка, слушайся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70376" y="1700808"/>
            <a:ext cx="3078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Уж я косу заплету,</a:t>
            </a:r>
          </a:p>
          <a:p>
            <a:pPr algn="ctr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Уж я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русу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заплету,</a:t>
            </a:r>
          </a:p>
          <a:p>
            <a:pPr algn="ctr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плету, плету, плету,</a:t>
            </a:r>
          </a:p>
          <a:p>
            <a:pPr algn="ctr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Приговариваю:</a:t>
            </a:r>
          </a:p>
          <a:p>
            <a:pPr algn="ctr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«Ты расти, расти, коса,</a:t>
            </a:r>
          </a:p>
          <a:p>
            <a:pPr algn="ctr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Всему городу краса».</a:t>
            </a:r>
          </a:p>
        </p:txBody>
      </p:sp>
    </p:spTree>
    <p:extLst>
      <p:ext uri="{BB962C8B-B14F-4D97-AF65-F5344CB8AC3E}">
        <p14:creationId xmlns:p14="http://schemas.microsoft.com/office/powerpoint/2010/main" val="24143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4" y="153196"/>
            <a:ext cx="8808913" cy="6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6882" y="188640"/>
            <a:ext cx="9170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Игры.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Самостоятельная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детей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56792"/>
            <a:ext cx="1933958" cy="258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4934" y="4221088"/>
            <a:ext cx="28815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Ехал мальчик маленький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На лошадке серенькой –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 ровненькой дорожке,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 ровненькой дорожке,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 кочкам, по кочкам,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 ухабам, по ухабам,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Прямо в яму – бух!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34313"/>
            <a:ext cx="25826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Баба сеяла горох –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Прыг-скок, прыг-скок!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Обвалился потолок – 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Прыг-скок, прыг-скок!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Баба шла, шла, шла,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Пирожок нашла,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Села, поела,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Опять пошла.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Баба стала на носок,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А потом на пятку,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Стала русского плясать,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А потом вприсядку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19" y="3630954"/>
            <a:ext cx="2247385" cy="2624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79" y="1524800"/>
            <a:ext cx="1843387" cy="19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4" y="153196"/>
            <a:ext cx="8808913" cy="6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342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Ужин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20190"/>
            <a:ext cx="4090208" cy="42330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4581128"/>
            <a:ext cx="279005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Тушки-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тутушки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 творогом ватрушки!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Тушки-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тутушки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Пшеничный пирожок!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320190"/>
            <a:ext cx="3222104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Ай, тата, тата, тата!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Пожалуйте решета: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Мучки просеять,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Пирожки затеять.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А для нашей лапушки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Затеем оладушки,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Испечём блинка,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Покормим сынка!</a:t>
            </a:r>
          </a:p>
        </p:txBody>
      </p:sp>
    </p:spTree>
    <p:extLst>
      <p:ext uri="{BB962C8B-B14F-4D97-AF65-F5344CB8AC3E}">
        <p14:creationId xmlns:p14="http://schemas.microsoft.com/office/powerpoint/2010/main" val="42691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4" y="153204"/>
            <a:ext cx="8808913" cy="6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251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Прогулка.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Уход детей домой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32"/>
          <a:stretch/>
        </p:blipFill>
        <p:spPr>
          <a:xfrm>
            <a:off x="755576" y="2728849"/>
            <a:ext cx="1883394" cy="2761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3034029" cy="36450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35796" y="3532219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Радуга-дуга,</a:t>
            </a:r>
          </a:p>
          <a:p>
            <a:pPr algn="ctr"/>
            <a:r>
              <a:rPr lang="ru-RU" sz="20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Не давай дождя!</a:t>
            </a:r>
          </a:p>
          <a:p>
            <a:pPr algn="ctr"/>
            <a:r>
              <a:rPr lang="ru-RU" sz="20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Давай солнышка – </a:t>
            </a:r>
          </a:p>
          <a:p>
            <a:pPr algn="ctr"/>
            <a:r>
              <a:rPr lang="ru-RU" sz="2000" b="1" i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Колоколнышка</a:t>
            </a:r>
            <a:r>
              <a:rPr lang="ru-RU" sz="20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3808" y="5489849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 свидания!</a:t>
            </a:r>
            <a:endParaRPr lang="ru-RU" sz="40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71080" y="1852533"/>
            <a:ext cx="3366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Раз, два, три, четыре, пять</a:t>
            </a:r>
          </a:p>
          <a:p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Собираемся </a:t>
            </a:r>
            <a:r>
              <a:rPr lang="ru-RU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гулять.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4" y="174306"/>
            <a:ext cx="8808913" cy="6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26064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«Использование фольклора в режимных моментах в группе раннего возраста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6433" y="5661248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 выбранной </a:t>
            </a:r>
            <a:r>
              <a:rPr lang="ru-RU" sz="3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темы:</a:t>
            </a:r>
            <a:endParaRPr lang="ru-RU" sz="32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9806" r="28835" b="25658"/>
          <a:stretch/>
        </p:blipFill>
        <p:spPr bwMode="auto">
          <a:xfrm>
            <a:off x="1475656" y="2180358"/>
            <a:ext cx="6192688" cy="355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2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229200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Малые литературные формы :</a:t>
            </a:r>
          </a:p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Песенки, 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приговорки, 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колыбельные песенки.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528392" cy="4968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67" y="620688"/>
            <a:ext cx="439248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3465182_31-p-fon-dlya-prezentatsii-russkii-narodnii-st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908720"/>
            <a:ext cx="2717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Примерный режим дня группы раннего возраста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9138" y="1556792"/>
            <a:ext cx="46011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Приём;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Утренняя гимнастика;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Подготовка к завтраку. Гигиенические процедуры;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Завтрак;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Игры;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Подготовка к прогулке. Прогулка;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Подготовка к обеду. Обед;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Подготовка ко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сну. Дневной сон;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Постепенный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подъём;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Гигиенические процедуры после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сна;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Игры. Самостоятельная деятельность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детей;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Ужин;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Игры. Прогулка. Уход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домой.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4" y="153196"/>
            <a:ext cx="8808913" cy="6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319124"/>
            <a:ext cx="1677828" cy="1677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53097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Утреннее приветствие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36527"/>
            <a:ext cx="3318982" cy="36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21055" y="1492772"/>
            <a:ext cx="2592288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Солнышко – вёдрышко!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Взойди поскорей,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Освети, обогрей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Телят да ягнят,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Ещё – маленьких ребят.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1055" y="3212976"/>
            <a:ext cx="288032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Петушок, петушок!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Золотой гребешок,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Масляна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головушка,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Шёлкова бородушка!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Что ты рано поёшь?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Детям спать не даёшь?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i.pinimg.com/736x/b6/10/bc/b610bc5d6f433d4157d27b580cb57cb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82" b="97011" l="1223" r="97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12" y="4265918"/>
            <a:ext cx="2317068" cy="231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588" y="50291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327575" cy="4662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562" y="4077072"/>
            <a:ext cx="2888886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Токи – токи –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тошки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Кую, кую ножки.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Едут по дорожке,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Дорожка кривая,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Ни конца, ни края.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1772816"/>
            <a:ext cx="2664296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Ножками потопали: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Топ-топ-топ!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Ручками похлопали: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Хлоп-хлоп-хлоп!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66" y="-1"/>
            <a:ext cx="918106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Подготовка к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завтраку.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Гигиенические процедуры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68144" y="5201905"/>
            <a:ext cx="2502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Ай, лады, лады,</a:t>
            </a:r>
          </a:p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боимся мы воды,</a:t>
            </a:r>
          </a:p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Чисто умываемся,</a:t>
            </a:r>
          </a:p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Маше улыбаемся.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38316" y="2852936"/>
            <a:ext cx="1997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 текучая, </a:t>
            </a:r>
          </a:p>
          <a:p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Дитя </a:t>
            </a:r>
            <a:r>
              <a:rPr lang="ru-RU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растучее</a:t>
            </a: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гуся вода – </a:t>
            </a:r>
          </a:p>
          <a:p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дитя худоба.</a:t>
            </a:r>
          </a:p>
          <a:p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 книзу,</a:t>
            </a:r>
          </a:p>
          <a:p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дитя кверху.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7808" y="1530658"/>
            <a:ext cx="3366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Водичка, водичка, </a:t>
            </a:r>
          </a:p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Умой моё личико,</a:t>
            </a:r>
          </a:p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Чтобы глазоньки блестели,</a:t>
            </a:r>
          </a:p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Чтобы щёчки краснели,</a:t>
            </a:r>
          </a:p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Чтоб смеялся роток, </a:t>
            </a:r>
          </a:p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Чтоб кусался зубок.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0384"/>
            <a:ext cx="3960440" cy="3311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26" y="1718298"/>
            <a:ext cx="1843735" cy="32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4" y="153196"/>
            <a:ext cx="8808913" cy="6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768" y="332656"/>
            <a:ext cx="3438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Завтрак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78"/>
          <a:stretch/>
        </p:blipFill>
        <p:spPr>
          <a:xfrm>
            <a:off x="4590739" y="923330"/>
            <a:ext cx="3797685" cy="53178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9275" y="2636912"/>
            <a:ext cx="3222104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Умница, Катенька!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Ешь кашку сладенькую!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Вкусную, пушистую,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Мягкую, душистую!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4221088"/>
            <a:ext cx="2862064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А тпру, тпру, тпру!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Не вари кашу </a:t>
            </a:r>
            <a:r>
              <a:rPr lang="ru-RU" sz="2000" i="1" dirty="0" err="1">
                <a:latin typeface="Times New Roman" pitchFamily="18" charset="0"/>
                <a:cs typeface="Times New Roman" pitchFamily="18" charset="0"/>
              </a:rPr>
              <a:t>круту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Вари жиденькую, 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Вари мяконькую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000" i="1" dirty="0" err="1">
                <a:latin typeface="Times New Roman" pitchFamily="18" charset="0"/>
                <a:cs typeface="Times New Roman" pitchFamily="18" charset="0"/>
              </a:rPr>
              <a:t>молочненькую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3303" y="1038646"/>
            <a:ext cx="2124593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Хороша кашка,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Да мала чашка!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Хорош </a:t>
            </a:r>
            <a:r>
              <a:rPr lang="ru-RU" sz="2000" i="1" dirty="0" err="1">
                <a:latin typeface="Times New Roman" pitchFamily="18" charset="0"/>
                <a:cs typeface="Times New Roman" pitchFamily="18" charset="0"/>
              </a:rPr>
              <a:t>супок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Да мал горшок!</a:t>
            </a:r>
          </a:p>
        </p:txBody>
      </p:sp>
    </p:spTree>
    <p:extLst>
      <p:ext uri="{BB962C8B-B14F-4D97-AF65-F5344CB8AC3E}">
        <p14:creationId xmlns:p14="http://schemas.microsoft.com/office/powerpoint/2010/main" val="29713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10" y="975657"/>
            <a:ext cx="3683590" cy="245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5280604"/>
            <a:ext cx="316835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Еду, еду к бабе, к деду,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На лошадке, в красной шапке,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лапоточках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по кочкам, 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 ямку – бух!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05590" y="1058498"/>
            <a:ext cx="3456384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Пальчик – пальчик, где ты был?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 этим братцем в лес ходил,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 этим братцем щи варил,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 этим братцем кашу ел,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Ну, а с этим песни пел.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02" y="3501008"/>
            <a:ext cx="3600400" cy="2178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66" y="2852936"/>
            <a:ext cx="2635208" cy="22009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427" y="4915034"/>
            <a:ext cx="2235325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Поехали, поехали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За грибами, 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За орехами…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Приехали, приехали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 грибами,</a:t>
            </a: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 орехами.</a:t>
            </a:r>
          </a:p>
        </p:txBody>
      </p:sp>
    </p:spTree>
    <p:extLst>
      <p:ext uri="{BB962C8B-B14F-4D97-AF65-F5344CB8AC3E}">
        <p14:creationId xmlns:p14="http://schemas.microsoft.com/office/powerpoint/2010/main" val="172597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teshki-dlya-detej-rannego-vozrast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poteshki-dlya-detej-rannego-vozrasta</Template>
  <TotalTime>3882</TotalTime>
  <Words>2458</Words>
  <Application>Microsoft Office PowerPoint</Application>
  <PresentationFormat>Экран (4:3)</PresentationFormat>
  <Paragraphs>296</Paragraphs>
  <Slides>17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poteshki-dlya-detej-rannego-vozrasta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Алина Смирнова</cp:lastModifiedBy>
  <cp:revision>78</cp:revision>
  <dcterms:created xsi:type="dcterms:W3CDTF">2022-01-24T11:37:48Z</dcterms:created>
  <dcterms:modified xsi:type="dcterms:W3CDTF">2022-02-11T23:15:31Z</dcterms:modified>
</cp:coreProperties>
</file>