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4" r:id="rId3"/>
    <p:sldId id="258" r:id="rId4"/>
    <p:sldId id="259" r:id="rId5"/>
    <p:sldId id="268" r:id="rId6"/>
    <p:sldId id="269" r:id="rId7"/>
    <p:sldId id="271" r:id="rId8"/>
    <p:sldId id="285" r:id="rId9"/>
    <p:sldId id="277" r:id="rId10"/>
    <p:sldId id="278" r:id="rId11"/>
    <p:sldId id="260" r:id="rId12"/>
    <p:sldId id="279" r:id="rId13"/>
    <p:sldId id="261" r:id="rId14"/>
    <p:sldId id="284" r:id="rId15"/>
    <p:sldId id="263" r:id="rId16"/>
    <p:sldId id="282" r:id="rId17"/>
    <p:sldId id="264" r:id="rId18"/>
    <p:sldId id="265" r:id="rId19"/>
    <p:sldId id="266" r:id="rId20"/>
    <p:sldId id="281" r:id="rId21"/>
    <p:sldId id="28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960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16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germanich-o\Desktop\Рисунок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051720" y="0"/>
            <a:ext cx="4930775" cy="4835525"/>
          </a:xfrm>
          <a:prstGeom prst="rect">
            <a:avLst/>
          </a:prstGeom>
          <a:noFill/>
        </p:spPr>
      </p:pic>
      <p:sp>
        <p:nvSpPr>
          <p:cNvPr id="4" name="Rectangle 6"/>
          <p:cNvSpPr>
            <a:spLocks noGrp="1" noChangeArrowheads="1"/>
          </p:cNvSpPr>
          <p:nvPr>
            <p:ph idx="1"/>
          </p:nvPr>
        </p:nvSpPr>
        <p:spPr>
          <a:xfrm>
            <a:off x="539552" y="4653136"/>
            <a:ext cx="8229600" cy="1612776"/>
          </a:xfrm>
        </p:spPr>
        <p:txBody>
          <a:bodyPr/>
          <a:lstStyle/>
          <a:p>
            <a:pPr marL="0" indent="19050" algn="just" eaLnBrk="1" hangingPunct="1">
              <a:lnSpc>
                <a:spcPct val="80000"/>
              </a:lnSpc>
              <a:buFontTx/>
              <a:buNone/>
            </a:pPr>
            <a:r>
              <a:rPr lang="ru-RU" sz="2000" b="1" dirty="0" smtClean="0">
                <a:latin typeface="Constantia" pitchFamily="18" charset="0"/>
                <a:cs typeface="Times New Roman" pitchFamily="18" charset="0"/>
              </a:rPr>
              <a:t>В основе живописи – цветовые отношения. Цвета делятся на тёплые и холодные. Это основной цветовой контраст и главный способ определения цвета в изобразительном искусстве. Цвета красно-жёлтой части спектра радуют глаз, создают ощущение тепла, поэтому их назвали тёплыми. А цвета голубовато-синей части спектра назвали холодными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Какого цвета яблоко? 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pic>
        <p:nvPicPr>
          <p:cNvPr id="4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11760" y="1124744"/>
            <a:ext cx="4463474" cy="4525963"/>
          </a:xfrm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1043608" y="5733256"/>
            <a:ext cx="7416824" cy="576064"/>
          </a:xfrm>
          <a:prstGeom prst="rect">
            <a:avLst/>
          </a:prstGeom>
          <a:noFill/>
          <a:ln w="22225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Прямая со стрелкой 8"/>
          <p:cNvCxnSpPr/>
          <p:nvPr/>
        </p:nvCxnSpPr>
        <p:spPr>
          <a:xfrm flipV="1">
            <a:off x="1763688" y="4869160"/>
            <a:ext cx="2232248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3563888" y="4725144"/>
            <a:ext cx="864096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 flipV="1">
            <a:off x="4860032" y="4149080"/>
            <a:ext cx="72008" cy="1656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 flipV="1">
            <a:off x="5292080" y="2636912"/>
            <a:ext cx="1152128" cy="30963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 flipV="1">
            <a:off x="5436096" y="2348880"/>
            <a:ext cx="2376264" cy="33843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Почему художники редко используют локальный цвет? 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pic>
        <p:nvPicPr>
          <p:cNvPr id="12290" name="Picture 2" descr="https://i.pinimg.com/736x/d4/75/43/d47543abafb859352cfce962ca6444d9--vinyl-tiles-red-app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556792"/>
            <a:ext cx="3429000" cy="4572000"/>
          </a:xfrm>
          <a:prstGeom prst="rect">
            <a:avLst/>
          </a:prstGeom>
          <a:noFill/>
        </p:spPr>
      </p:pic>
      <p:pic>
        <p:nvPicPr>
          <p:cNvPr id="14" name="Объект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1628800"/>
            <a:ext cx="4189814" cy="42484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ttp://www.artseven.ru/_gallery_img/38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0"/>
            <a:ext cx="4283968" cy="3212976"/>
          </a:xfrm>
          <a:prstGeom prst="rect">
            <a:avLst/>
          </a:prstGeom>
          <a:noFill/>
        </p:spPr>
      </p:pic>
      <p:pic>
        <p:nvPicPr>
          <p:cNvPr id="20488" name="Picture 8" descr="https://cs2.livemaster.ru/storage/07/96/a70cf6bfbfec1d088d5835a5d9hj--kartiny-i-panno-kartina-maslom-yabloki-na-vetke-30-na-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64839"/>
            <a:ext cx="5364088" cy="2993161"/>
          </a:xfrm>
          <a:prstGeom prst="rect">
            <a:avLst/>
          </a:prstGeom>
          <a:noFill/>
        </p:spPr>
      </p:pic>
      <p:pic>
        <p:nvPicPr>
          <p:cNvPr id="20490" name="Picture 10" descr="https://render.fineartamerica.com/images/rendered/medium/greeting-card/images/artworkimages/medium/1/painting-of-delicious-apples-cheri-wollenberg.jpg"/>
          <p:cNvPicPr>
            <a:picLocks noChangeAspect="1" noChangeArrowheads="1"/>
          </p:cNvPicPr>
          <p:nvPr/>
        </p:nvPicPr>
        <p:blipFill>
          <a:blip r:embed="rId4" cstate="print"/>
          <a:srcRect l="1944" t="-498" r="5749" b="9670"/>
          <a:stretch>
            <a:fillRect/>
          </a:stretch>
        </p:blipFill>
        <p:spPr bwMode="auto">
          <a:xfrm>
            <a:off x="4756535" y="3717032"/>
            <a:ext cx="4387465" cy="3140968"/>
          </a:xfrm>
          <a:prstGeom prst="rect">
            <a:avLst/>
          </a:prstGeom>
          <a:noFill/>
        </p:spPr>
      </p:pic>
      <p:pic>
        <p:nvPicPr>
          <p:cNvPr id="20492" name="Picture 12" descr="http://s.picture-russia.ru/wpic/l/b/e/bee76dceb6ee29d5b8dab5d3c961c1e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4716016" cy="3404964"/>
          </a:xfrm>
          <a:prstGeom prst="rect">
            <a:avLst/>
          </a:prstGeom>
          <a:noFill/>
        </p:spPr>
      </p:pic>
      <p:pic>
        <p:nvPicPr>
          <p:cNvPr id="20482" name="Picture 2" descr="http://s.picture-russia.ru/wpic/l/e/e/ee68b353a9038353e5a60cc8301349e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27784" y="1412776"/>
            <a:ext cx="4083934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3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3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30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23" dur="10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3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27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3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31" dur="1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3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35" dur="10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0" dur="3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Почему художники редко используют локальный цвет? 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pic>
        <p:nvPicPr>
          <p:cNvPr id="12290" name="Picture 2" descr="https://i.pinimg.com/736x/d4/75/43/d47543abafb859352cfce962ca6444d9--vinyl-tiles-red-app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556792"/>
            <a:ext cx="3429000" cy="4572000"/>
          </a:xfrm>
          <a:prstGeom prst="rect">
            <a:avLst/>
          </a:prstGeom>
          <a:noFill/>
        </p:spPr>
      </p:pic>
      <p:pic>
        <p:nvPicPr>
          <p:cNvPr id="14" name="Объект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1628800"/>
            <a:ext cx="4189814" cy="42484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43608" y="404664"/>
            <a:ext cx="71653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Constantia" pitchFamily="18" charset="0"/>
                <a:cs typeface="Times New Roman" pitchFamily="18" charset="0"/>
              </a:rPr>
              <a:t>Главным является умение художника видеть цвет. </a:t>
            </a:r>
            <a:endParaRPr lang="ru-RU" sz="2000" b="1" dirty="0">
              <a:latin typeface="Constantia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851920" y="5733256"/>
            <a:ext cx="4896544" cy="504056"/>
          </a:xfrm>
        </p:spPr>
        <p:txBody>
          <a:bodyPr>
            <a:normAutofit/>
          </a:bodyPr>
          <a:lstStyle/>
          <a:p>
            <a:pPr marL="95250" indent="-95250">
              <a:buNone/>
            </a:pPr>
            <a:r>
              <a:rPr lang="ru-RU" sz="2000" dirty="0" smtClean="0">
                <a:latin typeface="Constantia" pitchFamily="18" charset="0"/>
              </a:rPr>
              <a:t>Иван </a:t>
            </a:r>
            <a:r>
              <a:rPr lang="ru-RU" sz="2000" dirty="0" err="1" smtClean="0">
                <a:latin typeface="Constantia" pitchFamily="18" charset="0"/>
              </a:rPr>
              <a:t>Хруцкий</a:t>
            </a:r>
            <a:r>
              <a:rPr lang="ru-RU" sz="2000" dirty="0" smtClean="0">
                <a:latin typeface="Constantia" pitchFamily="18" charset="0"/>
              </a:rPr>
              <a:t> «Цветы и плоды».</a:t>
            </a:r>
            <a:endParaRPr lang="ru-RU" sz="2000" dirty="0">
              <a:latin typeface="Constantia" pitchFamily="18" charset="0"/>
            </a:endParaRPr>
          </a:p>
        </p:txBody>
      </p:sp>
      <p:pic>
        <p:nvPicPr>
          <p:cNvPr id="8194" name="Picture 2" descr="http://art-assorty.ru/wp-content/uploads/2018/10/2554753654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052736"/>
            <a:ext cx="6276975" cy="46386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www.nastol.com.ua/download.php?img=201402/1920x1200/nastol.com.ua-873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8363471" cy="5227169"/>
          </a:xfrm>
          <a:prstGeom prst="rect">
            <a:avLst/>
          </a:prstGeom>
          <a:noFill/>
        </p:spPr>
      </p:pic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539552" y="5733256"/>
            <a:ext cx="8229600" cy="648072"/>
          </a:xfrm>
        </p:spPr>
        <p:txBody>
          <a:bodyPr/>
          <a:lstStyle/>
          <a:p>
            <a:pPr indent="11113">
              <a:buNone/>
            </a:pPr>
            <a:r>
              <a:rPr lang="ru-RU" dirty="0" smtClean="0"/>
              <a:t>«Богатыри» В.Васнецов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1032" y="5589240"/>
            <a:ext cx="8712968" cy="968971"/>
          </a:xfrm>
        </p:spPr>
        <p:txBody>
          <a:bodyPr>
            <a:normAutofit lnSpcReduction="10000"/>
          </a:bodyPr>
          <a:lstStyle/>
          <a:p>
            <a:pPr marL="0" indent="19050" algn="ctr">
              <a:buNone/>
            </a:pPr>
            <a:r>
              <a:rPr lang="ru-RU" sz="2000" b="1" dirty="0" smtClean="0">
                <a:latin typeface="Constantia" pitchFamily="18" charset="0"/>
              </a:rPr>
              <a:t>Колорит представляет собой цветной строй произведения, взаимосвязь всех его цветовых элементов. Образная мысль художника раскрывается именно за счет колорита.</a:t>
            </a:r>
          </a:p>
          <a:p>
            <a:endParaRPr lang="ru-RU" dirty="0"/>
          </a:p>
        </p:txBody>
      </p:sp>
      <p:pic>
        <p:nvPicPr>
          <p:cNvPr id="7170" name="Picture 2" descr="Ð. ÐÐµÐ²Ð¸ÑÐ°Ð½ Â«ÐÐ¾Ð»Ð¾ÑÐ°Ñ Ð¾ÑÐµÐ½ÑÂ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76672"/>
            <a:ext cx="7344816" cy="459051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148064" y="5157192"/>
            <a:ext cx="38164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Constantia" pitchFamily="18" charset="0"/>
              </a:rPr>
              <a:t>И. И.Левитан  «Золотая осень»</a:t>
            </a:r>
            <a:endParaRPr lang="ru-RU" sz="2000" dirty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idx="1"/>
          </p:nvPr>
        </p:nvSpPr>
        <p:spPr>
          <a:xfrm>
            <a:off x="683568" y="5445224"/>
            <a:ext cx="8229600" cy="1112987"/>
          </a:xfrm>
        </p:spPr>
        <p:txBody>
          <a:bodyPr/>
          <a:lstStyle/>
          <a:p>
            <a:pPr marL="92075" indent="19050" algn="ctr">
              <a:buFontTx/>
              <a:buNone/>
            </a:pPr>
            <a:r>
              <a:rPr lang="ru-RU" sz="2000" b="1" dirty="0" smtClean="0">
                <a:latin typeface="Constantia" pitchFamily="18" charset="0"/>
                <a:cs typeface="Times New Roman" pitchFamily="18" charset="0"/>
              </a:rPr>
              <a:t>Он помогает художнику передать настроение картины: колорит может быть спокойным, радостным, тревожным, грустным и др.</a:t>
            </a:r>
            <a:endParaRPr lang="ru-RU" sz="2000" b="1" dirty="0" smtClean="0">
              <a:latin typeface="Constantia" pitchFamily="18" charset="0"/>
            </a:endParaRPr>
          </a:p>
        </p:txBody>
      </p:sp>
      <p:pic>
        <p:nvPicPr>
          <p:cNvPr id="16386" name="Picture 2" descr="https://images.golos.io/DQmbRgaVMzcUo3tcUAnwPdTv9RLTYSzSe3oceoi4aEENLpY/%D0%94%D0%95%D0%92%D0%AF%D0%A2%D0%AB%D0%99%20%D0%92%D0%90%D0%9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32656"/>
            <a:ext cx="6408712" cy="4367784"/>
          </a:xfrm>
          <a:prstGeom prst="rect">
            <a:avLst/>
          </a:prstGeom>
          <a:noFill/>
        </p:spPr>
      </p:pic>
      <p:sp>
        <p:nvSpPr>
          <p:cNvPr id="5" name="Текст 3"/>
          <p:cNvSpPr txBox="1">
            <a:spLocks/>
          </p:cNvSpPr>
          <p:nvPr/>
        </p:nvSpPr>
        <p:spPr>
          <a:xfrm>
            <a:off x="4355976" y="4797152"/>
            <a:ext cx="4392488" cy="4320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92075" marR="0" lvl="0" indent="1905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tantia" pitchFamily="18" charset="0"/>
                <a:ea typeface="+mn-ea"/>
                <a:cs typeface="Times New Roman" pitchFamily="18" charset="0"/>
              </a:rPr>
              <a:t>И.К.Айвазовский</a:t>
            </a:r>
            <a:r>
              <a:rPr kumimoji="0" lang="ru-RU" sz="20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tantia" pitchFamily="18" charset="0"/>
                <a:ea typeface="+mn-ea"/>
                <a:cs typeface="Times New Roman" pitchFamily="18" charset="0"/>
              </a:rPr>
              <a:t> «</a:t>
            </a:r>
            <a:r>
              <a:rPr lang="ru-RU" sz="2000" dirty="0" smtClean="0">
                <a:latin typeface="Constantia" pitchFamily="18" charset="0"/>
                <a:cs typeface="Times New Roman" pitchFamily="18" charset="0"/>
              </a:rPr>
              <a:t>Девятый вал</a:t>
            </a:r>
            <a:r>
              <a:rPr kumimoji="0" lang="ru-RU" sz="20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tantia" pitchFamily="18" charset="0"/>
                <a:ea typeface="+mn-ea"/>
                <a:cs typeface="Times New Roman" pitchFamily="18" charset="0"/>
              </a:rPr>
              <a:t>»</a:t>
            </a:r>
            <a:endParaRPr kumimoji="0" lang="ru-RU" sz="20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nstantia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cs typeface="Times New Roman" panose="02020603050405020304" pitchFamily="18" charset="0"/>
              </a:rPr>
              <a:t>Групповая работа</a:t>
            </a:r>
            <a:r>
              <a:rPr lang="ru-RU" b="1" dirty="0" smtClean="0">
                <a:latin typeface="Constantia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Constantia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cs typeface="Times New Roman" panose="02020603050405020304" pitchFamily="18" charset="0"/>
              </a:rPr>
              <a:t>Задание:</a:t>
            </a:r>
            <a:endParaRPr lang="ru-RU" dirty="0">
              <a:latin typeface="Constantia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28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 smtClean="0">
                <a:latin typeface="Constantia" pitchFamily="18" charset="0"/>
                <a:cs typeface="Times New Roman" panose="02020603050405020304" pitchFamily="18" charset="0"/>
              </a:rPr>
              <a:t>Изобразите на ватмане (лист формата А1) сказочный мир на любую из предложенных тем:</a:t>
            </a:r>
          </a:p>
          <a:p>
            <a:pPr marL="2868613" indent="-708025"/>
            <a:r>
              <a:rPr lang="ru-RU" sz="2400" b="1" dirty="0" smtClean="0">
                <a:latin typeface="Constantia" pitchFamily="18" charset="0"/>
                <a:cs typeface="Times New Roman" panose="02020603050405020304" pitchFamily="18" charset="0"/>
              </a:rPr>
              <a:t>Изумрудный город;</a:t>
            </a:r>
          </a:p>
          <a:p>
            <a:pPr marL="2868613" indent="-708025"/>
            <a:r>
              <a:rPr lang="ru-RU" sz="2400" b="1" dirty="0" smtClean="0">
                <a:latin typeface="Constantia" pitchFamily="18" charset="0"/>
                <a:cs typeface="Times New Roman" panose="02020603050405020304" pitchFamily="18" charset="0"/>
              </a:rPr>
              <a:t>Солнечный город;</a:t>
            </a:r>
          </a:p>
          <a:p>
            <a:pPr marL="2868613" indent="-708025"/>
            <a:r>
              <a:rPr lang="ru-RU" sz="2400" b="1" dirty="0" smtClean="0">
                <a:latin typeface="Constantia" pitchFamily="18" charset="0"/>
                <a:cs typeface="Times New Roman" panose="02020603050405020304" pitchFamily="18" charset="0"/>
              </a:rPr>
              <a:t>Замок Снежной королевы;</a:t>
            </a:r>
          </a:p>
          <a:p>
            <a:pPr marL="2868613" indent="-708025"/>
            <a:r>
              <a:rPr lang="ru-RU" sz="2400" b="1" dirty="0" smtClean="0">
                <a:latin typeface="Constantia" pitchFamily="18" charset="0"/>
                <a:cs typeface="Times New Roman" panose="02020603050405020304" pitchFamily="18" charset="0"/>
              </a:rPr>
              <a:t>Дворец Нептуна.</a:t>
            </a:r>
          </a:p>
          <a:p>
            <a:pPr>
              <a:buNone/>
            </a:pPr>
            <a:endParaRPr lang="ru-RU" sz="2400" b="1" dirty="0" smtClean="0">
              <a:latin typeface="Constantia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2400" b="1" i="1" dirty="0" smtClean="0">
                <a:solidFill>
                  <a:srgbClr val="003DB8"/>
                </a:solidFill>
                <a:latin typeface="Constantia" pitchFamily="18" charset="0"/>
                <a:cs typeface="Times New Roman" panose="02020603050405020304" pitchFamily="18" charset="0"/>
              </a:rPr>
              <a:t>Главное – суметь нарисовать этот волшебный мир красками так, чтобы получилось множество оттенков одного цвета!</a:t>
            </a:r>
            <a:endParaRPr lang="ru-RU" sz="2400" b="1" i="1" dirty="0">
              <a:solidFill>
                <a:srgbClr val="003DB8"/>
              </a:solidFill>
              <a:latin typeface="Constantia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ownload background - ÑÐºÐ°ÑÐ°ÑÑ ÑÐ¾Ð½ Ð´Ð»Ñ powerpoi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6790"/>
            <a:ext cx="9143999" cy="68847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6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Цвет в произведениях живописи</a:t>
            </a:r>
            <a:endParaRPr lang="ru-RU" sz="6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Constantia" pitchFamily="18" charset="0"/>
              </a:rPr>
              <a:t>Домашнее задание:</a:t>
            </a:r>
            <a:endParaRPr lang="ru-RU" b="1" dirty="0"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Constantia" pitchFamily="18" charset="0"/>
              </a:rPr>
              <a:t>Посмотреть, подобрать и принести фотографии скульптур любимых животных из разных материалов. </a:t>
            </a:r>
          </a:p>
          <a:p>
            <a:r>
              <a:rPr lang="ru-RU" dirty="0" smtClean="0">
                <a:latin typeface="Constantia" pitchFamily="18" charset="0"/>
              </a:rPr>
              <a:t>Принести пищевую фольгу,  пластилин и инструменты для работы с пластилином.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nstantia" pitchFamily="18" charset="0"/>
              </a:rPr>
              <a:t>Ответьте на вопросы:</a:t>
            </a:r>
            <a:endParaRPr lang="ru-RU" dirty="0"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600201"/>
            <a:ext cx="7499176" cy="1324744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Constantia" pitchFamily="18" charset="0"/>
              </a:rPr>
              <a:t>– Что нового  вы узнали на уроке?</a:t>
            </a:r>
          </a:p>
          <a:p>
            <a:pPr>
              <a:buNone/>
            </a:pPr>
            <a:r>
              <a:rPr lang="ru-RU" dirty="0" smtClean="0">
                <a:latin typeface="Constantia" pitchFamily="18" charset="0"/>
              </a:rPr>
              <a:t>– Что показалось самым трудным?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Constantia" pitchFamily="18" charset="0"/>
              </a:rPr>
              <a:t>1. </a:t>
            </a:r>
            <a:r>
              <a:rPr lang="ru-RU" sz="3600" b="1" dirty="0" smtClean="0">
                <a:solidFill>
                  <a:srgbClr val="C00000"/>
                </a:solidFill>
                <a:latin typeface="Constantia" pitchFamily="18" charset="0"/>
              </a:rPr>
              <a:t>Как называется наука о цвете?</a:t>
            </a:r>
            <a:endParaRPr lang="ru-RU" sz="3600" b="1" dirty="0">
              <a:solidFill>
                <a:srgbClr val="C00000"/>
              </a:solidFill>
              <a:latin typeface="Constantia" pitchFamily="18" charset="0"/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2771800" y="4365104"/>
            <a:ext cx="3744416" cy="122413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b="1" i="1" dirty="0" smtClean="0">
              <a:solidFill>
                <a:srgbClr val="004821"/>
              </a:solidFill>
              <a:latin typeface="Constantia" pitchFamily="18" charset="0"/>
            </a:endParaRPr>
          </a:p>
          <a:p>
            <a:pPr>
              <a:buNone/>
            </a:pPr>
            <a:r>
              <a:rPr lang="ru-RU" b="1" i="1" dirty="0" err="1" smtClean="0">
                <a:solidFill>
                  <a:srgbClr val="C00000"/>
                </a:solidFill>
                <a:latin typeface="Constantia" pitchFamily="18" charset="0"/>
              </a:rPr>
              <a:t>цветоведение</a:t>
            </a:r>
            <a:endParaRPr lang="ru-RU" b="1" i="1" dirty="0" smtClean="0">
              <a:solidFill>
                <a:srgbClr val="C00000"/>
              </a:solidFill>
              <a:latin typeface="Constantia" pitchFamily="18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2627784" y="1700808"/>
            <a:ext cx="3826768" cy="20448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4821"/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t>А)  дизайн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4821"/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t>Б) </a:t>
            </a:r>
            <a:r>
              <a:rPr kumimoji="0" lang="ru-RU" sz="32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4821"/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t>цветоведение</a:t>
            </a:r>
            <a:endParaRPr kumimoji="0" lang="ru-RU" sz="3200" b="1" i="1" u="none" strike="noStrike" kern="1200" cap="none" spc="0" normalizeH="0" baseline="0" noProof="0" dirty="0" smtClean="0">
              <a:ln>
                <a:noFill/>
              </a:ln>
              <a:solidFill>
                <a:srgbClr val="004821"/>
              </a:solidFill>
              <a:effectLst/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4821"/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t>В) живопись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rgbClr val="004821"/>
              </a:solidFill>
              <a:effectLst/>
              <a:uLnTx/>
              <a:uFillTx/>
              <a:latin typeface="Constantia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  <p:bldP spid="6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slope"/>
          </a:sp3d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onstantia" pitchFamily="18" charset="0"/>
              </a:rPr>
              <a:t>2. Назовите основные цвета:</a:t>
            </a:r>
            <a:endParaRPr lang="ru-RU" sz="3600" dirty="0">
              <a:solidFill>
                <a:srgbClr val="C00000"/>
              </a:solidFill>
              <a:latin typeface="Constantia" pitchFamily="18" charset="0"/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1259632" y="1700808"/>
            <a:ext cx="6851104" cy="2044824"/>
          </a:xfrm>
        </p:spPr>
        <p:txBody>
          <a:bodyPr/>
          <a:lstStyle/>
          <a:p>
            <a:pPr marL="274320" lvl="0" indent="-274320">
              <a:buClr>
                <a:srgbClr val="0BD0D9"/>
              </a:buClr>
              <a:buSzPct val="95000"/>
              <a:buNone/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Constantia"/>
              </a:rPr>
              <a:t>А)</a:t>
            </a: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nstantia"/>
              </a:rPr>
              <a:t> </a:t>
            </a:r>
            <a:r>
              <a:rPr lang="ru-RU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желтый, </a:t>
            </a:r>
            <a:r>
              <a:rPr lang="ru-R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зеленый,</a:t>
            </a:r>
            <a:r>
              <a:rPr lang="ru-RU" b="1" i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 </a:t>
            </a:r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красный  </a:t>
            </a:r>
            <a:r>
              <a:rPr lang="ru-RU" b="1" i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   </a:t>
            </a:r>
          </a:p>
          <a:p>
            <a:pPr marL="274320" lvl="0" indent="-274320">
              <a:buClr>
                <a:srgbClr val="0BD0D9"/>
              </a:buClr>
              <a:buSzPct val="95000"/>
              <a:buNone/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Б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)</a:t>
            </a: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 </a:t>
            </a:r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красный,</a:t>
            </a:r>
            <a:r>
              <a:rPr lang="ru-RU" b="1" i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 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синий,</a:t>
            </a:r>
            <a:r>
              <a:rPr lang="ru-R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 зеленый       </a:t>
            </a:r>
          </a:p>
          <a:p>
            <a:pPr marL="274320" lvl="0" indent="-274320">
              <a:buClr>
                <a:srgbClr val="0BD0D9"/>
              </a:buClr>
              <a:buSzPct val="95000"/>
              <a:buNone/>
            </a:pPr>
            <a:r>
              <a:rPr lang="ru-RU" b="1" i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В)</a:t>
            </a: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 </a:t>
            </a:r>
            <a:r>
              <a:rPr lang="ru-RU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желтый,</a:t>
            </a:r>
            <a:r>
              <a:rPr lang="ru-RU" b="1" i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 </a:t>
            </a:r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красный,</a:t>
            </a:r>
            <a:r>
              <a:rPr lang="ru-RU" b="1" i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 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синий</a:t>
            </a:r>
            <a:r>
              <a:rPr lang="ru-RU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Constantia"/>
              </a:rPr>
              <a:t> 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1979712" y="4365104"/>
            <a:ext cx="5400600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Pct val="95000"/>
              <a:buFont typeface="Arial" pitchFamily="34" charset="0"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/>
                <a:ea typeface="+mn-ea"/>
                <a:cs typeface="+mn-cs"/>
              </a:rPr>
              <a:t>желтый,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/>
                <a:ea typeface="+mn-ea"/>
                <a:cs typeface="+mn-cs"/>
              </a:rPr>
              <a:t> 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/>
                <a:ea typeface="+mn-ea"/>
                <a:cs typeface="+mn-cs"/>
              </a:rPr>
              <a:t>красный,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/>
                <a:ea typeface="+mn-ea"/>
                <a:cs typeface="+mn-cs"/>
              </a:rPr>
              <a:t> 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/>
                <a:ea typeface="+mn-ea"/>
                <a:cs typeface="+mn-cs"/>
              </a:rPr>
              <a:t>синий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onstantia" pitchFamily="18" charset="0"/>
              </a:rPr>
              <a:t>3. Цвета полученные при смешении основных называются:</a:t>
            </a:r>
            <a:endParaRPr lang="ru-RU" sz="3600" b="1" dirty="0">
              <a:solidFill>
                <a:srgbClr val="C00000"/>
              </a:solidFill>
              <a:latin typeface="Constantia" pitchFamily="18" charset="0"/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2195736" y="1556792"/>
            <a:ext cx="4762872" cy="2044824"/>
          </a:xfrm>
        </p:spPr>
        <p:txBody>
          <a:bodyPr/>
          <a:lstStyle/>
          <a:p>
            <a:pPr marL="514350" indent="-514350">
              <a:buNone/>
            </a:pPr>
            <a:r>
              <a:rPr lang="ru-RU" b="1" i="1" dirty="0" smtClean="0">
                <a:solidFill>
                  <a:srgbClr val="004821"/>
                </a:solidFill>
                <a:latin typeface="Constantia" pitchFamily="18" charset="0"/>
              </a:rPr>
              <a:t>А) Дополнительные</a:t>
            </a:r>
          </a:p>
          <a:p>
            <a:pPr marL="514350" indent="-514350">
              <a:buNone/>
            </a:pPr>
            <a:r>
              <a:rPr lang="ru-RU" b="1" i="1" dirty="0" smtClean="0">
                <a:solidFill>
                  <a:srgbClr val="004821"/>
                </a:solidFill>
                <a:latin typeface="Constantia" pitchFamily="18" charset="0"/>
              </a:rPr>
              <a:t>Б) Смешанные</a:t>
            </a:r>
          </a:p>
          <a:p>
            <a:pPr marL="514350" indent="-514350">
              <a:buNone/>
            </a:pPr>
            <a:r>
              <a:rPr lang="ru-RU" b="1" i="1" dirty="0" smtClean="0">
                <a:solidFill>
                  <a:srgbClr val="004821"/>
                </a:solidFill>
                <a:latin typeface="Constantia" pitchFamily="18" charset="0"/>
              </a:rPr>
              <a:t>В) Составные </a:t>
            </a:r>
            <a:endParaRPr lang="ru-RU" b="1" i="1" dirty="0">
              <a:solidFill>
                <a:srgbClr val="004821"/>
              </a:solidFill>
              <a:latin typeface="Constantia" pitchFamily="18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2699792" y="3573016"/>
            <a:ext cx="2736304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t>Составные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4821"/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t> 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rgbClr val="004821"/>
              </a:solidFill>
              <a:effectLst/>
              <a:uLnTx/>
              <a:uFillTx/>
              <a:latin typeface="Constantia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5" grpId="1" uiExpand="1" build="p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Constantia" panose="02030602050306030303" pitchFamily="18" charset="0"/>
              </a:rPr>
              <a:t>4. </a:t>
            </a:r>
            <a:r>
              <a:rPr lang="ru-RU" sz="3600" b="1" dirty="0" smtClean="0">
                <a:solidFill>
                  <a:srgbClr val="C00000"/>
                </a:solidFill>
                <a:latin typeface="Constantia" panose="02030602050306030303" pitchFamily="18" charset="0"/>
              </a:rPr>
              <a:t>Какой вид изобразительного искусства не может обойтись без цвета?</a:t>
            </a:r>
            <a:endParaRPr lang="ru-RU" sz="3600" b="1" dirty="0">
              <a:solidFill>
                <a:srgbClr val="C00000"/>
              </a:solidFill>
              <a:latin typeface="Constantia" panose="02030602050306030303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699792" y="2132856"/>
            <a:ext cx="3610744" cy="2087488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4821"/>
                </a:solidFill>
                <a:latin typeface="Constantia" panose="02030602050306030303" pitchFamily="18" charset="0"/>
              </a:rPr>
              <a:t>А) графика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4821"/>
                </a:solidFill>
                <a:latin typeface="Constantia" panose="02030602050306030303" pitchFamily="18" charset="0"/>
              </a:rPr>
              <a:t>Б) живопись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4821"/>
                </a:solidFill>
                <a:latin typeface="Constantia" panose="02030602050306030303" pitchFamily="18" charset="0"/>
              </a:rPr>
              <a:t>В) скульптура</a:t>
            </a:r>
          </a:p>
        </p:txBody>
      </p:sp>
      <p:sp>
        <p:nvSpPr>
          <p:cNvPr id="6" name="Объект 4"/>
          <p:cNvSpPr txBox="1">
            <a:spLocks/>
          </p:cNvSpPr>
          <p:nvPr/>
        </p:nvSpPr>
        <p:spPr>
          <a:xfrm>
            <a:off x="3059832" y="4509120"/>
            <a:ext cx="2376264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nstantia" panose="02030602050306030303" pitchFamily="18" charset="0"/>
                <a:ea typeface="+mn-ea"/>
                <a:cs typeface="+mn-cs"/>
              </a:rPr>
              <a:t>живопись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5" grpId="1" uiExpand="1" build="p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Задание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4" name="Объект 2"/>
          <p:cNvSpPr>
            <a:spLocks noGrp="1"/>
          </p:cNvSpPr>
          <p:nvPr>
            <p:ph sz="half" idx="1"/>
          </p:nvPr>
        </p:nvSpPr>
        <p:spPr>
          <a:xfrm>
            <a:off x="611560" y="1340768"/>
            <a:ext cx="8208912" cy="316835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Подобрать цвета для создания композиции на тему «Огонь»;</a:t>
            </a:r>
          </a:p>
          <a:p>
            <a:r>
              <a:rPr lang="ru-RU" sz="2800" dirty="0" smtClean="0"/>
              <a:t>Подобрать цвета для создания композиции на тему «Ливень».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wallpapercave.com/wp/wp23828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76672"/>
            <a:ext cx="3816424" cy="2385265"/>
          </a:xfrm>
          <a:prstGeom prst="rect">
            <a:avLst/>
          </a:prstGeom>
          <a:noFill/>
        </p:spPr>
      </p:pic>
      <p:sp>
        <p:nvSpPr>
          <p:cNvPr id="2052" name="AutoShape 4" descr="http://i.ytimg.com/vi/u843zIrPL44/mq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http://i.ytimg.com/vi/u843zIrPL44/mq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6" name="AutoShape 8" descr="http://i.ytimg.com/vi/u843zIrPL44/mq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8" name="Picture 10" descr="https://wallbox.ru/wallpapers/main/201406/d6f6631e52136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476672"/>
            <a:ext cx="3744416" cy="2340260"/>
          </a:xfrm>
          <a:prstGeom prst="rect">
            <a:avLst/>
          </a:prstGeom>
          <a:noFill/>
        </p:spPr>
      </p:pic>
      <p:pic>
        <p:nvPicPr>
          <p:cNvPr id="2060" name="Picture 12" descr="http://dayfun.ru/wp-content/uploads/2012/03/how-to-draw-a-campfir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3140968"/>
            <a:ext cx="3888432" cy="2754306"/>
          </a:xfrm>
          <a:prstGeom prst="rect">
            <a:avLst/>
          </a:prstGeom>
          <a:noFill/>
        </p:spPr>
      </p:pic>
      <p:pic>
        <p:nvPicPr>
          <p:cNvPr id="2062" name="Picture 14" descr="https://static5.depositphotos.com/1020091/524/v/950/depositphotos_5243618-stock-illustration-fire-backgroun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3140968"/>
            <a:ext cx="3567039" cy="28529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287b12cd487c96fa2352e692dcb39cf8&amp;n=13&amp;exp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476672"/>
            <a:ext cx="2304256" cy="2903001"/>
          </a:xfrm>
          <a:prstGeom prst="rect">
            <a:avLst/>
          </a:prstGeom>
          <a:noFill/>
        </p:spPr>
      </p:pic>
      <p:pic>
        <p:nvPicPr>
          <p:cNvPr id="1028" name="Picture 4" descr="https://3.404content.com/1/9D/C4/1306946298162448273/fullsize.jpg"/>
          <p:cNvPicPr>
            <a:picLocks noChangeAspect="1" noChangeArrowheads="1"/>
          </p:cNvPicPr>
          <p:nvPr/>
        </p:nvPicPr>
        <p:blipFill>
          <a:blip r:embed="rId3" cstate="print"/>
          <a:srcRect b="11062"/>
          <a:stretch>
            <a:fillRect/>
          </a:stretch>
        </p:blipFill>
        <p:spPr bwMode="auto">
          <a:xfrm>
            <a:off x="4788024" y="548680"/>
            <a:ext cx="3816424" cy="2700854"/>
          </a:xfrm>
          <a:prstGeom prst="rect">
            <a:avLst/>
          </a:prstGeom>
          <a:noFill/>
        </p:spPr>
      </p:pic>
      <p:pic>
        <p:nvPicPr>
          <p:cNvPr id="1030" name="Picture 6" descr="https://www.artmajeur.com/medias/standard/p/l/pledent/artwork/8893522_aqua-5121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3501008"/>
            <a:ext cx="4212468" cy="2808312"/>
          </a:xfrm>
          <a:prstGeom prst="rect">
            <a:avLst/>
          </a:prstGeom>
          <a:noFill/>
        </p:spPr>
      </p:pic>
      <p:pic>
        <p:nvPicPr>
          <p:cNvPr id="1032" name="Picture 8" descr="http://f.mypage.ru/ab1d9f809eb2f84d8fce60bb4ec87a5a_c8cb1603744223b6897a4323bc4b788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3645024"/>
            <a:ext cx="2448272" cy="27180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974</TotalTime>
  <Words>351</Words>
  <Application>Microsoft Office PowerPoint</Application>
  <PresentationFormat>Экран (4:3)</PresentationFormat>
  <Paragraphs>51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Цвет в произведениях живописи</vt:lpstr>
      <vt:lpstr>1. Как называется наука о цвете?</vt:lpstr>
      <vt:lpstr>2. Назовите основные цвета:</vt:lpstr>
      <vt:lpstr>3. Цвета полученные при смешении основных называются:</vt:lpstr>
      <vt:lpstr>4. Какой вид изобразительного искусства не может обойтись без цвета?</vt:lpstr>
      <vt:lpstr>Задание</vt:lpstr>
      <vt:lpstr>Слайд 8</vt:lpstr>
      <vt:lpstr>Слайд 9</vt:lpstr>
      <vt:lpstr>Слайд 10</vt:lpstr>
      <vt:lpstr>Какого цвета яблоко? </vt:lpstr>
      <vt:lpstr>Почему художники редко используют локальный цвет? </vt:lpstr>
      <vt:lpstr>Слайд 13</vt:lpstr>
      <vt:lpstr>Почему художники редко используют локальный цвет? </vt:lpstr>
      <vt:lpstr>Слайд 15</vt:lpstr>
      <vt:lpstr>Слайд 16</vt:lpstr>
      <vt:lpstr>Слайд 17</vt:lpstr>
      <vt:lpstr>Слайд 18</vt:lpstr>
      <vt:lpstr>Групповая работа Задание:</vt:lpstr>
      <vt:lpstr>Домашнее задание:</vt:lpstr>
      <vt:lpstr>Ответьте на вопросы: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Цвет в произведениях живописи</dc:title>
  <dc:creator>User</dc:creator>
  <cp:lastModifiedBy>User</cp:lastModifiedBy>
  <cp:revision>92</cp:revision>
  <dcterms:created xsi:type="dcterms:W3CDTF">2018-11-07T07:17:07Z</dcterms:created>
  <dcterms:modified xsi:type="dcterms:W3CDTF">2019-10-09T10:25:54Z</dcterms:modified>
</cp:coreProperties>
</file>