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71" r:id="rId13"/>
    <p:sldId id="269" r:id="rId14"/>
    <p:sldId id="270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ru-R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6B6FEE0-3110-488B-AFB7-F5DD4386C38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096290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3EDE419-647B-4236-8197-C58013AD1707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8B07DA-5FFF-4358-8963-6D4C16CCF4F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4752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272338" y="274638"/>
            <a:ext cx="1803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58963" y="274638"/>
            <a:ext cx="52609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07825-0C80-42BD-B2B1-B1CF1E07BF4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7880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9E7675-A47A-440F-A848-E3B952DE5D2D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170712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A23CA-F7D0-435D-AC80-D147E5D3ACE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348008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858963" y="1600200"/>
            <a:ext cx="35321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43550" y="1600200"/>
            <a:ext cx="353218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FFDCF-4C30-425E-BBB9-15D514F6338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371671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EFCB9A-3321-4BB2-B69C-28E5CA431C15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401085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0B477-4980-4DCD-AD1C-DBD2D218EE8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207910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287E9-D6ED-4172-8403-8F60F896DE3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456966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E0DF4-58DA-4DBC-B8C9-5527F43C9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1130247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898631-811B-4A90-96AA-BFE74E7982B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xmlns="" val="405034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58963" y="274638"/>
            <a:ext cx="72167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58963" y="1600200"/>
            <a:ext cx="721677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8E6EB1F-EE38-49F7-A997-388793F1F01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openxmlformats.org/officeDocument/2006/relationships/tags" Target="../tags/tag15.xml"/><Relationship Id="rId5" Type="http://schemas.openxmlformats.org/officeDocument/2006/relationships/image" Target="../media/image14.png"/><Relationship Id="rId4" Type="http://schemas.microsoft.com/office/2007/relationships/media" Target="../media/media2.wm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80226" y="155276"/>
            <a:ext cx="6731479" cy="79008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МАДОУ детский сад № 68 Светлячок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958" y="845388"/>
            <a:ext cx="8143335" cy="4382219"/>
          </a:xfrm>
        </p:spPr>
        <p:txBody>
          <a:bodyPr/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Презентация в подготовительной группе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на </a:t>
            </a:r>
            <a:r>
              <a:rPr lang="ru-RU" sz="4000" b="1" dirty="0" smtClean="0">
                <a:solidFill>
                  <a:srgbClr val="C00000"/>
                </a:solidFill>
              </a:rPr>
              <a:t>тему</a:t>
            </a:r>
            <a:r>
              <a:rPr lang="ru-RU" sz="4000" b="1" dirty="0" smtClean="0">
                <a:solidFill>
                  <a:srgbClr val="C00000"/>
                </a:solidFill>
              </a:rPr>
              <a:t>:</a:t>
            </a:r>
          </a:p>
          <a:p>
            <a:r>
              <a:rPr lang="ru-RU" sz="4000" b="1" dirty="0" smtClean="0">
                <a:solidFill>
                  <a:srgbClr val="C00000"/>
                </a:solidFill>
              </a:rPr>
              <a:t>«</a:t>
            </a:r>
            <a:r>
              <a:rPr lang="ru-RU" sz="4000" b="1" dirty="0" smtClean="0">
                <a:solidFill>
                  <a:srgbClr val="C00000"/>
                </a:solidFill>
              </a:rPr>
              <a:t>День народного </a:t>
            </a:r>
            <a:r>
              <a:rPr lang="ru-RU" sz="4000" b="1" dirty="0" smtClean="0">
                <a:solidFill>
                  <a:srgbClr val="C00000"/>
                </a:solidFill>
              </a:rPr>
              <a:t> единства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  <a:endParaRPr lang="ru-RU" sz="4000" b="1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 fontAlgn="auto">
              <a:spcAft>
                <a:spcPts val="0"/>
              </a:spcAft>
              <a:defRPr/>
            </a:pPr>
            <a:r>
              <a:rPr lang="ru-RU" sz="2000" b="1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i="1" kern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endParaRPr lang="ru-RU" sz="20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b="1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20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b="1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</a:p>
          <a:p>
            <a:pPr lvl="0" fontAlgn="auto">
              <a:spcAft>
                <a:spcPts val="0"/>
              </a:spcAft>
              <a:defRPr/>
            </a:pPr>
            <a:endParaRPr lang="ru-RU" sz="2000" b="1" i="1" kern="12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ru-RU" sz="2000" b="1" i="1" kern="1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ru-RU" sz="2000" b="1" i="1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воспитатель: </a:t>
            </a:r>
            <a:r>
              <a:rPr lang="ru-RU" sz="2000" b="1" i="1" kern="12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Прохачева</a:t>
            </a:r>
            <a:r>
              <a:rPr lang="ru-RU" sz="2000" b="1" i="1" kern="120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М.С.</a:t>
            </a:r>
            <a:endParaRPr lang="ru-RU" sz="2000" b="1" i="1" kern="1200" dirty="0" smtClean="0">
              <a:solidFill>
                <a:schemeClr val="bg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63"/>
    </mc:Choice>
    <mc:Fallback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373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mult-jekspedicija-vmeste-my-odna-stra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925234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17563"/>
            <a:ext cx="8945109" cy="1319667"/>
          </a:xfrm>
        </p:spPr>
        <p:txBody>
          <a:bodyPr/>
          <a:lstStyle/>
          <a:p>
            <a:pPr algn="ctr"/>
            <a:r>
              <a:rPr lang="ru-RU" sz="1800" dirty="0" smtClean="0"/>
              <a:t> </a:t>
            </a:r>
            <a:r>
              <a:rPr lang="ru-RU" sz="2400" dirty="0" smtClean="0">
                <a:solidFill>
                  <a:srgbClr val="C00000"/>
                </a:solidFill>
              </a:rPr>
              <a:t>Ребята мы не должны забывать, что Россия только тогда сильна, когда она едина.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Россия многонациональная страна в ней живут русские, татары, башкиры, марийцы, мордовцы, буряты и т.д.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2818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58"/>
    </mc:Choice>
    <mc:Fallback>
      <p:transition spd="slow" advTm="6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274638"/>
            <a:ext cx="8879795" cy="1143000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Ребята, а вы знаете название столицы нашей родины?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1257" y="1360714"/>
            <a:ext cx="8686800" cy="539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85457" y="2177142"/>
            <a:ext cx="4789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C00000"/>
                </a:solidFill>
              </a:rPr>
              <a:t>Город Москва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39866789"/>
      </p:ext>
    </p:extLst>
  </p:cSld>
  <p:clrMapOvr>
    <a:masterClrMapping/>
  </p:clrMapOvr>
  <p:transition spd="slow" advTm="1013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3" y="141514"/>
            <a:ext cx="8879795" cy="8382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Назовите символы России. </a:t>
            </a:r>
            <a:r>
              <a:rPr lang="ru-RU" sz="6000" dirty="0" smtClean="0">
                <a:solidFill>
                  <a:srgbClr val="C00000"/>
                </a:solidFill>
              </a:rPr>
              <a:t/>
            </a:r>
            <a:br>
              <a:rPr lang="ru-RU" sz="6000" dirty="0" smtClean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44" y="860793"/>
            <a:ext cx="8795657" cy="574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32153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898"/>
    </mc:Choice>
    <mc:Fallback>
      <p:transition spd="slow" advTm="1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2143" y="1117790"/>
            <a:ext cx="30806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dirty="0" smtClean="0">
                <a:solidFill>
                  <a:srgbClr val="C00000"/>
                </a:solidFill>
              </a:rPr>
              <a:t>Герб</a:t>
            </a:r>
          </a:p>
          <a:p>
            <a:r>
              <a:rPr lang="ru-RU" sz="6600" dirty="0" smtClean="0">
                <a:solidFill>
                  <a:srgbClr val="C00000"/>
                </a:solidFill>
              </a:rPr>
              <a:t>России</a:t>
            </a:r>
            <a:endParaRPr lang="ru-RU" sz="6600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Георгий-Победоносец-в-центре-двуглавого-орла-на-гербе-Росс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2325" y="181154"/>
            <a:ext cx="5641675" cy="56416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33552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88"/>
    </mc:Choice>
    <mc:Fallback>
      <p:transition spd="slow" advTm="9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943" y="228600"/>
            <a:ext cx="8879796" cy="6455229"/>
          </a:xfrm>
        </p:spPr>
        <p:txBody>
          <a:bodyPr/>
          <a:lstStyle/>
          <a:p>
            <a:r>
              <a:rPr lang="ru-RU" sz="2400" dirty="0" smtClean="0">
                <a:solidFill>
                  <a:schemeClr val="bg2"/>
                </a:solidFill>
              </a:rPr>
              <a:t>Герб — эмблема государства. Он представляет собой изображение золотого двуглавого орла на красном щите. Орёл — царь птиц, у многих народов он олицетворяет власть, силу, великодушие, благородство.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Наша страна — самая большая в мире. Она занимает одну шестую часть земной суши и превышает семнадцать миллионов квадратных километров. Ей нет равных по территории. Посмотри, как широко простёр свои крылья орёл на гербе России. Одна его голова обращена на запад, другая — на восток. 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Обрати внимание, что в самом центре герба, на груди орла, помещён ещё один герб с изображением всадника, который острым копьём поражает чёрного змея — дракона. Догадываешься, что означает этот герб в гербе? Маленький герб со всадником-змееборцем — герб Москвы, столицы нашего государства.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421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928"/>
    </mc:Choice>
    <mc:Fallback>
      <p:transition spd="slow" advTm="23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029" y="274638"/>
            <a:ext cx="7649709" cy="77039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Гимн России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4171" y="1189120"/>
            <a:ext cx="8763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2"/>
                </a:solidFill>
              </a:rPr>
              <a:t>Гимн — славящая Родину, Отечество, Отчизну торжественная песня. Когда звучит величественная музыка гимна, все встают, отдавая тем самым дань уважения Отечеству — земле наших отцов, дедов, прадедов.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Гимн исполняется в особо важных и памятных случаях. И наверняка, слыша торжественную музыку и видя, как поднимается на флагштоке бело-сине-красное полотнище, ты испытывал чувство гордости за нашу страну!</a:t>
            </a:r>
          </a:p>
          <a:p>
            <a:r>
              <a:rPr lang="ru-RU" sz="2400" dirty="0" smtClean="0">
                <a:solidFill>
                  <a:schemeClr val="bg2"/>
                </a:solidFill>
              </a:rPr>
              <a:t>Мы любим Родину, потому что в России всё для нас своё, родное, всё нам близко и дорого. И это чувство любви к Отчизне, гордости за её державную мощь прекрасно передали авторы гимна — написавший музыку композитор Александр Васильевич Александров и сочинивший слова поэт Сергей Владимирович Михалков.</a:t>
            </a:r>
            <a:endParaRPr lang="ru-RU" sz="2400" dirty="0">
              <a:solidFill>
                <a:schemeClr val="bg2"/>
              </a:solidFill>
            </a:endParaRPr>
          </a:p>
        </p:txBody>
      </p:sp>
      <p:pic>
        <p:nvPicPr>
          <p:cNvPr id="3" name="Gosudarstvennyj_gimn_Rossii_-_Gimn_Rossii (online-audio-converter.com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51371" y="6019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23700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651"/>
    </mc:Choice>
    <mc:Fallback>
      <p:transition spd="slow" advTm="4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 xmlns="">
        <p14:playEvt time="31531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974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961260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5003"/>
    </mc:Choice>
    <mc:Fallback>
      <p:transition spd="slow" advTm="45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79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1187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188"/>
    </mc:Choice>
    <mc:Fallback>
      <p:transition spd="slow" advTm="11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2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83"/>
    </mc:Choice>
    <mc:Fallback>
      <p:transition spd="slow" advTm="4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История праздника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23412"/>
            <a:ext cx="7216775" cy="5026706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Праздник был учрежден Федеральным Законом "О внесении в статью 1 Федерального закона "О днях воинской славы (победных днях) России", подписанным в декабре 2004 года президентом России Владимиром Путиным. </a:t>
            </a:r>
          </a:p>
          <a:p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Впервые в России этот новый всенародный праздник отмечался 4 ноября 2005 года.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669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615"/>
    </mc:Choice>
    <mc:Fallback>
      <p:transition spd="slow" advTm="1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1866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357"/>
    </mc:Choice>
    <mc:Fallback>
      <p:transition spd="slow" advTm="15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47005642_80-kartinkin-net-p-kartinki-drevnei-rusi-8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859"/>
            <a:ext cx="9144000" cy="68758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29" y="274638"/>
            <a:ext cx="8792709" cy="1143000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rgbClr val="002060"/>
                </a:solidFill>
              </a:rPr>
              <a:t>«Сейчас мы с вами отправимся в историческое путешествие в прошлое нашей России. Раньше она называлась великим словом Русь».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5017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534"/>
    </mc:Choice>
    <mc:Fallback>
      <p:transition spd="slow" advTm="5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5" y="108857"/>
            <a:ext cx="8934224" cy="1308781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>Не сразу Россия стала сильным, могущественным государством. Были в России трудные, тяжелые времена. Польские враги хотели завоевать нашу Родину.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16" y="1534886"/>
            <a:ext cx="8904514" cy="532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76184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71"/>
    </mc:Choice>
    <mc:Fallback>
      <p:transition spd="slow" advTm="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user_file_6077e58af26d8_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2294626"/>
            <a:ext cx="6084498" cy="456337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7" y="87086"/>
            <a:ext cx="8890681" cy="1330552"/>
          </a:xfrm>
        </p:spPr>
        <p:txBody>
          <a:bodyPr/>
          <a:lstStyle/>
          <a:p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Но </a:t>
            </a:r>
            <a:r>
              <a:rPr lang="ru-RU" sz="2400" dirty="0" smtClean="0">
                <a:solidFill>
                  <a:srgbClr val="002060"/>
                </a:solidFill>
              </a:rPr>
              <a:t>среди русского народа нашлись два мудрых человека. Они подняли и возглавили войска для победы над врагом. Один из них был из простого народа, имя его Кузьма Минин, другой князь Дмитрий Пожарский</a:t>
            </a:r>
            <a:r>
              <a:rPr lang="ru-RU" sz="2400" dirty="0" smtClean="0">
                <a:solidFill>
                  <a:srgbClr val="002060"/>
                </a:solidFill>
              </a:rPr>
              <a:t>. </a:t>
            </a:r>
            <a:r>
              <a:rPr lang="ru-RU" sz="2400" dirty="0" smtClean="0">
                <a:solidFill>
                  <a:srgbClr val="002060"/>
                </a:solidFill>
              </a:rPr>
              <a:t>Обратились они ко всему русскому народу с призывом: «Друзья, братья! Русь святая гибнет. Поможем Родине святой!»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22222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195"/>
    </mc:Choice>
    <mc:Fallback>
      <p:transition spd="slow" advTm="201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629" y="87086"/>
            <a:ext cx="8945109" cy="1330552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И собрался народ государства Российского из 25 городов в Москве. Большим войском пошли они на врага, впереди войска несли икону «Казанской Божьей Матери». После долгих, кровопролитных боев победил русский народ лютого, польского врага.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743" y="1327441"/>
            <a:ext cx="8817429" cy="536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54747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796"/>
    </mc:Choice>
    <mc:Fallback>
      <p:transition spd="slow" advTm="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15" y="76200"/>
            <a:ext cx="8934224" cy="1341438"/>
          </a:xfrm>
        </p:spPr>
        <p:txBody>
          <a:bodyPr/>
          <a:lstStyle/>
          <a:p>
            <a:r>
              <a:rPr lang="ru-RU" sz="1800" dirty="0" smtClean="0">
                <a:solidFill>
                  <a:srgbClr val="002060"/>
                </a:solidFill>
              </a:rPr>
              <a:t>Теперь вся наша страна празднует «День Народного Единства». В Москве в честь победы над врагом, за героизм, мужество и отвагу на Красной площади установлен памятник, сделана надпись «Гражданину Кузьме Минину и князю Дмитрию Пожарскому. Благодарная Россия». Также построен храм «Казанской Божьей Матери».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680" y="1589314"/>
            <a:ext cx="8538892" cy="499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30094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54"/>
    </mc:Choice>
    <mc:Fallback>
      <p:transition spd="slow" advTm="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5.6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|10.6|1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"/>
</p:tagLst>
</file>

<file path=ppt/theme/theme1.xml><?xml version="1.0" encoding="utf-8"?>
<a:theme xmlns:a="http://schemas.openxmlformats.org/drawingml/2006/main" name="флаг РОссии 2">
  <a:themeElements>
    <a:clrScheme name="Тема Office 1">
      <a:dk1>
        <a:srgbClr val="000000"/>
      </a:dk1>
      <a:lt1>
        <a:srgbClr val="FFFFFF"/>
      </a:lt1>
      <a:dk2>
        <a:srgbClr val="4682B4"/>
      </a:dk2>
      <a:lt2>
        <a:srgbClr val="FFFFFF"/>
      </a:lt2>
      <a:accent1>
        <a:srgbClr val="058CFF"/>
      </a:accent1>
      <a:accent2>
        <a:srgbClr val="B5CFE7"/>
      </a:accent2>
      <a:accent3>
        <a:srgbClr val="B0C1D6"/>
      </a:accent3>
      <a:accent4>
        <a:srgbClr val="DADADA"/>
      </a:accent4>
      <a:accent5>
        <a:srgbClr val="AAC5FF"/>
      </a:accent5>
      <a:accent6>
        <a:srgbClr val="A4BBD1"/>
      </a:accent6>
      <a:hlink>
        <a:srgbClr val="DBEFFF"/>
      </a:hlink>
      <a:folHlink>
        <a:srgbClr val="D1E0FF"/>
      </a:folHlink>
    </a:clrScheme>
    <a:fontScheme name="Тема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58CFF"/>
        </a:accent1>
        <a:accent2>
          <a:srgbClr val="B5CFE7"/>
        </a:accent2>
        <a:accent3>
          <a:srgbClr val="B0C1D6"/>
        </a:accent3>
        <a:accent4>
          <a:srgbClr val="DADADA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0F94FF"/>
        </a:accent1>
        <a:accent2>
          <a:srgbClr val="05EFFF"/>
        </a:accent2>
        <a:accent3>
          <a:srgbClr val="B0C1D6"/>
        </a:accent3>
        <a:accent4>
          <a:srgbClr val="DADADA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4F05"/>
        </a:accent1>
        <a:accent2>
          <a:srgbClr val="FFBB05"/>
        </a:accent2>
        <a:accent3>
          <a:srgbClr val="B0C1D6"/>
        </a:accent3>
        <a:accent4>
          <a:srgbClr val="DADADA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4682B4"/>
        </a:dk2>
        <a:lt2>
          <a:srgbClr val="FFFFFF"/>
        </a:lt2>
        <a:accent1>
          <a:srgbClr val="FF8A05"/>
        </a:accent1>
        <a:accent2>
          <a:srgbClr val="E8FF05"/>
        </a:accent2>
        <a:accent3>
          <a:srgbClr val="B0C1D6"/>
        </a:accent3>
        <a:accent4>
          <a:srgbClr val="DADADA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58CFF"/>
        </a:accent1>
        <a:accent2>
          <a:srgbClr val="B5CFE7"/>
        </a:accent2>
        <a:accent3>
          <a:srgbClr val="FFFFFF"/>
        </a:accent3>
        <a:accent4>
          <a:srgbClr val="000000"/>
        </a:accent4>
        <a:accent5>
          <a:srgbClr val="AAC5FF"/>
        </a:accent5>
        <a:accent6>
          <a:srgbClr val="A4BBD1"/>
        </a:accent6>
        <a:hlink>
          <a:srgbClr val="DBEFFF"/>
        </a:hlink>
        <a:folHlink>
          <a:srgbClr val="D1E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94FF"/>
        </a:accent1>
        <a:accent2>
          <a:srgbClr val="05EFFF"/>
        </a:accent2>
        <a:accent3>
          <a:srgbClr val="FFFFFF"/>
        </a:accent3>
        <a:accent4>
          <a:srgbClr val="000000"/>
        </a:accent4>
        <a:accent5>
          <a:srgbClr val="AAC8FF"/>
        </a:accent5>
        <a:accent6>
          <a:srgbClr val="04D9E7"/>
        </a:accent6>
        <a:hlink>
          <a:srgbClr val="DBFDFF"/>
        </a:hlink>
        <a:folHlink>
          <a:srgbClr val="DBEE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4F05"/>
        </a:accent1>
        <a:accent2>
          <a:srgbClr val="FFBB05"/>
        </a:accent2>
        <a:accent3>
          <a:srgbClr val="FFFFFF"/>
        </a:accent3>
        <a:accent4>
          <a:srgbClr val="000000"/>
        </a:accent4>
        <a:accent5>
          <a:srgbClr val="FFB2AA"/>
        </a:accent5>
        <a:accent6>
          <a:srgbClr val="E7A904"/>
        </a:accent6>
        <a:hlink>
          <a:srgbClr val="DBEEFF"/>
        </a:hlink>
        <a:folHlink>
          <a:srgbClr val="FFE7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8A05"/>
        </a:accent1>
        <a:accent2>
          <a:srgbClr val="E8FF05"/>
        </a:accent2>
        <a:accent3>
          <a:srgbClr val="FFFFFF"/>
        </a:accent3>
        <a:accent4>
          <a:srgbClr val="000000"/>
        </a:accent4>
        <a:accent5>
          <a:srgbClr val="FFC4AA"/>
        </a:accent5>
        <a:accent6>
          <a:srgbClr val="D2E704"/>
        </a:accent6>
        <a:hlink>
          <a:srgbClr val="FCDBFF"/>
        </a:hlink>
        <a:folHlink>
          <a:srgbClr val="DBE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флаг РОссии 2</Template>
  <TotalTime>310</TotalTime>
  <Words>508</Words>
  <Application>Microsoft Office PowerPoint</Application>
  <PresentationFormat>Экран (4:3)</PresentationFormat>
  <Paragraphs>34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флаг РОссии 2</vt:lpstr>
      <vt:lpstr>МАДОУ детский сад № 68 Светлячок</vt:lpstr>
      <vt:lpstr>Слайд 2</vt:lpstr>
      <vt:lpstr>История праздника </vt:lpstr>
      <vt:lpstr>Слайд 4</vt:lpstr>
      <vt:lpstr>«Сейчас мы с вами отправимся в историческое путешествие в прошлое нашей России. Раньше она называлась великим словом Русь».</vt:lpstr>
      <vt:lpstr>Не сразу Россия стала сильным, могущественным государством. Были в России трудные, тяжелые времена. Польские враги хотели завоевать нашу Родину.</vt:lpstr>
      <vt:lpstr>  Но среди русского народа нашлись два мудрых человека. Они подняли и возглавили войска для победы над врагом. Один из них был из простого народа, имя его Кузьма Минин, другой князь Дмитрий Пожарский. Обратились они ко всему русскому народу с призывом: «Друзья, братья! Русь святая гибнет. Поможем Родине святой!» </vt:lpstr>
      <vt:lpstr>И собрался народ государства Российского из 25 городов в Москве. Большим войском пошли они на врага, впереди войска несли икону «Казанской Божьей Матери». После долгих, кровопролитных боев победил русский народ лютого, польского врага.</vt:lpstr>
      <vt:lpstr>Теперь вся наша страна празднует «День Народного Единства». В Москве в честь победы над врагом, за героизм, мужество и отвагу на Красной площади установлен памятник, сделана надпись «Гражданину Кузьме Минину и князю Дмитрию Пожарскому. Благодарная Россия». Также построен храм «Казанской Божьей Матери».</vt:lpstr>
      <vt:lpstr> Ребята мы не должны забывать, что Россия только тогда сильна, когда она едина. Россия многонациональная страна в ней живут русские, татары, башкиры, марийцы, мордовцы, буряты и т.д. </vt:lpstr>
      <vt:lpstr>Ребята, а вы знаете название столицы нашей родины?</vt:lpstr>
      <vt:lpstr>Назовите символы России.  </vt:lpstr>
      <vt:lpstr>Слайд 13</vt:lpstr>
      <vt:lpstr>Слайд 14</vt:lpstr>
      <vt:lpstr>Гимн России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prochachevgenay@gmail.com</cp:lastModifiedBy>
  <cp:revision>31</cp:revision>
  <dcterms:created xsi:type="dcterms:W3CDTF">2018-10-27T08:29:29Z</dcterms:created>
  <dcterms:modified xsi:type="dcterms:W3CDTF">2022-12-01T16:45:43Z</dcterms:modified>
</cp:coreProperties>
</file>