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12" r:id="rId2"/>
  </p:sldMasterIdLst>
  <p:notesMasterIdLst>
    <p:notesMasterId r:id="rId25"/>
  </p:notesMasterIdLst>
  <p:sldIdLst>
    <p:sldId id="343" r:id="rId3"/>
    <p:sldId id="302" r:id="rId4"/>
    <p:sldId id="344" r:id="rId5"/>
    <p:sldId id="319" r:id="rId6"/>
    <p:sldId id="324" r:id="rId7"/>
    <p:sldId id="325" r:id="rId8"/>
    <p:sldId id="323" r:id="rId9"/>
    <p:sldId id="322" r:id="rId10"/>
    <p:sldId id="321" r:id="rId11"/>
    <p:sldId id="326" r:id="rId12"/>
    <p:sldId id="329" r:id="rId13"/>
    <p:sldId id="345" r:id="rId14"/>
    <p:sldId id="331" r:id="rId15"/>
    <p:sldId id="332" r:id="rId16"/>
    <p:sldId id="333" r:id="rId17"/>
    <p:sldId id="334" r:id="rId18"/>
    <p:sldId id="335" r:id="rId19"/>
    <p:sldId id="336" r:id="rId20"/>
    <p:sldId id="338" r:id="rId21"/>
    <p:sldId id="341" r:id="rId22"/>
    <p:sldId id="342" r:id="rId23"/>
    <p:sldId id="282" r:id="rId24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0" autoAdjust="0"/>
    <p:restoredTop sz="87544" autoAdjust="0"/>
  </p:normalViewPr>
  <p:slideViewPr>
    <p:cSldViewPr>
      <p:cViewPr>
        <p:scale>
          <a:sx n="90" d="100"/>
          <a:sy n="90" d="100"/>
        </p:scale>
        <p:origin x="-582" y="-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25.02.2023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6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8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8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smtClean="0">
                <a:solidFill>
                  <a:prstClr val="black"/>
                </a:solidFill>
              </a:rPr>
              <a:pPr/>
              <a:t>3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790636-3CEF-4495-A703-2500BB339750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4</a:t>
            </a:fld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3436144"/>
            <a:ext cx="647700" cy="32385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3436144"/>
            <a:ext cx="647700" cy="32385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3436144"/>
            <a:ext cx="6011862" cy="32385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171451"/>
            <a:ext cx="160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EFEFE"/>
                </a:solidFill>
                <a:cs typeface="Arial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1597820"/>
            <a:ext cx="5638800" cy="1102519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3429000"/>
            <a:ext cx="5638800" cy="400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743451"/>
            <a:ext cx="2133600" cy="297656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31C8919-2C39-479B-B77A-DA62690C50D9}" type="datetimeFigureOut">
              <a:rPr lang="ru-RU"/>
              <a:pPr>
                <a:defRPr/>
              </a:pPr>
              <a:t>25.02.2023</a:t>
            </a:fld>
            <a:endParaRPr lang="ru-RU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43451"/>
            <a:ext cx="2895600" cy="297656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43451"/>
            <a:ext cx="2133600" cy="297656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682BDE7-4644-455A-8944-6A7401A55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B112-9175-47CB-ACC6-1EA16D70772A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1A82-4BB6-4269-9A3A-C5DD6D3326FE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82155"/>
            <a:ext cx="1885950" cy="45124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82155"/>
            <a:ext cx="5505450" cy="4512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0863-48C4-48CC-9FB3-3FD7BB2046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74B2-128E-4E0D-BC38-758727C7A24A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5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742951"/>
            <a:ext cx="6781800" cy="3851672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F51D-02F8-4F34-90F3-50989DA07606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3D6B9-6FAE-4888-8166-640117F7181D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5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550-3397-487D-A65F-9199C7A29A05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76E1-0E9F-499B-8E88-43E6F8F0E995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2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5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A6AA-F7F9-456E-9477-FFD00EB225B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06DB-3C68-411C-92C3-CE42042FB62C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3436144"/>
            <a:ext cx="647700" cy="32385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3436144"/>
            <a:ext cx="647700" cy="32385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3436144"/>
            <a:ext cx="6011862" cy="32385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171450"/>
            <a:ext cx="160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EFEFE"/>
                </a:solidFill>
                <a:cs typeface="Arial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1597819"/>
            <a:ext cx="5638800" cy="1102519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3429000"/>
            <a:ext cx="5638800" cy="400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743451"/>
            <a:ext cx="2133600" cy="297656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31C8919-2C39-479B-B77A-DA62690C50D9}" type="datetimeFigureOut">
              <a:rPr lang="ru-RU"/>
              <a:pPr>
                <a:defRPr/>
              </a:pPr>
              <a:t>25.02.2023</a:t>
            </a:fld>
            <a:endParaRPr lang="ru-RU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43451"/>
            <a:ext cx="2895600" cy="297656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43451"/>
            <a:ext cx="2133600" cy="297656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682BDE7-4644-455A-8944-6A7401A55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5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BD26-7B79-4F7F-AE1A-A4C5340D911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B6CB-FC19-4E70-BD8E-33F19ED4EC47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D8DF-8D1F-4BBC-8939-1467B9A9A411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2E86-259F-4E8E-B8A5-8DC1B414093F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6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8C2D-B85C-4CFA-9590-F904D9385A9A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DA5E-6E98-4DE1-ADB3-0B9A7CADBBC2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CCDD-BBDA-4618-ABCE-03C881230F1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8998-3020-428A-81DD-B05EEA424A6E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BD26-7B79-4F7F-AE1A-A4C5340D911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B6CB-FC19-4E70-BD8E-33F19ED4EC47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9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7768-733A-4BAA-B29D-EE414EAEE7D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473C-E2DA-4542-BCC1-61623DD3B6C1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A8F6-840C-451E-B80B-63621C89404B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6C7C-DE19-4711-9D6F-C46540FA8D6A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9780-1573-455E-BCE6-A72BA6D59E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D347-FDF7-4382-A943-6790DCD91FF3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2D9D-BF7B-4D35-B2D9-E8802364118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EDD0-66F6-4908-B9E0-7E1B56929F09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64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B112-9175-47CB-ACC6-1EA16D70772A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1A82-4BB6-4269-9A3A-C5DD6D3326FE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82154"/>
            <a:ext cx="1885950" cy="45124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82154"/>
            <a:ext cx="5505450" cy="4512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0863-48C4-48CC-9FB3-3FD7BB2046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74B2-128E-4E0D-BC38-758727C7A24A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68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4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742951"/>
            <a:ext cx="6781800" cy="3851672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F51D-02F8-4F34-90F3-50989DA07606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3D6B9-6FAE-4888-8166-640117F7181D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4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550-3397-487D-A65F-9199C7A29A05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76E1-0E9F-499B-8E88-43E6F8F0E995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95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2154"/>
            <a:ext cx="7162800" cy="445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A6AA-F7F9-456E-9477-FFD00EB225B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06DB-3C68-411C-92C3-CE42042FB62C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D8DF-8D1F-4BBC-8939-1467B9A9A411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2E86-259F-4E8E-B8A5-8DC1B414093F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742951"/>
            <a:ext cx="33147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742951"/>
            <a:ext cx="33147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8C2D-B85C-4CFA-9590-F904D9385A9A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DA5E-6E98-4DE1-ADB3-0B9A7CADBBC2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CCDD-BBDA-4618-ABCE-03C881230F1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8998-3020-428A-81DD-B05EEA424A6E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7768-733A-4BAA-B29D-EE414EAEE7D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473C-E2DA-4542-BCC1-61623DD3B6C1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9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A8F6-840C-451E-B80B-63621C89404B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6C7C-DE19-4711-9D6F-C46540FA8D6A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9780-1573-455E-BCE6-A72BA6D59E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D347-FDF7-4382-A943-6790DCD91FF3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2D9D-BF7B-4D35-B2D9-E8802364118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EDD0-66F6-4908-B9E0-7E1B56929F09}" type="slidenum">
              <a:rPr 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1"/>
            <a:ext cx="284162" cy="464105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"/>
          <a:ext cx="38481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38481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304800" y="488156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4762"/>
            <a:ext cx="539750" cy="62626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4762"/>
            <a:ext cx="539750" cy="62626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3851275" y="0"/>
            <a:ext cx="4464050" cy="627460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22889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2155"/>
            <a:ext cx="716280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742951"/>
            <a:ext cx="6781800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4901"/>
            <a:ext cx="21336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7BF822C-48B7-4805-85F9-E1DFADC4CD6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dirty="0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4914901"/>
            <a:ext cx="28956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4914901"/>
            <a:ext cx="668338" cy="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035455-80AE-4488-B94E-06F304877CFE}" type="slidenum">
              <a:rPr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0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1"/>
            <a:ext cx="284162" cy="464105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38481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304800" y="488156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4762"/>
            <a:ext cx="539750" cy="62626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4762"/>
            <a:ext cx="539750" cy="62626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3851275" y="0"/>
            <a:ext cx="4464050" cy="627460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22889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dirty="0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2154"/>
            <a:ext cx="716280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742951"/>
            <a:ext cx="6781800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4901"/>
            <a:ext cx="21336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7BF822C-48B7-4805-85F9-E1DFADC4CD6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25.02.2023</a:t>
            </a:fld>
            <a:endParaRPr dirty="0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4914901"/>
            <a:ext cx="28956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4914900"/>
            <a:ext cx="668338" cy="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035455-80AE-4488-B94E-06F304877CFE}" type="slidenum">
              <a:rPr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216024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«Функциональная грамотность учителя – основа развития функциональной грамотности учащихся»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" y="1851670"/>
            <a:ext cx="2822171" cy="302433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43808" y="2571750"/>
            <a:ext cx="3960440" cy="1800200"/>
          </a:xfrm>
        </p:spPr>
        <p:txBody>
          <a:bodyPr/>
          <a:lstStyle/>
          <a:p>
            <a:r>
              <a:rPr lang="ru-RU" sz="2000" dirty="0"/>
              <a:t>Работу приготовил: учитель начальных классов </a:t>
            </a:r>
            <a:r>
              <a:rPr lang="ru-RU" sz="2000" dirty="0" err="1" smtClean="0"/>
              <a:t>Ястребова</a:t>
            </a:r>
            <a:r>
              <a:rPr lang="ru-RU" sz="2000" dirty="0" smtClean="0"/>
              <a:t> Е.Л МОБУ </a:t>
            </a:r>
            <a:r>
              <a:rPr lang="ru-RU" sz="2000" dirty="0"/>
              <a:t>СОШ № 100 </a:t>
            </a:r>
            <a:r>
              <a:rPr lang="ru-RU" sz="2000" dirty="0" err="1" smtClean="0"/>
              <a:t>им.Героя</a:t>
            </a:r>
            <a:r>
              <a:rPr lang="ru-RU" sz="2000" dirty="0" smtClean="0"/>
              <a:t> Советского Союза И.С. Худякова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41432" cy="792088"/>
          </a:xfrm>
        </p:spPr>
        <p:txBody>
          <a:bodyPr>
            <a:normAutofit fontScale="90000"/>
          </a:bodyPr>
          <a:lstStyle/>
          <a:p>
            <a:pPr algn="ctr"/>
            <a:r>
              <a:rPr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рефлексия?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28750"/>
            <a:ext cx="8367464" cy="3714750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Reflexio </a:t>
            </a:r>
            <a:r>
              <a:rPr sz="9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9600" b="1" dirty="0" smtClean="0">
                <a:latin typeface="Times New Roman" pitchFamily="18" charset="0"/>
                <a:cs typeface="Times New Roman" pitchFamily="18" charset="0"/>
              </a:rPr>
              <a:t>обращение назад.</a:t>
            </a:r>
          </a:p>
          <a:p>
            <a:pPr>
              <a:buNone/>
              <a:defRPr/>
            </a:pPr>
            <a:r>
              <a:rPr sz="9600" b="1" dirty="0" smtClean="0">
                <a:latin typeface="Times New Roman" pitchFamily="18" charset="0"/>
                <a:cs typeface="Times New Roman" pitchFamily="18" charset="0"/>
              </a:rPr>
              <a:t>Рефлексия - размышление человека, направленное на анализ самого себя (самоанализ) – собственных состояний, своих поступков и прошедших событий. </a:t>
            </a:r>
          </a:p>
          <a:p>
            <a:pPr>
              <a:buNone/>
              <a:defRPr/>
            </a:pPr>
            <a:r>
              <a:rPr sz="9600" b="1" dirty="0" smtClean="0">
                <a:latin typeface="Times New Roman" pitchFamily="18" charset="0"/>
                <a:cs typeface="Times New Roman" pitchFamily="18" charset="0"/>
              </a:rPr>
              <a:t>Словарь иностранных слов определяет рефлексию как размышление о своём внутреннем состоянии,  самопознание. </a:t>
            </a:r>
          </a:p>
          <a:p>
            <a:pPr>
              <a:buNone/>
              <a:defRPr/>
            </a:pPr>
            <a:r>
              <a:rPr sz="9600" b="1" dirty="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 трактует рефлексию как самоанализ. </a:t>
            </a:r>
          </a:p>
          <a:p>
            <a:pPr>
              <a:buNone/>
              <a:defRPr/>
            </a:pPr>
            <a:r>
              <a:rPr sz="9600" b="1" dirty="0" smtClean="0">
                <a:latin typeface="Times New Roman" pitchFamily="18" charset="0"/>
                <a:cs typeface="Times New Roman" pitchFamily="18" charset="0"/>
              </a:rPr>
              <a:t>В современной педагогике под рефлексией понимают самоанализ деятельности и её результатов.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9502"/>
            <a:ext cx="8352928" cy="44644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учебной рефлексии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(успел – не успел)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Сенсорная (самочувствие: комфортно - дискомфортно)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Интеллектуальная (что понял, что осознал – что не понял, какие затруднения испытывал)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Духовная (стал лучше – хуже, созидал или разрушал себя, других)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1907704" y="1635646"/>
            <a:ext cx="1670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6227764" y="2463403"/>
            <a:ext cx="2916237" cy="1890713"/>
          </a:xfrm>
          <a:prstGeom prst="homePlate">
            <a:avLst>
              <a:gd name="adj" fmla="val 25460"/>
            </a:avLst>
          </a:prstGeom>
          <a:gradFill rotWithShape="1">
            <a:gsLst>
              <a:gs pos="0">
                <a:srgbClr val="F6F6F6"/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8110"/>
            <a:ext cx="8439472" cy="100584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приемов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приемов рефлексии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46600" y="2391966"/>
            <a:ext cx="2762250" cy="1931194"/>
          </a:xfrm>
          <a:prstGeom prst="homePlate">
            <a:avLst>
              <a:gd name="adj" fmla="val 25463"/>
            </a:avLst>
          </a:prstGeom>
          <a:gradFill rotWithShape="1">
            <a:gsLst>
              <a:gs pos="0">
                <a:srgbClr val="F6F6F6"/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37" name="AutoShape 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484439" y="2409825"/>
            <a:ext cx="2854325" cy="1931194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438" name="Freeform 6"/>
          <p:cNvSpPr>
            <a:spLocks/>
          </p:cNvSpPr>
          <p:nvPr/>
        </p:nvSpPr>
        <p:spPr bwMode="gray">
          <a:xfrm>
            <a:off x="2268539" y="2085975"/>
            <a:ext cx="6264275" cy="3881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ltGray">
          <a:xfrm>
            <a:off x="468314" y="2085975"/>
            <a:ext cx="2693987" cy="2268141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black">
          <a:xfrm>
            <a:off x="611189" y="3003948"/>
            <a:ext cx="21605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white">
          <a:xfrm>
            <a:off x="3563888" y="1995686"/>
            <a:ext cx="3497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en-US" alt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292726" y="2733675"/>
            <a:ext cx="18002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5288" y="1131590"/>
            <a:ext cx="835317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Исходя из функций рефлексии предлагается следующая классификация: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916239" y="2733676"/>
            <a:ext cx="22320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настроения и эмоционального состояния</a:t>
            </a: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7235825" y="2733676"/>
            <a:ext cx="16700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содержания учебного материала</a:t>
            </a:r>
            <a:endParaRPr lang="en-US" altLang="ru-RU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18110"/>
            <a:ext cx="9144000" cy="10058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настроения и эмоционального состояния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00187"/>
            <a:ext cx="1497012" cy="1134666"/>
          </a:xfrm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3214687"/>
            <a:ext cx="13985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275160"/>
            <a:ext cx="3484562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436144"/>
            <a:ext cx="3760788" cy="12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545431"/>
            <a:ext cx="2146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214428"/>
            <a:ext cx="1857375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99592" y="141685"/>
            <a:ext cx="6984776" cy="68580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</a:p>
        </p:txBody>
      </p:sp>
      <p:pic>
        <p:nvPicPr>
          <p:cNvPr id="7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839641"/>
            <a:ext cx="603250" cy="1749028"/>
          </a:xfr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2680098"/>
            <a:ext cx="2981325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339454"/>
            <a:ext cx="603250" cy="17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4" y="1329929"/>
            <a:ext cx="2981325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6" y="3643313"/>
            <a:ext cx="392906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Лесенка успеха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762125"/>
            <a:ext cx="781050" cy="9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535781"/>
            <a:ext cx="781050" cy="9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643313"/>
            <a:ext cx="781050" cy="9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«Дерево успеха»</a:t>
            </a:r>
          </a:p>
        </p:txBody>
      </p:sp>
      <p:pic>
        <p:nvPicPr>
          <p:cNvPr id="8194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071563"/>
            <a:ext cx="4557712" cy="394335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1" y="535782"/>
            <a:ext cx="803275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429000"/>
            <a:ext cx="8699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1" y="2089547"/>
            <a:ext cx="7858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1" y="857250"/>
            <a:ext cx="135731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3964781"/>
            <a:ext cx="135731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4" y="2303860"/>
            <a:ext cx="150018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ошибка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«Поезд»</a:t>
            </a:r>
          </a:p>
        </p:txBody>
      </p:sp>
      <p:pic>
        <p:nvPicPr>
          <p:cNvPr id="9218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301479"/>
            <a:ext cx="1917700" cy="1015603"/>
          </a:xfrm>
        </p:spPr>
      </p:pic>
      <p:pic>
        <p:nvPicPr>
          <p:cNvPr id="9219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01479"/>
            <a:ext cx="1928813" cy="9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2301479"/>
            <a:ext cx="1917700" cy="10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301479"/>
            <a:ext cx="1917700" cy="10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301479"/>
            <a:ext cx="1917700" cy="10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476375" y="1275160"/>
            <a:ext cx="1727200" cy="9179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276600" y="1221582"/>
            <a:ext cx="1943100" cy="9179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Фонетический разбор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292725" y="1221582"/>
            <a:ext cx="1727200" cy="9179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Новый материал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164389" y="1221582"/>
            <a:ext cx="1728787" cy="9179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 работа</a:t>
            </a:r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484438" y="3651647"/>
            <a:ext cx="9969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9" y="3651647"/>
            <a:ext cx="9794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rId6" action="ppaction://hlinksldjump" highlightClick="1"/>
          </p:cNvPr>
          <p:cNvSpPr/>
          <p:nvPr/>
        </p:nvSpPr>
        <p:spPr>
          <a:xfrm>
            <a:off x="8243888" y="4677966"/>
            <a:ext cx="900112" cy="46553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содержания учебного материала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75606"/>
            <a:ext cx="8003233" cy="372621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Сегодня я узнал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2.  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Было интересно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3.  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Было трудно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4.  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выполнял задания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5.  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понял, что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6.  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Теперь я могу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7.  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почувствовал, что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8.  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приобрел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9.  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научился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10. У меня получилось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11. 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Я смог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12.  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 попробую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13.  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Меня удивило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14.  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Урок дал мне для жизни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15.  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Мне захотелось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«Плюс. Минус. Интересно»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15616" y="1995686"/>
          <a:ext cx="7272336" cy="197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12"/>
                <a:gridCol w="2424112"/>
                <a:gridCol w="2424112"/>
              </a:tblGrid>
              <a:tr h="8102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ПЛЮС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МИНУС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ИНТЕРЕСНО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34298" marB="34298" anchor="ctr"/>
                </a:tc>
              </a:tr>
              <a:tr h="116733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4" marR="91434" marT="34298" marB="3429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4" marR="91434" marT="34298" marB="3429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4" marR="91434" marT="34298" marB="342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2051051" y="3868341"/>
            <a:ext cx="6913563" cy="1025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8110"/>
            <a:ext cx="8153400" cy="5814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en-US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gray">
          <a:xfrm>
            <a:off x="1518366" y="4433887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1600" dirty="0">
                <a:solidFill>
                  <a:srgbClr val="FFFFFF"/>
                </a:solidFill>
              </a:rPr>
              <a:t>2005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836413" y="2165549"/>
            <a:ext cx="4192190" cy="1439863"/>
            <a:chOff x="912" y="960"/>
            <a:chExt cx="4258" cy="700"/>
          </a:xfrm>
        </p:grpSpPr>
        <p:sp>
          <p:nvSpPr>
            <p:cNvPr id="13330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dirty="0"/>
            </a:p>
          </p:txBody>
        </p:sp>
        <p:sp>
          <p:nvSpPr>
            <p:cNvPr id="13331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1188" y="897731"/>
            <a:ext cx="1238250" cy="948929"/>
            <a:chOff x="1851" y="624"/>
            <a:chExt cx="812" cy="830"/>
          </a:xfrm>
        </p:grpSpPr>
        <p:sp>
          <p:nvSpPr>
            <p:cNvPr id="13328" name="Oval 11"/>
            <p:cNvSpPr>
              <a:spLocks noChangeArrowheads="1"/>
            </p:cNvSpPr>
            <p:nvPr/>
          </p:nvSpPr>
          <p:spPr bwMode="ltGray">
            <a:xfrm>
              <a:off x="1851" y="652"/>
              <a:ext cx="812" cy="802"/>
            </a:xfrm>
            <a:prstGeom prst="ellipse">
              <a:avLst/>
            </a:prstGeom>
            <a:solidFill>
              <a:srgbClr val="FF0000"/>
            </a:solidFill>
            <a:ln w="635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dirty="0"/>
            </a:p>
          </p:txBody>
        </p:sp>
        <p:pic>
          <p:nvPicPr>
            <p:cNvPr id="13329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920" y="624"/>
              <a:ext cx="67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Rectangle 13"/>
          <p:cNvSpPr>
            <a:spLocks noChangeArrowheads="1"/>
          </p:cNvSpPr>
          <p:nvPr/>
        </p:nvSpPr>
        <p:spPr bwMode="gray">
          <a:xfrm>
            <a:off x="2051050" y="3921919"/>
            <a:ext cx="7092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Я удовлетворен уроком, урок был полезен для меня, я много, с пользой и хорошо работал на уроке, я получил заслуженную оценку, я понимал все, о чем говорилось и что делалось на уроке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1188" y="3868341"/>
            <a:ext cx="1238250" cy="948928"/>
            <a:chOff x="1851" y="624"/>
            <a:chExt cx="812" cy="830"/>
          </a:xfrm>
        </p:grpSpPr>
        <p:sp>
          <p:nvSpPr>
            <p:cNvPr id="13326" name="Oval 16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dirty="0"/>
            </a:p>
          </p:txBody>
        </p:sp>
        <p:pic>
          <p:nvPicPr>
            <p:cNvPr id="13327" name="Picture 1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11188" y="2356248"/>
            <a:ext cx="1236662" cy="948928"/>
            <a:chOff x="1851" y="624"/>
            <a:chExt cx="812" cy="830"/>
          </a:xfrm>
        </p:grpSpPr>
        <p:sp>
          <p:nvSpPr>
            <p:cNvPr id="13324" name="Oval 2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hlink"/>
            </a:solidFill>
            <a:ln w="635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dirty="0"/>
            </a:p>
          </p:txBody>
        </p:sp>
        <p:pic>
          <p:nvPicPr>
            <p:cNvPr id="13325" name="Picture 2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2051050" y="844153"/>
            <a:ext cx="6553200" cy="10798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Пользы от урока я получил мало, я не очень понимал, о чем идет речь, мне это не очень нужно, домашнее задание я не понял, к ответу    на   уроке я не был готов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23728" y="2283718"/>
            <a:ext cx="6553200" cy="10798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был интересен и я принимал в нем активное участие, урок был в определенной степени полезен для меня, я отвечал с места, я сумел выполнить ряд заданий, мне было на уроке достаточно комфортно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555526"/>
            <a:ext cx="8501122" cy="40736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Притча «Крылья»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Сидел старик у обочины и смотрел на дорогу. Увидел идущего человека, за которым еле поспевал маленький мальчик. Человек остановился, велел ребенку подать старику воды и дать кусок хлеба из запасов.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ты тут делаешь, старик? – спросил прохожий.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Жду тебя! – ответил старик. – Тебе ведь доверили этого ребенка на воспитание?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Верно! – удивился прохожий.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Так бери с собой  мудрость: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хочешь посадить человеку дерево, посади плодовое деревцо.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хочешь подарить человеку лошадь, дари лучшего скакуна.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 если доверили тебе ребенка на воспитание, то верни его крылатым.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Как я это сделаю, старик, если сам не умею летать? – удивился человек.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Тогда не бери мальчика на воспитание! – сказал старик и направил взор к небу.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Прошли годы. Старик сидел на том же месте и смотрел в небо. Увидел летящего мальчика, а за ним – его учителя. Они опустились перед стариком и поклонились ему.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Старик, помнишь, ты велел мне вернуть мальчика крылатым. Я нашел способ …. Видишь, какие крылья у него выросли! – гордо сказал учитель и ласково прикоснулся к крыльям своего воспитанника.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 старик дотронулся до крыльев учителя, приласкал их и прошептал: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А меня больше радуют твои перышки …..</a:t>
            </a:r>
          </a:p>
        </p:txBody>
      </p:sp>
    </p:spTree>
    <p:extLst>
      <p:ext uri="{BB962C8B-B14F-4D97-AF65-F5344CB8AC3E}">
        <p14:creationId xmlns:p14="http://schemas.microsoft.com/office/powerpoint/2010/main" val="13324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«Мишень»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 descr="Image24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7"/>
            <a:ext cx="8640960" cy="37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55875" y="951310"/>
            <a:ext cx="6192838" cy="756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6534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Чемодан, мясорубка, корзина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35806"/>
            <a:ext cx="1871662" cy="1263254"/>
          </a:xfrm>
          <a:noFill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9" y="2031207"/>
            <a:ext cx="1512887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598069"/>
            <a:ext cx="14398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2555876" y="1113235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всё, что пригодится в дальнейшем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2283718"/>
            <a:ext cx="6192838" cy="756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информацию переработаю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413" y="3921919"/>
            <a:ext cx="6337300" cy="756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2303275" y="4137423"/>
            <a:ext cx="6120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абсолютно бесполезная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8754"/>
            <a:ext cx="9180512" cy="4991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white">
          <a:xfrm>
            <a:off x="6426199" y="4610109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73271C6-133E-426F-AB75-A8BC9F1EE8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2911" y="1428742"/>
            <a:ext cx="8105554" cy="1000132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k-K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удачи  и новых высот в процессе обучения!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1472" y="357172"/>
            <a:ext cx="8077200" cy="553998"/>
          </a:xfrm>
          <a:noFill/>
        </p:spPr>
        <p:txBody>
          <a:bodyPr vert="horz" wrap="square" rtlCol="0" anchor="b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                                    </a:t>
            </a:r>
            <a:r>
              <a:rPr lang="ru-RU" sz="3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Цитаты</a:t>
            </a:r>
            <a:endParaRPr lang="ru-RU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52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Цель школы – подготовить обучающихся к жизнедеятельности в постоянно меняющихся условиях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Функциональная грамотность – способность личности на основе знаний, умений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навыков нормально функционировать в системе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социальных отношений, максимально быстро адаптироваться в конкретной культурной среде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Функциональная грамотность является результатом развития компетенций учащихся. </a:t>
            </a:r>
          </a:p>
          <a:p>
            <a:r>
              <a:rPr b="1" dirty="0" smtClean="0">
                <a:latin typeface="Times New Roman" pitchFamily="18" charset="0"/>
                <a:cs typeface="Times New Roman" pitchFamily="18" charset="0"/>
              </a:rPr>
              <a:t>4. В основу компетентностного подхода в образовании положена деятельность.</a:t>
            </a:r>
          </a:p>
          <a:p>
            <a:r>
              <a:rPr b="1" dirty="0" smtClean="0">
                <a:latin typeface="Times New Roman" pitchFamily="18" charset="0"/>
                <a:cs typeface="Times New Roman" pitchFamily="18" charset="0"/>
              </a:rPr>
              <a:t>5. Традиционный урок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 всему можно научить. Современный урок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 всему можно научиться !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028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8110"/>
            <a:ext cx="8643998" cy="10058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вида компетенций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47614"/>
            <a:ext cx="8358246" cy="3795886"/>
          </a:xfrm>
        </p:spPr>
        <p:txBody>
          <a:bodyPr>
            <a:noAutofit/>
          </a:bodyPr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Базовые компетенции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Ключевые компетенции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Предметные компетенции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мониторинга идет оценивание развития у учащихся: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Математической грамотности.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Естественно – научной грамотности.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3. Грамотности чтения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ндикаторы функциональной грамотности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6"/>
            <a:ext cx="8643998" cy="3500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Общая грамотность: 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написать сочинение, реферат; считать без калькулятора; отвечать на вопросы, не испытывая затруднений в построении фраз, подборе слов; написать заявление, заполнить какие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либо анкеты, бланки.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Компьютерная: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Грамотность действий в чрезвычайных ситуациях: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Информационная: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2550"/>
            <a:ext cx="8480328" cy="3242310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Коммуникативная: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Владение иностранными языками: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Грамотность при решении бытовых проблем: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выбирать продукты, товары и услуги (в магазинах, в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картой.</a:t>
            </a:r>
          </a:p>
          <a:p>
            <a:pPr>
              <a:buNone/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Правовая и общественно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политическая грамотность: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отстаивать свои права и интересы; объяснять различия в функциях и полномочиях Президента и Правительства; объяснять различия между уголовным, административным и дисциплинарным нарушением; анализировать и сравнивать предвыборные программы разных кандидатов и партий.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формирования и развития функциональной грамотности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10" descr="C:\Users\Андрей\Desktop\10901655-nzn-n-n--n--n------n------n--nzn--n--------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8"/>
            <a:ext cx="232457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2347944" y="2258037"/>
            <a:ext cx="2151063" cy="19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9190" y="1428742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функционально грамотная личность.</a:t>
            </a:r>
          </a:p>
          <a:p>
            <a:r>
              <a:rPr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учитель. </a:t>
            </a:r>
          </a:p>
          <a:p>
            <a:r>
              <a:rPr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технологии.</a:t>
            </a:r>
          </a:p>
          <a:p>
            <a:r>
              <a:rPr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Яблочки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ключевые компетенции.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34"/>
            <a:ext cx="8153400" cy="838216"/>
          </a:xfrm>
        </p:spPr>
        <p:txBody>
          <a:bodyPr>
            <a:normAutofit/>
          </a:bodyPr>
          <a:lstStyle/>
          <a:p>
            <a:pPr algn="ctr"/>
            <a:r>
              <a:rPr b="1" dirty="0" smtClean="0">
                <a:solidFill>
                  <a:srgbClr val="7030A0"/>
                </a:solidFill>
              </a:rPr>
              <a:t/>
            </a:r>
            <a:br>
              <a:rPr b="1" dirty="0" smtClean="0">
                <a:solidFill>
                  <a:srgbClr val="7030A0"/>
                </a:solidFill>
              </a:rPr>
            </a:br>
            <a:r>
              <a:rPr b="1" dirty="0" smtClean="0">
                <a:solidFill>
                  <a:srgbClr val="7030A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по русскому языку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50"/>
            <a:ext cx="8334404" cy="3200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 по закомерности</a:t>
            </a:r>
          </a:p>
          <a:p>
            <a:pPr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Гриб (бирка) актив</a:t>
            </a:r>
          </a:p>
          <a:p>
            <a:pPr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Мрак (. . . . .) атом </a:t>
            </a:r>
          </a:p>
          <a:p>
            <a:pPr>
              <a:buNone/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слово  </a:t>
            </a:r>
          </a:p>
          <a:p>
            <a:pPr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Обы (чай) ка                     </a:t>
            </a:r>
          </a:p>
          <a:p>
            <a:pPr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Ме (. . . . .) олад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34"/>
            <a:ext cx="8477280" cy="838216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по </a:t>
            </a:r>
            <a:r>
              <a:rPr altLang="ja-JP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Впишите </a:t>
            </a:r>
            <a:r>
              <a:rPr lang="ru-RU" altLang="ja-JP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свободный сектор последнего кружка число, которое соответствовало бы закономерности, объединяющей все остальные числа.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ja-JP" sz="3200" b="1" dirty="0" smtClean="0"/>
              <a:t>  </a:t>
            </a:r>
            <a:endParaRPr lang="ru-RU" altLang="ja-JP" sz="32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ja-JP" sz="3200" b="1" dirty="0"/>
          </a:p>
          <a:p>
            <a:endParaRPr lang="ru-RU" dirty="0"/>
          </a:p>
        </p:txBody>
      </p:sp>
      <p:pic>
        <p:nvPicPr>
          <p:cNvPr id="5" name="Picture 2" descr="roun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32"/>
            <a:ext cx="1714512" cy="1643074"/>
          </a:xfrm>
          <a:prstGeom prst="rect">
            <a:avLst/>
          </a:prstGeom>
          <a:noFill/>
        </p:spPr>
      </p:pic>
      <p:pic>
        <p:nvPicPr>
          <p:cNvPr id="6" name="Picture 3" descr="r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8"/>
            <a:ext cx="1728192" cy="1728192"/>
          </a:xfrm>
          <a:prstGeom prst="rect">
            <a:avLst/>
          </a:prstGeom>
          <a:noFill/>
        </p:spPr>
      </p:pic>
      <p:pic>
        <p:nvPicPr>
          <p:cNvPr id="7" name="Picture 1" descr="roun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14626"/>
            <a:ext cx="172819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0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1048</Words>
  <Application>Microsoft Office PowerPoint</Application>
  <PresentationFormat>Экран (16:9)</PresentationFormat>
  <Paragraphs>123</Paragraphs>
  <Slides>22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F026TGp</vt:lpstr>
      <vt:lpstr>1_F026TGp</vt:lpstr>
      <vt:lpstr>Image</vt:lpstr>
      <vt:lpstr>«Функциональная грамотность учителя – основа развития функциональной грамотности учащихся»  </vt:lpstr>
      <vt:lpstr>Презентация PowerPoint</vt:lpstr>
      <vt:lpstr>                                    Цитаты</vt:lpstr>
      <vt:lpstr>       Три вида компетенций</vt:lpstr>
      <vt:lpstr>Индикаторы функциональной грамотности</vt:lpstr>
      <vt:lpstr>Индикаторы функциональной грамотности</vt:lpstr>
      <vt:lpstr>Модель формирования и развития функциональной грамотности </vt:lpstr>
      <vt:lpstr>  Задания по русскому языку</vt:lpstr>
      <vt:lpstr>                Задания по математике Впишите в свободный сектор последнего кружка число, которое соответствовало бы закономерности, объединяющей все остальные числа.</vt:lpstr>
      <vt:lpstr>                                                                Что такое рефлексия?</vt:lpstr>
      <vt:lpstr>Виды учебной рефлексии  1. Физическая (успел – не успел) 2. Сенсорная (самочувствие: комфортно - дискомфортно) 3. Интеллектуальная (что понял, что осознал – что не понял, какие затруднения испытывал) 4. Духовная (стал лучше – хуже, созидал или разрушал себя, других) </vt:lpstr>
      <vt:lpstr>Классификация приемов                                        Классификация приемов рефлексии</vt:lpstr>
      <vt:lpstr>Рефлексия настроения и эмоционального состояния</vt:lpstr>
      <vt:lpstr>Рефлексия деятельности</vt:lpstr>
      <vt:lpstr>«Дерево успеха»</vt:lpstr>
      <vt:lpstr>«Поезд»</vt:lpstr>
      <vt:lpstr>Рефлексия содержания учебного материала</vt:lpstr>
      <vt:lpstr>«Плюс. Минус. Интересно»</vt:lpstr>
      <vt:lpstr>«Светофор»</vt:lpstr>
      <vt:lpstr>«Мишень»</vt:lpstr>
      <vt:lpstr>                            Чемодан, мясорубка, корзина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2015-01-30T06:18:50Z</dcterms:created>
  <dcterms:modified xsi:type="dcterms:W3CDTF">2023-02-25T20:02:32Z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