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2" r:id="rId3"/>
    <p:sldId id="283" r:id="rId4"/>
    <p:sldId id="293" r:id="rId5"/>
    <p:sldId id="291" r:id="rId6"/>
    <p:sldId id="294" r:id="rId7"/>
    <p:sldId id="295" r:id="rId8"/>
    <p:sldId id="296" r:id="rId9"/>
    <p:sldId id="297" r:id="rId10"/>
    <p:sldId id="298" r:id="rId11"/>
    <p:sldId id="299" r:id="rId12"/>
    <p:sldId id="300" r:id="rId13"/>
    <p:sldId id="301" r:id="rId14"/>
    <p:sldId id="303" r:id="rId15"/>
    <p:sldId id="302" r:id="rId16"/>
    <p:sldId id="304" r:id="rId17"/>
    <p:sldId id="305" r:id="rId18"/>
    <p:sldId id="306" r:id="rId19"/>
    <p:sldId id="307" r:id="rId20"/>
    <p:sldId id="309" r:id="rId21"/>
    <p:sldId id="310" r:id="rId22"/>
    <p:sldId id="308" r:id="rId23"/>
    <p:sldId id="312"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66FFFF"/>
    <a:srgbClr val="FFFF00"/>
    <a:srgbClr val="FFFFCC"/>
    <a:srgbClr val="660066"/>
    <a:srgbClr val="6600FF"/>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5" autoAdjust="0"/>
  </p:normalViewPr>
  <p:slideViewPr>
    <p:cSldViewPr>
      <p:cViewPr varScale="1">
        <p:scale>
          <a:sx n="73" d="100"/>
          <a:sy n="73" d="100"/>
        </p:scale>
        <p:origin x="-41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704"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701BF3E-8E49-4157-AA8B-8329AC3C7695}" type="datetimeFigureOut">
              <a:rPr lang="ru-RU"/>
              <a:pPr>
                <a:defRPr/>
              </a:pPr>
              <a:t>05.02.2023</a:t>
            </a:fld>
            <a:endParaRPr lang="ru-RU"/>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B20E70C-5FBA-43EE-9C8A-51011E6ED19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65F196C-BE81-45C2-8C18-D9AAEABA9CAA}" type="datetimeFigureOut">
              <a:rPr lang="ru-RU"/>
              <a:pPr>
                <a:defRPr/>
              </a:pPr>
              <a:t>05.02.2023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1625B35-09AB-4992-A392-45E1C08A559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ru-RU" sz="1000"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A7DE7-163D-4ED4-9925-55716B198493}" type="slidenum">
              <a:rPr lang="ru-RU"/>
              <a:pPr fontAlgn="base">
                <a:spcBef>
                  <a:spcPct val="0"/>
                </a:spcBef>
                <a:spcAft>
                  <a:spcPct val="0"/>
                </a:spcAft>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noTextEdi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ru-RU" sz="1100" smtClean="0"/>
          </a:p>
        </p:txBody>
      </p:sp>
      <p:sp>
        <p:nvSpPr>
          <p:cNvPr id="26627"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460F4BC-FECA-4282-A0EB-16DCB00DD9AA}" type="slidenum">
              <a:rPr lang="ru-RU" sz="1200">
                <a:latin typeface="+mn-lt"/>
              </a:rPr>
              <a:pPr algn="r">
                <a:defRPr/>
              </a:pPr>
              <a:t>11</a:t>
            </a:fld>
            <a:endParaRPr lang="ru-RU"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ru-RU" sz="1100" smtClean="0"/>
          </a:p>
        </p:txBody>
      </p:sp>
      <p:sp>
        <p:nvSpPr>
          <p:cNvPr id="26627"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BD6773B-5AB8-4161-AFC6-C157C34D2F1E}" type="slidenum">
              <a:rPr lang="ru-RU" sz="1200">
                <a:latin typeface="+mn-lt"/>
              </a:rPr>
              <a:pPr algn="r">
                <a:defRPr/>
              </a:pPr>
              <a:t>13</a:t>
            </a:fld>
            <a:endParaRPr lang="ru-RU"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ru-RU" sz="1100" smtClean="0"/>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476F98-C096-4771-9919-37AD19D91C87}" type="slidenum">
              <a:rPr lang="ru-RU"/>
              <a:pPr fontAlgn="base">
                <a:spcBef>
                  <a:spcPct val="0"/>
                </a:spcBef>
                <a:spcAft>
                  <a:spcPct val="0"/>
                </a:spcAft>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ru-RU" sz="1100" smtClean="0"/>
          </a:p>
        </p:txBody>
      </p:sp>
      <p:sp>
        <p:nvSpPr>
          <p:cNvPr id="26627"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4CDAB7F-5D39-49CE-B9D5-B00C829BD679}" type="slidenum">
              <a:rPr lang="ru-RU" sz="1200">
                <a:latin typeface="+mn-lt"/>
              </a:rPr>
              <a:pPr algn="r">
                <a:defRPr/>
              </a:pPr>
              <a:t>4</a:t>
            </a:fld>
            <a:endParaRPr lang="ru-RU"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4DD38AA-5125-4EF2-AA8B-C27E7008737E}" type="slidenum">
              <a:rPr lang="ru-RU" sz="1200">
                <a:latin typeface="+mn-lt"/>
              </a:rPr>
              <a:pPr algn="r">
                <a:defRPr/>
              </a:pPr>
              <a:t>5</a:t>
            </a:fld>
            <a:endParaRPr lang="ru-RU"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noTextEdi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F27FEE0-04A4-4357-981D-CCF406F7C30E}" type="slidenum">
              <a:rPr lang="ru-RU" sz="1200">
                <a:latin typeface="+mn-lt"/>
              </a:rPr>
              <a:pPr algn="r">
                <a:defRPr/>
              </a:pPr>
              <a:t>6</a:t>
            </a:fld>
            <a:endParaRPr lang="ru-RU"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noTextEdi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BEFB43E-5718-4BBD-87E0-C6C90FCF9068}" type="slidenum">
              <a:rPr lang="ru-RU" sz="1200">
                <a:latin typeface="+mn-lt"/>
              </a:rPr>
              <a:pPr algn="r">
                <a:defRPr/>
              </a:pPr>
              <a:t>7</a:t>
            </a:fld>
            <a:endParaRPr lang="ru-RU"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AFB5334-29CB-45BA-AFC7-98A38FC083E1}" type="slidenum">
              <a:rPr lang="ru-RU" sz="1200">
                <a:latin typeface="+mn-lt"/>
              </a:rPr>
              <a:pPr algn="r">
                <a:defRPr/>
              </a:pPr>
              <a:t>8</a:t>
            </a:fld>
            <a:endParaRPr lang="ru-RU"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378BF6A-E564-4A70-8664-F301414A8F42}" type="slidenum">
              <a:rPr lang="ru-RU" sz="1200">
                <a:latin typeface="+mn-lt"/>
              </a:rPr>
              <a:pPr algn="r">
                <a:defRPr/>
              </a:pPr>
              <a:t>9</a:t>
            </a:fld>
            <a:endParaRPr lang="ru-RU"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noTextEdi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C25B513-F101-45C2-91BE-C0BFD5F3FB15}" type="slidenum">
              <a:rPr lang="ru-RU" sz="1200">
                <a:latin typeface="+mn-lt"/>
              </a:rPr>
              <a:pPr algn="r">
                <a:defRPr/>
              </a:pPr>
              <a:t>10</a:t>
            </a:fld>
            <a:endParaRPr lang="ru-RU"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083F56-39C4-42AD-8859-AC8F4E83170F}" type="datetimeFigureOut">
              <a:rPr lang="ru-RU"/>
              <a:pPr>
                <a:defRPr/>
              </a:pPr>
              <a:t>05.02.2023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1E9120-5A8C-4575-9A1F-B400300DBF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074DA5-0CC5-4BAD-8BBE-D0E2E353788D}" type="datetimeFigureOut">
              <a:rPr lang="ru-RU"/>
              <a:pPr>
                <a:defRPr/>
              </a:pPr>
              <a:t>05.02.2023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3A234C-1298-41C2-A5C2-B5D6F9470A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DC5D24-85A9-4A90-9CCA-AF7E4E77D814}" type="datetimeFigureOut">
              <a:rPr lang="ru-RU"/>
              <a:pPr>
                <a:defRPr/>
              </a:pPr>
              <a:t>05.02.2023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0146CF-7C1E-4B8B-B81B-CCF816EB180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FA149A-5C0D-46AB-B5F4-FDE30BB5EF5C}" type="datetimeFigureOut">
              <a:rPr lang="ru-RU"/>
              <a:pPr>
                <a:defRPr/>
              </a:pPr>
              <a:t>05.02.2023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82B7C6-31A0-4D35-882A-5BA7C26E867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18D2A1-92AE-4DBB-A011-19E7058C82D8}" type="datetimeFigureOut">
              <a:rPr lang="ru-RU"/>
              <a:pPr>
                <a:defRPr/>
              </a:pPr>
              <a:t>05.02.2023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D8CED2-936D-44C7-95D2-DC5219AF369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70A2BB5-8031-4C3D-8260-170EF93B7761}" type="datetimeFigureOut">
              <a:rPr lang="ru-RU"/>
              <a:pPr>
                <a:defRPr/>
              </a:pPr>
              <a:t>05.02.2023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8CF1F17-31B8-48DC-87AE-E4DA0C6084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A22D04-C33A-43AC-867F-8416710A14FA}" type="datetimeFigureOut">
              <a:rPr lang="ru-RU"/>
              <a:pPr>
                <a:defRPr/>
              </a:pPr>
              <a:t>05.02.2023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BEAA7B3-D80B-4FD7-A38D-69A4C168B0A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536407-CDAB-4B34-B225-1926DEC73F53}" type="datetimeFigureOut">
              <a:rPr lang="ru-RU"/>
              <a:pPr>
                <a:defRPr/>
              </a:pPr>
              <a:t>05.02.2023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8807D0-DEB0-43B2-A636-16DEE3B491B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62BBF6-E8EE-41B5-8EEF-3A7DD8C7971F}" type="datetimeFigureOut">
              <a:rPr lang="ru-RU"/>
              <a:pPr>
                <a:defRPr/>
              </a:pPr>
              <a:t>05.02.2023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E42A2A-FA98-4DA4-A3E4-DCCE7BF1671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5FB9D0E-0A46-44CD-9ACB-37A786ABA37F}" type="datetimeFigureOut">
              <a:rPr lang="ru-RU"/>
              <a:pPr>
                <a:defRPr/>
              </a:pPr>
              <a:t>05.02.2023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767ADD7-2A22-4F95-BDB0-8E09E48F55C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9EC7A1-94D1-4308-A16B-39BF52DAFD25}" type="datetimeFigureOut">
              <a:rPr lang="ru-RU"/>
              <a:pPr>
                <a:defRPr/>
              </a:pPr>
              <a:t>05.02.2023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8C69C9-EAF6-448F-B2CB-B6127708618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AB88344-D2D9-40C7-A164-0FACAF17C665}" type="datetimeFigureOut">
              <a:rPr lang="ru-RU"/>
              <a:pPr>
                <a:defRPr/>
              </a:pPr>
              <a:t>05.02.2023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383E60F-4BB7-4090-97CD-EB6534B688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7.png"/>
          <p:cNvPicPr>
            <a:picLocks noChangeAspect="1"/>
          </p:cNvPicPr>
          <p:nvPr/>
        </p:nvPicPr>
        <p:blipFill>
          <a:blip r:embed="rId3"/>
          <a:stretch>
            <a:fillRect/>
          </a:stretch>
        </p:blipFill>
        <p:spPr>
          <a:xfrm>
            <a:off x="-500063" y="-285750"/>
            <a:ext cx="10144126" cy="7429500"/>
          </a:xfrm>
          <a:prstGeom prst="rect">
            <a:avLst/>
          </a:prstGeom>
          <a:effectLst>
            <a:outerShdw blurRad="723900" dist="38100" dir="2700000" algn="tl" rotWithShape="0">
              <a:prstClr val="black">
                <a:alpha val="88000"/>
              </a:prstClr>
            </a:outerShdw>
          </a:effectLst>
        </p:spPr>
      </p:pic>
      <p:sp>
        <p:nvSpPr>
          <p:cNvPr id="2049" name="Rectangle 1"/>
          <p:cNvSpPr>
            <a:spLocks noGrp="1" noChangeArrowheads="1"/>
          </p:cNvSpPr>
          <p:nvPr>
            <p:ph type="ctrTitle"/>
          </p:nvPr>
        </p:nvSpPr>
        <p:spPr>
          <a:xfrm>
            <a:off x="2771775" y="1487488"/>
            <a:ext cx="6372225" cy="2771775"/>
          </a:xfrm>
          <a:effectLst>
            <a:outerShdw blurRad="215900" dist="38100" dir="2700000" algn="tl" rotWithShape="0">
              <a:prstClr val="black">
                <a:alpha val="95000"/>
              </a:prstClr>
            </a:outerShdw>
          </a:effectLst>
        </p:spPr>
        <p:txBody>
          <a:bodyPr>
            <a:spAutoFit/>
          </a:bodyPr>
          <a:lstStyle/>
          <a:p>
            <a:pPr algn="l" eaLnBrk="1" hangingPunct="1"/>
            <a:r>
              <a:rPr lang="ru-RU" b="1" i="1" u="sng" smtClean="0">
                <a:solidFill>
                  <a:schemeClr val="folHlink"/>
                </a:solidFill>
                <a:latin typeface="Brush Script Std" pitchFamily="50" charset="0"/>
              </a:rPr>
              <a:t>Византийский орнамент.</a:t>
            </a:r>
            <a:r>
              <a:rPr lang="ru-RU" b="1" i="1" u="sng" smtClean="0">
                <a:solidFill>
                  <a:schemeClr val="folHlink"/>
                </a:solidFill>
                <a:latin typeface="Arial" charset="0"/>
              </a:rPr>
              <a:t/>
            </a:r>
            <a:br>
              <a:rPr lang="ru-RU" b="1" i="1" u="sng" smtClean="0">
                <a:solidFill>
                  <a:schemeClr val="folHlink"/>
                </a:solidFill>
                <a:latin typeface="Arial" charset="0"/>
              </a:rPr>
            </a:br>
            <a:r>
              <a:rPr lang="ru-RU" b="1" i="1" u="sng" smtClean="0">
                <a:solidFill>
                  <a:schemeClr val="folHlink"/>
                </a:solidFill>
                <a:latin typeface="Brush Script Std" pitchFamily="50" charset="0"/>
              </a:rPr>
              <a:t>Современное использование</a:t>
            </a:r>
          </a:p>
        </p:txBody>
      </p:sp>
      <p:pic>
        <p:nvPicPr>
          <p:cNvPr id="15363" name="Picture 6" descr="vizantiyskiy-ornament-illyustratsiya-1"/>
          <p:cNvPicPr>
            <a:picLocks noChangeAspect="1" noChangeArrowheads="1"/>
          </p:cNvPicPr>
          <p:nvPr/>
        </p:nvPicPr>
        <p:blipFill>
          <a:blip r:embed="rId4"/>
          <a:srcRect l="2055" t="5226" r="52177" b="5083"/>
          <a:stretch>
            <a:fillRect/>
          </a:stretch>
        </p:blipFill>
        <p:spPr bwMode="auto">
          <a:xfrm>
            <a:off x="323850" y="1125538"/>
            <a:ext cx="2232025" cy="5040312"/>
          </a:xfrm>
          <a:prstGeom prst="rect">
            <a:avLst/>
          </a:prstGeom>
          <a:noFill/>
          <a:ln w="9525">
            <a:noFill/>
            <a:miter lim="800000"/>
            <a:headEnd/>
            <a:tailEnd/>
          </a:ln>
        </p:spPr>
      </p:pic>
      <p:sp>
        <p:nvSpPr>
          <p:cNvPr id="15365" name="Rectangle 5"/>
          <p:cNvSpPr>
            <a:spLocks noChangeArrowheads="1"/>
          </p:cNvSpPr>
          <p:nvPr/>
        </p:nvSpPr>
        <p:spPr bwMode="auto">
          <a:xfrm>
            <a:off x="179388" y="0"/>
            <a:ext cx="8964612" cy="825500"/>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a:r>
              <a:rPr lang="ru-RU" altLang="ru-RU" sz="1600" b="1" i="1">
                <a:solidFill>
                  <a:srgbClr val="003300"/>
                </a:solidFill>
              </a:rPr>
              <a:t>МУНИЦИПАЛЬНОЕ БЮДЖЕТНОЕ УЧРЕЖДЕНИЕ ДОПОЛНИТЕЛЬНОГО ОБРАЗОВАНИЯ</a:t>
            </a:r>
          </a:p>
          <a:p>
            <a:pPr algn="ctr"/>
            <a:r>
              <a:rPr lang="ru-RU" altLang="ru-RU" sz="1600" b="1" i="1">
                <a:solidFill>
                  <a:srgbClr val="003300"/>
                </a:solidFill>
              </a:rPr>
              <a:t>«ЯКОВЛЕВСКАЯ ДЕТСКАЯ ШКОЛА ИСКУССТВ»</a:t>
            </a:r>
            <a:endParaRPr lang="en-US" altLang="ru-RU" sz="1600" b="1" i="1">
              <a:solidFill>
                <a:srgbClr val="003300"/>
              </a:solidFill>
            </a:endParaRPr>
          </a:p>
          <a:p>
            <a:pPr algn="ctr"/>
            <a:r>
              <a:rPr lang="ru-RU" altLang="ru-RU" sz="1600" b="1" i="1">
                <a:solidFill>
                  <a:srgbClr val="003300"/>
                </a:solidFill>
              </a:rPr>
              <a:t>ЯКОВЛЕВСКОГО МУНИЦИПАЛЬНОГО РАЙОНА</a:t>
            </a:r>
          </a:p>
        </p:txBody>
      </p:sp>
      <p:sp>
        <p:nvSpPr>
          <p:cNvPr id="15366" name="Rectangle 6"/>
          <p:cNvSpPr>
            <a:spLocks noChangeArrowheads="1"/>
          </p:cNvSpPr>
          <p:nvPr/>
        </p:nvSpPr>
        <p:spPr bwMode="auto">
          <a:xfrm>
            <a:off x="5219700" y="4365625"/>
            <a:ext cx="3671888" cy="1739900"/>
          </a:xfrm>
          <a:prstGeom prst="rect">
            <a:avLst/>
          </a:prstGeom>
          <a:noFill/>
          <a:ln w="9525">
            <a:noFill/>
            <a:miter lim="800000"/>
            <a:headEnd/>
            <a:tailEnd/>
          </a:ln>
          <a:effectLst/>
        </p:spPr>
        <p:txBody>
          <a:bodyPr>
            <a:spAutoFit/>
          </a:bodyPr>
          <a:lstStyle/>
          <a:p>
            <a:r>
              <a:rPr lang="ru-RU" altLang="ru-RU" i="1">
                <a:solidFill>
                  <a:srgbClr val="003300"/>
                </a:solidFill>
              </a:rPr>
              <a:t>Выполнила:</a:t>
            </a:r>
          </a:p>
          <a:p>
            <a:r>
              <a:rPr lang="ru-RU" altLang="ru-RU" i="1">
                <a:solidFill>
                  <a:srgbClr val="003300"/>
                </a:solidFill>
              </a:rPr>
              <a:t>Ерошина Елена Александровна</a:t>
            </a:r>
          </a:p>
          <a:p>
            <a:r>
              <a:rPr lang="ru-RU" altLang="ru-RU" i="1">
                <a:solidFill>
                  <a:srgbClr val="003300"/>
                </a:solidFill>
              </a:rPr>
              <a:t>преподаватель </a:t>
            </a:r>
          </a:p>
          <a:p>
            <a:r>
              <a:rPr lang="ru-RU" altLang="ru-RU" i="1">
                <a:solidFill>
                  <a:srgbClr val="003300"/>
                </a:solidFill>
              </a:rPr>
              <a:t>декоративно-прикладного искусства</a:t>
            </a:r>
          </a:p>
          <a:p>
            <a:r>
              <a:rPr lang="ru-RU" altLang="ru-RU" i="1">
                <a:solidFill>
                  <a:srgbClr val="003300"/>
                </a:solidFill>
              </a:rPr>
              <a:t>МБУДО «ЯДШИ»</a:t>
            </a:r>
            <a:endParaRPr lang="ru-RU" i="1">
              <a:solidFill>
                <a:srgbClr val="003300"/>
              </a:solidFill>
            </a:endParaRPr>
          </a:p>
        </p:txBody>
      </p:sp>
      <p:sp>
        <p:nvSpPr>
          <p:cNvPr id="15367" name="Rectangle 7"/>
          <p:cNvSpPr>
            <a:spLocks noChangeArrowheads="1"/>
          </p:cNvSpPr>
          <p:nvPr/>
        </p:nvSpPr>
        <p:spPr bwMode="auto">
          <a:xfrm>
            <a:off x="4067175" y="6308725"/>
            <a:ext cx="2052638" cy="366713"/>
          </a:xfrm>
          <a:prstGeom prst="rect">
            <a:avLst/>
          </a:prstGeom>
          <a:noFill/>
          <a:ln w="9525">
            <a:noFill/>
            <a:miter lim="800000"/>
            <a:headEnd/>
            <a:tailEnd/>
          </a:ln>
          <a:effectLst/>
        </p:spPr>
        <p:txBody>
          <a:bodyPr wrap="none">
            <a:spAutoFit/>
          </a:bodyPr>
          <a:lstStyle/>
          <a:p>
            <a:pPr>
              <a:spcBef>
                <a:spcPct val="50000"/>
              </a:spcBef>
            </a:pPr>
            <a:r>
              <a:rPr lang="ru-RU" i="1">
                <a:solidFill>
                  <a:srgbClr val="660033"/>
                </a:solidFill>
              </a:rPr>
              <a:t>с.Яковлевка 2022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32770" name="Text Box 3"/>
          <p:cNvSpPr txBox="1">
            <a:spLocks noChangeArrowheads="1"/>
          </p:cNvSpPr>
          <p:nvPr/>
        </p:nvSpPr>
        <p:spPr bwMode="auto">
          <a:xfrm>
            <a:off x="250825" y="188913"/>
            <a:ext cx="8713788" cy="915987"/>
          </a:xfrm>
          <a:prstGeom prst="rect">
            <a:avLst/>
          </a:prstGeom>
          <a:noFill/>
          <a:ln w="9525">
            <a:noFill/>
            <a:miter lim="800000"/>
            <a:headEnd/>
            <a:tailEnd/>
          </a:ln>
        </p:spPr>
        <p:txBody>
          <a:bodyPr>
            <a:spAutoFit/>
          </a:bodyPr>
          <a:lstStyle/>
          <a:p>
            <a:pPr>
              <a:spcBef>
                <a:spcPct val="50000"/>
              </a:spcBef>
            </a:pPr>
            <a:r>
              <a:rPr lang="ru-RU" b="1" i="1"/>
              <a:t>       В своей весенне-летней коллекции 2016 года, представленной на неделе моды в Нью Йорке, Valentino также использовал византийскую тематику.</a:t>
            </a:r>
          </a:p>
        </p:txBody>
      </p:sp>
      <p:pic>
        <p:nvPicPr>
          <p:cNvPr id="32771" name="Picture 5" descr="vizantiyskiy-ornament-valentino-2016-1"/>
          <p:cNvPicPr>
            <a:picLocks noChangeAspect="1" noChangeArrowheads="1"/>
          </p:cNvPicPr>
          <p:nvPr/>
        </p:nvPicPr>
        <p:blipFill>
          <a:blip r:embed="rId4"/>
          <a:srcRect/>
          <a:stretch>
            <a:fillRect/>
          </a:stretch>
        </p:blipFill>
        <p:spPr bwMode="auto">
          <a:xfrm>
            <a:off x="179388" y="1698625"/>
            <a:ext cx="8640762"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4" descr="39.png"/>
          <p:cNvPicPr>
            <a:picLocks noChangeAspect="1"/>
          </p:cNvPicPr>
          <p:nvPr/>
        </p:nvPicPr>
        <p:blipFill>
          <a:blip r:embed="rId3"/>
          <a:srcRect/>
          <a:stretch>
            <a:fillRect/>
          </a:stretch>
        </p:blipFill>
        <p:spPr bwMode="auto">
          <a:xfrm>
            <a:off x="214313" y="765175"/>
            <a:ext cx="8929687" cy="1196975"/>
          </a:xfrm>
          <a:prstGeom prst="rect">
            <a:avLst/>
          </a:prstGeom>
          <a:noFill/>
          <a:ln w="9525">
            <a:noFill/>
            <a:miter lim="800000"/>
            <a:headEnd/>
            <a:tailEnd/>
          </a:ln>
        </p:spPr>
      </p:pic>
      <p:sp>
        <p:nvSpPr>
          <p:cNvPr id="2" name="Заголовок 1"/>
          <p:cNvSpPr>
            <a:spLocks noGrp="1"/>
          </p:cNvSpPr>
          <p:nvPr>
            <p:ph type="title" idx="4294967295"/>
          </p:nvPr>
        </p:nvSpPr>
        <p:spPr>
          <a:xfrm>
            <a:off x="2124075" y="1052513"/>
            <a:ext cx="5786438" cy="293687"/>
          </a:xfrm>
          <a:effectLst>
            <a:outerShdw dist="28398" dir="1593903" algn="ctr" rotWithShape="0">
              <a:srgbClr val="FFFFCC">
                <a:alpha val="50000"/>
              </a:srgbClr>
            </a:outerShdw>
          </a:effectLst>
        </p:spPr>
        <p:txBody>
          <a:bodyPr/>
          <a:lstStyle/>
          <a:p>
            <a:pPr eaLnBrk="1" hangingPunct="1">
              <a:defRPr/>
            </a:pPr>
            <a:r>
              <a:rPr lang="ru-RU" sz="3600" b="1" i="1" smtClean="0">
                <a:solidFill>
                  <a:srgbClr val="FF0066"/>
                </a:solidFill>
                <a:latin typeface="Brush Script Std" pitchFamily="50" charset="0"/>
              </a:rPr>
              <a:t>Ювелирные украшения</a:t>
            </a:r>
          </a:p>
        </p:txBody>
      </p:sp>
      <p:sp>
        <p:nvSpPr>
          <p:cNvPr id="34819" name="Rectangle 4"/>
          <p:cNvSpPr>
            <a:spLocks noChangeArrowheads="1"/>
          </p:cNvSpPr>
          <p:nvPr/>
        </p:nvSpPr>
        <p:spPr bwMode="auto">
          <a:xfrm rot="10800000" flipV="1">
            <a:off x="393700" y="2568575"/>
            <a:ext cx="8505825" cy="3475038"/>
          </a:xfrm>
          <a:prstGeom prst="rect">
            <a:avLst/>
          </a:prstGeom>
          <a:noFill/>
          <a:ln w="9525">
            <a:noFill/>
            <a:miter lim="800000"/>
            <a:headEnd/>
            <a:tailEnd/>
          </a:ln>
        </p:spPr>
        <p:txBody>
          <a:bodyPr anchor="ctr">
            <a:spAutoFit/>
          </a:bodyPr>
          <a:lstStyle/>
          <a:p>
            <a:pPr algn="ctr"/>
            <a:r>
              <a:rPr lang="ru-RU"/>
              <a:t>        </a:t>
            </a:r>
            <a:r>
              <a:rPr lang="ru-RU" u="sng"/>
              <a:t> </a:t>
            </a:r>
            <a:r>
              <a:rPr lang="ru-RU" sz="2400" b="1" i="1" u="sng">
                <a:solidFill>
                  <a:srgbClr val="6600FF"/>
                </a:solidFill>
              </a:rPr>
              <a:t>Исторические</a:t>
            </a:r>
          </a:p>
          <a:p>
            <a:r>
              <a:rPr lang="ru-RU" sz="2000" b="1" i="1"/>
              <a:t>      Византийские украшения создавались под влиянием восточной культуры. </a:t>
            </a:r>
            <a:r>
              <a:rPr lang="ru-RU" sz="2000" b="1" i="1" u="sng">
                <a:solidFill>
                  <a:srgbClr val="6600FF"/>
                </a:solidFill>
              </a:rPr>
              <a:t>Массивные формы, яркие вставки из драгоценных камней, крупные камни, декоративное оформление выделяют византийские украшения</a:t>
            </a:r>
            <a:r>
              <a:rPr lang="ru-RU" sz="2000" b="1" i="1"/>
              <a:t>. Излюбленными мотивами мастеров ювелирного дела стали </a:t>
            </a:r>
            <a:r>
              <a:rPr lang="ru-RU" sz="2000" b="1" i="1" u="sng">
                <a:solidFill>
                  <a:srgbClr val="6600FF"/>
                </a:solidFill>
              </a:rPr>
              <a:t>сюжеты религиозной направленности</a:t>
            </a:r>
            <a:r>
              <a:rPr lang="ru-RU" sz="2000" b="1" i="1"/>
              <a:t>. Часто при создании украшений использовались </a:t>
            </a:r>
            <a:r>
              <a:rPr lang="ru-RU" sz="2000" b="1" i="1" u="sng">
                <a:solidFill>
                  <a:srgbClr val="6600FF"/>
                </a:solidFill>
              </a:rPr>
              <a:t>ангелы, кресты</a:t>
            </a:r>
            <a:r>
              <a:rPr lang="ru-RU" sz="2000" b="1" i="1"/>
              <a:t>. Особое место среди византийских украшений занимали изделия с </a:t>
            </a:r>
            <a:r>
              <a:rPr lang="ru-RU" sz="2000" b="1" i="1" u="sng">
                <a:solidFill>
                  <a:srgbClr val="6600FF"/>
                </a:solidFill>
              </a:rPr>
              <a:t>чеканкой, финифти, эмаль</a:t>
            </a:r>
            <a:r>
              <a:rPr lang="ru-RU" b="1" i="1"/>
              <a:t>. </a:t>
            </a:r>
          </a:p>
          <a:p>
            <a:r>
              <a:rPr lang="ru-RU"/>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vizantiyskie-ukrasheniya-1"/>
          <p:cNvPicPr>
            <a:picLocks noChangeAspect="1" noChangeArrowheads="1"/>
          </p:cNvPicPr>
          <p:nvPr/>
        </p:nvPicPr>
        <p:blipFill>
          <a:blip r:embed="rId2"/>
          <a:srcRect/>
          <a:stretch>
            <a:fillRect/>
          </a:stretch>
        </p:blipFill>
        <p:spPr bwMode="auto">
          <a:xfrm>
            <a:off x="395288" y="1125538"/>
            <a:ext cx="8382000"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rot="10800000" flipV="1">
            <a:off x="249238" y="1441450"/>
            <a:ext cx="8507412" cy="3752850"/>
          </a:xfrm>
          <a:prstGeom prst="rect">
            <a:avLst/>
          </a:prstGeom>
          <a:noFill/>
          <a:ln w="9525">
            <a:noFill/>
            <a:miter lim="800000"/>
            <a:headEnd/>
            <a:tailEnd/>
          </a:ln>
        </p:spPr>
        <p:txBody>
          <a:bodyPr anchor="ctr">
            <a:spAutoFit/>
          </a:bodyPr>
          <a:lstStyle/>
          <a:p>
            <a:pPr algn="ctr"/>
            <a:r>
              <a:rPr lang="ru-RU"/>
              <a:t>        </a:t>
            </a:r>
            <a:r>
              <a:rPr lang="ru-RU" u="sng"/>
              <a:t> </a:t>
            </a:r>
            <a:r>
              <a:rPr lang="ru-RU" sz="2400" b="1" i="1" u="sng">
                <a:solidFill>
                  <a:srgbClr val="6600FF"/>
                </a:solidFill>
              </a:rPr>
              <a:t>Современные</a:t>
            </a:r>
          </a:p>
          <a:p>
            <a:r>
              <a:rPr lang="ru-RU" b="1" i="1"/>
              <a:t>     Сегодня также можно встретить украшения в византийском стиле, которые представляют собой серебряные или золотые кресты с россыпями драгоценных камней, наборы украшений с крупными вставками и из драгоценных камней.</a:t>
            </a:r>
          </a:p>
          <a:p>
            <a:r>
              <a:rPr lang="ru-RU" b="1" i="1"/>
              <a:t>     </a:t>
            </a:r>
            <a:r>
              <a:rPr lang="ru-RU" b="1" i="1" u="sng">
                <a:solidFill>
                  <a:srgbClr val="6600FF"/>
                </a:solidFill>
              </a:rPr>
              <a:t>«Византийские" браслеты и броши "Шанель"</a:t>
            </a:r>
            <a:r>
              <a:rPr lang="ru-RU" b="1" i="1"/>
              <a:t> были созданы в 1930-1940-х годах. Если быть стилистически точным, эти украшения представляли удивительную эклектику, объединяя элементы исторических стилей самых разных эпох, от Античности до Позднего Средневековья. Но, поскольку источником вдохновения для Шанель были именно византийские мозаики, увиденные ею в Равенне и Венеции, все "исторические" украшения Шанель принято называть </a:t>
            </a:r>
            <a:r>
              <a:rPr lang="ru-RU" b="1" i="1" u="sng">
                <a:solidFill>
                  <a:srgbClr val="6600FF"/>
                </a:solidFill>
              </a:rPr>
              <a:t>"византийскими</a:t>
            </a:r>
            <a:r>
              <a:rPr lang="ru-RU" b="1" i="1"/>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ukrasheniya-ot-shanel-po-motivam-vizantiyskogo-ornamenta-1"/>
          <p:cNvPicPr>
            <a:picLocks noChangeAspect="1" noChangeArrowheads="1"/>
          </p:cNvPicPr>
          <p:nvPr/>
        </p:nvPicPr>
        <p:blipFill>
          <a:blip r:embed="rId2"/>
          <a:srcRect/>
          <a:stretch>
            <a:fillRect/>
          </a:stretch>
        </p:blipFill>
        <p:spPr bwMode="auto">
          <a:xfrm>
            <a:off x="323850" y="1250950"/>
            <a:ext cx="8496300" cy="4464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
          <p:cNvSpPr txBox="1">
            <a:spLocks noChangeArrowheads="1"/>
          </p:cNvSpPr>
          <p:nvPr/>
        </p:nvSpPr>
        <p:spPr bwMode="auto">
          <a:xfrm>
            <a:off x="468313" y="260350"/>
            <a:ext cx="8280400" cy="1328738"/>
          </a:xfrm>
          <a:prstGeom prst="rect">
            <a:avLst/>
          </a:prstGeom>
          <a:noFill/>
          <a:ln w="9525">
            <a:noFill/>
            <a:miter lim="800000"/>
            <a:headEnd/>
            <a:tailEnd/>
          </a:ln>
        </p:spPr>
        <p:txBody>
          <a:bodyPr>
            <a:spAutoFit/>
          </a:bodyPr>
          <a:lstStyle/>
          <a:p>
            <a:r>
              <a:rPr lang="ru-RU" b="1" i="1"/>
              <a:t>Наиболее впечатляющие украшения Шанель в "византийском" стиле производились с конца </a:t>
            </a:r>
            <a:r>
              <a:rPr lang="ru-RU" b="1" i="1" u="sng">
                <a:solidFill>
                  <a:srgbClr val="6600FF"/>
                </a:solidFill>
              </a:rPr>
              <a:t>1930-х годов до 1960-х</a:t>
            </a:r>
            <a:r>
              <a:rPr lang="ru-RU" b="1" i="1"/>
              <a:t>. Повторы некоторых украшений марка выпускала в </a:t>
            </a:r>
            <a:r>
              <a:rPr lang="ru-RU" b="1" i="1" u="sng">
                <a:solidFill>
                  <a:srgbClr val="6600FF"/>
                </a:solidFill>
              </a:rPr>
              <a:t>1990-е года</a:t>
            </a:r>
            <a:r>
              <a:rPr lang="ru-RU"/>
              <a:t> </a:t>
            </a:r>
          </a:p>
          <a:p>
            <a:pPr>
              <a:spcBef>
                <a:spcPct val="50000"/>
              </a:spcBef>
            </a:pPr>
            <a:endParaRPr lang="ru-RU"/>
          </a:p>
        </p:txBody>
      </p:sp>
      <p:pic>
        <p:nvPicPr>
          <p:cNvPr id="40962" name="Picture 6" descr="ukrasheniya-shanel-i-istoricheskoe-vizantiyskoe-ukrashenie"/>
          <p:cNvPicPr>
            <a:picLocks noChangeAspect="1" noChangeArrowheads="1"/>
          </p:cNvPicPr>
          <p:nvPr/>
        </p:nvPicPr>
        <p:blipFill>
          <a:blip r:embed="rId2"/>
          <a:srcRect/>
          <a:stretch>
            <a:fillRect/>
          </a:stretch>
        </p:blipFill>
        <p:spPr bwMode="auto">
          <a:xfrm>
            <a:off x="468313" y="1558925"/>
            <a:ext cx="8351837" cy="43370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5"/>
          <p:cNvSpPr txBox="1">
            <a:spLocks noChangeArrowheads="1"/>
          </p:cNvSpPr>
          <p:nvPr/>
        </p:nvSpPr>
        <p:spPr bwMode="auto">
          <a:xfrm>
            <a:off x="250825" y="188913"/>
            <a:ext cx="8569325" cy="1190625"/>
          </a:xfrm>
          <a:prstGeom prst="rect">
            <a:avLst/>
          </a:prstGeom>
          <a:noFill/>
          <a:ln w="9525">
            <a:noFill/>
            <a:miter lim="800000"/>
            <a:headEnd/>
            <a:tailEnd/>
          </a:ln>
        </p:spPr>
        <p:txBody>
          <a:bodyPr>
            <a:spAutoFit/>
          </a:bodyPr>
          <a:lstStyle/>
          <a:p>
            <a:pPr>
              <a:spcBef>
                <a:spcPct val="50000"/>
              </a:spcBef>
            </a:pPr>
            <a:r>
              <a:rPr lang="ru-RU" b="1" i="1"/>
              <a:t>      В коллекции осень-зима 2013-2014 Dolce&amp; Gabbana создали и использовали массивные украшения в византийском стиле. Это были массивные мозаичные серьги-кресты, короны, ободки и огромные нательные кресты </a:t>
            </a:r>
          </a:p>
        </p:txBody>
      </p:sp>
      <p:pic>
        <p:nvPicPr>
          <p:cNvPr id="41986" name="Picture 6" descr="vizantiyskiy-ornament-ukrasheniya-dolce-_-gabbana-osen_zima-2013_2014-1"/>
          <p:cNvPicPr>
            <a:picLocks noChangeAspect="1" noChangeArrowheads="1"/>
          </p:cNvPicPr>
          <p:nvPr/>
        </p:nvPicPr>
        <p:blipFill>
          <a:blip r:embed="rId2"/>
          <a:srcRect/>
          <a:stretch>
            <a:fillRect/>
          </a:stretch>
        </p:blipFill>
        <p:spPr bwMode="auto">
          <a:xfrm>
            <a:off x="395288" y="1754188"/>
            <a:ext cx="8424862" cy="4375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p:cNvSpPr>
          <p:nvPr>
            <p:ph type="body" idx="1"/>
          </p:nvPr>
        </p:nvSpPr>
        <p:spPr>
          <a:xfrm>
            <a:off x="914400" y="404813"/>
            <a:ext cx="8229600" cy="820737"/>
          </a:xfrm>
        </p:spPr>
        <p:txBody>
          <a:bodyPr/>
          <a:lstStyle/>
          <a:p>
            <a:pPr>
              <a:lnSpc>
                <a:spcPct val="80000"/>
              </a:lnSpc>
              <a:buFont typeface="Arial" charset="0"/>
              <a:buNone/>
            </a:pPr>
            <a:r>
              <a:rPr lang="ru-RU" sz="2000" b="1" i="1" smtClean="0">
                <a:latin typeface="Arial" charset="0"/>
              </a:rPr>
              <a:t>Бренд </a:t>
            </a:r>
            <a:r>
              <a:rPr lang="ru-RU" sz="2000" b="1" i="1" u="sng" smtClean="0">
                <a:solidFill>
                  <a:srgbClr val="6600FF"/>
                </a:solidFill>
                <a:latin typeface="Arial" charset="0"/>
              </a:rPr>
              <a:t>Stella Flame</a:t>
            </a:r>
            <a:r>
              <a:rPr lang="ru-RU" sz="2000" b="1" i="1" smtClean="0">
                <a:latin typeface="Arial" charset="0"/>
              </a:rPr>
              <a:t> черпает свое вдохновение в блеске византийской и ранней Османской империи.</a:t>
            </a:r>
          </a:p>
          <a:p>
            <a:pPr>
              <a:lnSpc>
                <a:spcPct val="80000"/>
              </a:lnSpc>
              <a:buFont typeface="Arial" charset="0"/>
              <a:buNone/>
            </a:pPr>
            <a:r>
              <a:rPr lang="ru-RU" sz="2000" smtClean="0"/>
              <a:t> </a:t>
            </a:r>
          </a:p>
        </p:txBody>
      </p:sp>
      <p:pic>
        <p:nvPicPr>
          <p:cNvPr id="43010" name="Picture 4" descr="ukrasheniya-ot-matthew-campbell-laurenza"/>
          <p:cNvPicPr>
            <a:picLocks noChangeAspect="1" noChangeArrowheads="1"/>
          </p:cNvPicPr>
          <p:nvPr/>
        </p:nvPicPr>
        <p:blipFill>
          <a:blip r:embed="rId2"/>
          <a:srcRect/>
          <a:stretch>
            <a:fillRect/>
          </a:stretch>
        </p:blipFill>
        <p:spPr bwMode="auto">
          <a:xfrm>
            <a:off x="323850" y="1341438"/>
            <a:ext cx="8569325" cy="4483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body" idx="1"/>
          </p:nvPr>
        </p:nvSpPr>
        <p:spPr>
          <a:xfrm>
            <a:off x="914400" y="404813"/>
            <a:ext cx="8229600" cy="820737"/>
          </a:xfrm>
        </p:spPr>
        <p:txBody>
          <a:bodyPr/>
          <a:lstStyle/>
          <a:p>
            <a:pPr>
              <a:lnSpc>
                <a:spcPct val="80000"/>
              </a:lnSpc>
              <a:buFont typeface="Arial" charset="0"/>
              <a:buNone/>
            </a:pPr>
            <a:r>
              <a:rPr lang="ru-RU" sz="2400" b="1" i="1" smtClean="0"/>
              <a:t>Ювелирная марка </a:t>
            </a:r>
            <a:r>
              <a:rPr lang="ru-RU" sz="2400" b="1" i="1" smtClean="0">
                <a:solidFill>
                  <a:srgbClr val="6600FF"/>
                </a:solidFill>
              </a:rPr>
              <a:t>LE SIBILLE</a:t>
            </a:r>
            <a:r>
              <a:rPr lang="ru-RU" sz="2400" b="1" i="1" smtClean="0"/>
              <a:t> в своих украшениях, выполненных в технике микромозаики, также обращается к теме византийского стиля</a:t>
            </a:r>
            <a:r>
              <a:rPr lang="ru-RU" sz="2400" smtClean="0"/>
              <a:t> </a:t>
            </a:r>
          </a:p>
        </p:txBody>
      </p:sp>
      <p:pic>
        <p:nvPicPr>
          <p:cNvPr id="44034" name="Picture 4" descr="mozaichnye-ukrasheniya-ot-le-sibille"/>
          <p:cNvPicPr>
            <a:picLocks noChangeAspect="1" noChangeArrowheads="1"/>
          </p:cNvPicPr>
          <p:nvPr/>
        </p:nvPicPr>
        <p:blipFill>
          <a:blip r:embed="rId2"/>
          <a:srcRect/>
          <a:stretch>
            <a:fillRect/>
          </a:stretch>
        </p:blipFill>
        <p:spPr bwMode="auto">
          <a:xfrm>
            <a:off x="395288" y="1825625"/>
            <a:ext cx="8497887" cy="43751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body" idx="1"/>
          </p:nvPr>
        </p:nvSpPr>
        <p:spPr>
          <a:xfrm>
            <a:off x="250825" y="404813"/>
            <a:ext cx="8893175" cy="820737"/>
          </a:xfrm>
        </p:spPr>
        <p:txBody>
          <a:bodyPr/>
          <a:lstStyle/>
          <a:p>
            <a:pPr>
              <a:lnSpc>
                <a:spcPct val="80000"/>
              </a:lnSpc>
              <a:buFont typeface="Arial" charset="0"/>
              <a:buNone/>
            </a:pPr>
            <a:r>
              <a:rPr lang="ru-RU" sz="2400" b="1" i="1" smtClean="0"/>
              <a:t>         Есть ювелирные компании, которые делают фантастические вещи вне времени. Как например, Matthew Campbell Laurenza, у которого сильная сторона - это эмали и цветные камни</a:t>
            </a:r>
            <a:r>
              <a:rPr lang="ru-RU" sz="2400" smtClean="0"/>
              <a:t> </a:t>
            </a:r>
          </a:p>
        </p:txBody>
      </p:sp>
      <p:pic>
        <p:nvPicPr>
          <p:cNvPr id="45058" name="Picture 4" descr="ukrasheniya-ot-matthew-campbell-laurenza"/>
          <p:cNvPicPr>
            <a:picLocks noChangeAspect="1" noChangeArrowheads="1"/>
          </p:cNvPicPr>
          <p:nvPr/>
        </p:nvPicPr>
        <p:blipFill>
          <a:blip r:embed="rId2"/>
          <a:srcRect/>
          <a:stretch>
            <a:fillRect/>
          </a:stretch>
        </p:blipFill>
        <p:spPr bwMode="auto">
          <a:xfrm>
            <a:off x="611188" y="1916113"/>
            <a:ext cx="8135937" cy="42306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64071c3f8e230a1bc04e8d7603b2e9ed.png"/>
          <p:cNvPicPr>
            <a:picLocks noChangeAspect="1" noChangeArrowheads="1"/>
          </p:cNvPicPr>
          <p:nvPr/>
        </p:nvPicPr>
        <p:blipFill>
          <a:blip r:embed="rId2"/>
          <a:srcRect/>
          <a:stretch>
            <a:fillRect/>
          </a:stretch>
        </p:blipFill>
        <p:spPr bwMode="auto">
          <a:xfrm>
            <a:off x="-646113" y="-292100"/>
            <a:ext cx="10545763" cy="7662863"/>
          </a:xfrm>
          <a:prstGeom prst="rect">
            <a:avLst/>
          </a:prstGeom>
          <a:solidFill>
            <a:srgbClr val="66CCFF"/>
          </a:solidFill>
          <a:ln w="9525">
            <a:noFill/>
            <a:miter lim="800000"/>
            <a:headEnd/>
            <a:tailEnd/>
          </a:ln>
        </p:spPr>
      </p:pic>
      <p:sp>
        <p:nvSpPr>
          <p:cNvPr id="17410" name="Text Box 8"/>
          <p:cNvSpPr txBox="1">
            <a:spLocks noChangeArrowheads="1"/>
          </p:cNvSpPr>
          <p:nvPr/>
        </p:nvSpPr>
        <p:spPr bwMode="auto">
          <a:xfrm>
            <a:off x="971550" y="1196975"/>
            <a:ext cx="7415213" cy="4838700"/>
          </a:xfrm>
          <a:prstGeom prst="rect">
            <a:avLst/>
          </a:prstGeom>
          <a:noFill/>
          <a:ln w="9525">
            <a:noFill/>
            <a:miter lim="800000"/>
            <a:headEnd/>
            <a:tailEnd/>
          </a:ln>
        </p:spPr>
        <p:txBody>
          <a:bodyPr>
            <a:spAutoFit/>
          </a:bodyPr>
          <a:lstStyle/>
          <a:p>
            <a:r>
              <a:rPr lang="ru-RU" sz="1600"/>
              <a:t>          </a:t>
            </a:r>
            <a:r>
              <a:rPr lang="ru-RU" sz="2400" b="1" i="1">
                <a:latin typeface="Matura MT Script Capitals" pitchFamily="66" charset="0"/>
              </a:rPr>
              <a:t>Что касается современности, то элементы византийского стиля нередко применяются в интерьерах современных домов и изготовлении мебели, в коллекциях одежды и аксессуаров, в украшениях. В интерьерах в византийском стиле большое значение отводится мозаике. Палитра цветов довольно разнообразна, однако преобладают красный, пурпурный, белый, оттенки голубого и коричневого. В современных интерьерах роль мозаики исполняет кафельная плитка, которой декорируют не только ванные комнаты, но и пространства жилых комнат, и даже ступени лестниц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body" idx="1"/>
          </p:nvPr>
        </p:nvSpPr>
        <p:spPr>
          <a:xfrm>
            <a:off x="250825" y="404813"/>
            <a:ext cx="8893175" cy="820737"/>
          </a:xfrm>
        </p:spPr>
        <p:txBody>
          <a:bodyPr/>
          <a:lstStyle/>
          <a:p>
            <a:pPr>
              <a:lnSpc>
                <a:spcPct val="80000"/>
              </a:lnSpc>
              <a:buFont typeface="Arial" charset="0"/>
              <a:buNone/>
            </a:pPr>
            <a:r>
              <a:rPr lang="ru-RU" sz="2400" b="1" i="1" smtClean="0"/>
              <a:t>         Для ювелирной компании Cazzaniga характерны сложные неовизантийские композиции с использованием русских самоцветов: малахита, чароита и других камней</a:t>
            </a:r>
            <a:r>
              <a:rPr lang="ru-RU" sz="2400" smtClean="0"/>
              <a:t> </a:t>
            </a:r>
          </a:p>
        </p:txBody>
      </p:sp>
      <p:pic>
        <p:nvPicPr>
          <p:cNvPr id="46082" name="Picture 4" descr="ukrasheniya-ot-sazzaniga-1"/>
          <p:cNvPicPr>
            <a:picLocks noChangeAspect="1" noChangeArrowheads="1"/>
          </p:cNvPicPr>
          <p:nvPr/>
        </p:nvPicPr>
        <p:blipFill>
          <a:blip r:embed="rId2"/>
          <a:srcRect/>
          <a:stretch>
            <a:fillRect/>
          </a:stretch>
        </p:blipFill>
        <p:spPr bwMode="auto">
          <a:xfrm>
            <a:off x="323850" y="1628775"/>
            <a:ext cx="8424863" cy="4533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body" idx="1"/>
          </p:nvPr>
        </p:nvSpPr>
        <p:spPr>
          <a:xfrm>
            <a:off x="250825" y="404813"/>
            <a:ext cx="8893175" cy="820737"/>
          </a:xfrm>
        </p:spPr>
        <p:txBody>
          <a:bodyPr/>
          <a:lstStyle/>
          <a:p>
            <a:pPr>
              <a:lnSpc>
                <a:spcPct val="80000"/>
              </a:lnSpc>
              <a:buFont typeface="Arial" charset="0"/>
              <a:buNone/>
            </a:pPr>
            <a:r>
              <a:rPr lang="ru-RU" sz="2400" b="1" i="1" smtClean="0"/>
              <a:t>         В ювелирной коллекции </a:t>
            </a:r>
            <a:r>
              <a:rPr lang="ru-RU" sz="2400" b="1" i="1" u="sng" smtClean="0">
                <a:solidFill>
                  <a:srgbClr val="6600FF"/>
                </a:solidFill>
              </a:rPr>
              <a:t>ЮБ Роскошь «Ольга»,</a:t>
            </a:r>
            <a:r>
              <a:rPr lang="ru-RU" sz="2400" b="1" i="1" smtClean="0"/>
              <a:t> созданной по мотивам византийского орнамента, используются </a:t>
            </a:r>
            <a:r>
              <a:rPr lang="ru-RU" sz="2400" b="1" i="1" u="sng" smtClean="0">
                <a:solidFill>
                  <a:srgbClr val="6600FF"/>
                </a:solidFill>
              </a:rPr>
              <a:t>пальметты нескольких типов</a:t>
            </a:r>
            <a:r>
              <a:rPr lang="ru-RU" sz="2400" b="1" i="1" smtClean="0"/>
              <a:t> (растительный орнамент в виде веерообразного листа пальмового дерева, цветка аканта или жимолости). Также используется так называемая </a:t>
            </a:r>
            <a:r>
              <a:rPr lang="ru-RU" sz="2400" b="1" i="1" u="sng" smtClean="0">
                <a:solidFill>
                  <a:srgbClr val="6600FF"/>
                </a:solidFill>
              </a:rPr>
              <a:t>плетенка</a:t>
            </a:r>
            <a:r>
              <a:rPr lang="ru-RU" sz="2400" b="1" i="1" smtClean="0"/>
              <a:t>, как принцип построения отдельных элементов - верхушка серьги, декор, переходящий в шин. Орнамент вписан в круг, что придает изделиям завершенный вид. Центр преимущественно пустой.</a:t>
            </a:r>
          </a:p>
          <a:p>
            <a:pPr>
              <a:lnSpc>
                <a:spcPct val="80000"/>
              </a:lnSpc>
              <a:buFont typeface="Arial" charset="0"/>
              <a:buNone/>
            </a:pPr>
            <a:r>
              <a:rPr lang="ru-RU" sz="2400" b="1" i="1" smtClean="0"/>
              <a:t>        Цветовая палитра коллекции изобилует яркими красками, смелыми сочетаниями цветов и акцентами из эмали элегантного белого, фирменного бирюзового и сдержанного терракотового цветов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vizantiyskiy-ornament-kollektsiya-yuvelirnogo-brenda-roskosh-olga"/>
          <p:cNvPicPr>
            <a:picLocks noChangeAspect="1" noChangeArrowheads="1"/>
          </p:cNvPicPr>
          <p:nvPr/>
        </p:nvPicPr>
        <p:blipFill>
          <a:blip r:embed="rId2"/>
          <a:srcRect l="44827"/>
          <a:stretch>
            <a:fillRect/>
          </a:stretch>
        </p:blipFill>
        <p:spPr bwMode="auto">
          <a:xfrm>
            <a:off x="2555875" y="404813"/>
            <a:ext cx="6335713" cy="5741987"/>
          </a:xfrm>
          <a:prstGeom prst="rect">
            <a:avLst/>
          </a:prstGeom>
          <a:noFill/>
          <a:ln w="9525">
            <a:noFill/>
            <a:miter lim="800000"/>
            <a:headEnd/>
            <a:tailEnd/>
          </a:ln>
        </p:spPr>
      </p:pic>
      <p:pic>
        <p:nvPicPr>
          <p:cNvPr id="48130" name="Picture 6" descr="vizantiyskiy-ornament-kollektsiya-yuvelirnogo-brenda-roskosh-olga"/>
          <p:cNvPicPr>
            <a:picLocks noChangeAspect="1" noChangeArrowheads="1"/>
          </p:cNvPicPr>
          <p:nvPr/>
        </p:nvPicPr>
        <p:blipFill>
          <a:blip r:embed="rId2"/>
          <a:srcRect r="84483"/>
          <a:stretch>
            <a:fillRect/>
          </a:stretch>
        </p:blipFill>
        <p:spPr bwMode="auto">
          <a:xfrm>
            <a:off x="323850" y="333375"/>
            <a:ext cx="2011363" cy="6146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a:xfrm>
            <a:off x="611188" y="260350"/>
            <a:ext cx="8229600" cy="1143000"/>
          </a:xfrm>
          <a:effectLst>
            <a:outerShdw dist="35921" dir="2700000" algn="ctr" rotWithShape="0">
              <a:schemeClr val="bg1"/>
            </a:outerShdw>
          </a:effectLst>
        </p:spPr>
        <p:txBody>
          <a:bodyPr/>
          <a:lstStyle/>
          <a:p>
            <a:pPr>
              <a:defRPr/>
            </a:pPr>
            <a:r>
              <a:rPr lang="ru-RU" sz="2800" b="1" i="1" smtClean="0">
                <a:solidFill>
                  <a:srgbClr val="800000"/>
                </a:solidFill>
              </a:rPr>
              <a:t>СПИСОК</a:t>
            </a:r>
            <a:r>
              <a:rPr lang="ru-RU" sz="2800" b="1" smtClean="0"/>
              <a:t> </a:t>
            </a:r>
            <a:r>
              <a:rPr lang="ru-RU" sz="2800" b="1" i="1" smtClean="0">
                <a:solidFill>
                  <a:srgbClr val="800000"/>
                </a:solidFill>
              </a:rPr>
              <a:t>ИСПОЛЬЗУЕМОЙ ЛИТЕРАТУРЫ И ИНТЕРНЕТ-РЕСУРСОВ</a:t>
            </a:r>
            <a:r>
              <a:rPr lang="ru-RU" sz="3200" b="1" i="1" smtClean="0">
                <a:solidFill>
                  <a:srgbClr val="800000"/>
                </a:solidFill>
              </a:rPr>
              <a:t> </a:t>
            </a:r>
          </a:p>
        </p:txBody>
      </p:sp>
      <p:sp>
        <p:nvSpPr>
          <p:cNvPr id="50179" name="Rectangle 3"/>
          <p:cNvSpPr>
            <a:spLocks noGrp="1"/>
          </p:cNvSpPr>
          <p:nvPr>
            <p:ph type="body" idx="4294967295"/>
          </p:nvPr>
        </p:nvSpPr>
        <p:spPr>
          <a:xfrm>
            <a:off x="250825" y="1557338"/>
            <a:ext cx="8686800" cy="4525962"/>
          </a:xfrm>
        </p:spPr>
        <p:txBody>
          <a:bodyPr/>
          <a:lstStyle/>
          <a:p>
            <a:pPr marL="609600" indent="-609600">
              <a:buFontTx/>
              <a:buAutoNum type="arabicPeriod"/>
            </a:pPr>
            <a:r>
              <a:rPr lang="ru-RU" sz="2000" b="1" smtClean="0"/>
              <a:t>Материал сайта </a:t>
            </a:r>
            <a:r>
              <a:rPr lang="ru-RU" sz="2000" b="1" smtClean="0">
                <a:hlinkClick r:id="rId2"/>
              </a:rPr>
              <a:t>https://www</a:t>
            </a:r>
            <a:r>
              <a:rPr lang="ru-RU" sz="2000" b="1" smtClean="0"/>
              <a:t>.</a:t>
            </a:r>
            <a:r>
              <a:rPr lang="en-US" sz="2000" b="1" smtClean="0"/>
              <a:t> roskosh-jewel. ru</a:t>
            </a:r>
            <a:endParaRPr lang="ru-RU" sz="2000" b="1" smtClean="0"/>
          </a:p>
          <a:p>
            <a:pPr marL="609600" indent="-609600">
              <a:buFontTx/>
              <a:buAutoNum type="arabicPeriod"/>
            </a:pPr>
            <a:r>
              <a:rPr lang="ru-RU" sz="2000" b="1" smtClean="0"/>
              <a:t>Материал сайта </a:t>
            </a:r>
            <a:r>
              <a:rPr lang="ru-RU" sz="2000" b="1" smtClean="0">
                <a:hlinkClick r:id="rId2"/>
              </a:rPr>
              <a:t>https://www</a:t>
            </a:r>
            <a:r>
              <a:rPr lang="ru-RU" sz="2000" b="1" smtClean="0"/>
              <a:t>.</a:t>
            </a:r>
            <a:r>
              <a:rPr lang="en-US" sz="2000" b="1" smtClean="0"/>
              <a:t> ornament.rode.land.ru (</a:t>
            </a:r>
            <a:r>
              <a:rPr lang="ru-RU" sz="2000" b="1" smtClean="0"/>
              <a:t>орнамент клуб)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4" descr="39.png"/>
          <p:cNvPicPr>
            <a:picLocks noChangeAspect="1"/>
          </p:cNvPicPr>
          <p:nvPr/>
        </p:nvPicPr>
        <p:blipFill>
          <a:blip r:embed="rId3"/>
          <a:srcRect/>
          <a:stretch>
            <a:fillRect/>
          </a:stretch>
        </p:blipFill>
        <p:spPr bwMode="auto">
          <a:xfrm>
            <a:off x="0" y="333375"/>
            <a:ext cx="8929688" cy="1196975"/>
          </a:xfrm>
          <a:prstGeom prst="rect">
            <a:avLst/>
          </a:prstGeom>
          <a:noFill/>
          <a:ln w="9525">
            <a:noFill/>
            <a:miter lim="800000"/>
            <a:headEnd/>
            <a:tailEnd/>
          </a:ln>
        </p:spPr>
      </p:pic>
      <p:sp>
        <p:nvSpPr>
          <p:cNvPr id="2" name="Заголовок 1"/>
          <p:cNvSpPr>
            <a:spLocks noGrp="1"/>
          </p:cNvSpPr>
          <p:nvPr>
            <p:ph type="title"/>
          </p:nvPr>
        </p:nvSpPr>
        <p:spPr>
          <a:xfrm>
            <a:off x="1908175" y="620713"/>
            <a:ext cx="5786438" cy="293687"/>
          </a:xfrm>
          <a:effectLst>
            <a:outerShdw dist="28398" dir="1593903" algn="ctr" rotWithShape="0">
              <a:srgbClr val="FFFFCC">
                <a:alpha val="50000"/>
              </a:srgbClr>
            </a:outerShdw>
          </a:effectLst>
        </p:spPr>
        <p:txBody>
          <a:bodyPr/>
          <a:lstStyle/>
          <a:p>
            <a:pPr eaLnBrk="1" hangingPunct="1">
              <a:defRPr/>
            </a:pPr>
            <a:r>
              <a:rPr lang="ru-RU" sz="3600" b="1" i="1" smtClean="0">
                <a:solidFill>
                  <a:srgbClr val="FF0066"/>
                </a:solidFill>
                <a:latin typeface="Brush Script Std" pitchFamily="50" charset="0"/>
              </a:rPr>
              <a:t>Интерьер</a:t>
            </a:r>
          </a:p>
        </p:txBody>
      </p:sp>
      <p:pic>
        <p:nvPicPr>
          <p:cNvPr id="18435" name="Picture 7" descr="vizantiyskiy-ornament-sovremennoe-ispolzovanie-1"/>
          <p:cNvPicPr>
            <a:picLocks noChangeAspect="1" noChangeArrowheads="1"/>
          </p:cNvPicPr>
          <p:nvPr/>
        </p:nvPicPr>
        <p:blipFill>
          <a:blip r:embed="rId4"/>
          <a:srcRect/>
          <a:stretch>
            <a:fillRect/>
          </a:stretch>
        </p:blipFill>
        <p:spPr bwMode="auto">
          <a:xfrm>
            <a:off x="179388" y="1844675"/>
            <a:ext cx="8777287"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4" descr="39.png"/>
          <p:cNvPicPr>
            <a:picLocks noChangeAspect="1"/>
          </p:cNvPicPr>
          <p:nvPr/>
        </p:nvPicPr>
        <p:blipFill>
          <a:blip r:embed="rId3"/>
          <a:srcRect/>
          <a:stretch>
            <a:fillRect/>
          </a:stretch>
        </p:blipFill>
        <p:spPr bwMode="auto">
          <a:xfrm>
            <a:off x="395288" y="765175"/>
            <a:ext cx="8929687" cy="1196975"/>
          </a:xfrm>
          <a:prstGeom prst="rect">
            <a:avLst/>
          </a:prstGeom>
          <a:noFill/>
          <a:ln w="9525">
            <a:noFill/>
            <a:miter lim="800000"/>
            <a:headEnd/>
            <a:tailEnd/>
          </a:ln>
        </p:spPr>
      </p:pic>
      <p:sp>
        <p:nvSpPr>
          <p:cNvPr id="2" name="Заголовок 1"/>
          <p:cNvSpPr>
            <a:spLocks noGrp="1"/>
          </p:cNvSpPr>
          <p:nvPr>
            <p:ph type="title" idx="4294967295"/>
          </p:nvPr>
        </p:nvSpPr>
        <p:spPr>
          <a:xfrm>
            <a:off x="1692275" y="1052513"/>
            <a:ext cx="5786438" cy="293687"/>
          </a:xfrm>
          <a:effectLst>
            <a:outerShdw dist="28398" dir="1593903" algn="ctr" rotWithShape="0">
              <a:srgbClr val="FFFFCC">
                <a:alpha val="50000"/>
              </a:srgbClr>
            </a:outerShdw>
          </a:effectLst>
        </p:spPr>
        <p:txBody>
          <a:bodyPr/>
          <a:lstStyle/>
          <a:p>
            <a:pPr eaLnBrk="1" hangingPunct="1">
              <a:defRPr/>
            </a:pPr>
            <a:r>
              <a:rPr lang="ru-RU" sz="3600" b="1" i="1" smtClean="0">
                <a:solidFill>
                  <a:srgbClr val="FF0066"/>
                </a:solidFill>
                <a:latin typeface="Brush Script Std" pitchFamily="50" charset="0"/>
              </a:rPr>
              <a:t>Одежда</a:t>
            </a:r>
          </a:p>
        </p:txBody>
      </p:sp>
      <p:sp>
        <p:nvSpPr>
          <p:cNvPr id="20483" name="Rectangle 5"/>
          <p:cNvSpPr>
            <a:spLocks noChangeArrowheads="1"/>
          </p:cNvSpPr>
          <p:nvPr/>
        </p:nvSpPr>
        <p:spPr bwMode="auto">
          <a:xfrm rot="10800000" flipV="1">
            <a:off x="827088" y="2389188"/>
            <a:ext cx="7994650" cy="3013075"/>
          </a:xfrm>
          <a:prstGeom prst="rect">
            <a:avLst/>
          </a:prstGeom>
          <a:noFill/>
          <a:ln w="9525">
            <a:noFill/>
            <a:miter lim="800000"/>
            <a:headEnd/>
            <a:tailEnd/>
          </a:ln>
        </p:spPr>
        <p:txBody>
          <a:bodyPr anchor="ctr">
            <a:spAutoFit/>
          </a:bodyPr>
          <a:lstStyle/>
          <a:p>
            <a:r>
              <a:rPr lang="ru-RU"/>
              <a:t>         </a:t>
            </a:r>
            <a:r>
              <a:rPr lang="ru-RU" sz="2400" b="1" i="1"/>
              <a:t>В современных коллекциях одежды тема византийского стиля остается весьма актуальной на протяжении уже нескольких лет. Причем, </a:t>
            </a:r>
            <a:r>
              <a:rPr lang="ru-RU" sz="2400" b="1" i="1" u="sng">
                <a:solidFill>
                  <a:srgbClr val="6600FF"/>
                </a:solidFill>
              </a:rPr>
              <a:t>форма одежды здесь не играет никакой роли</a:t>
            </a:r>
            <a:r>
              <a:rPr lang="ru-RU" sz="2400" b="1" i="1"/>
              <a:t>. Главным признаком стиля является </a:t>
            </a:r>
            <a:r>
              <a:rPr lang="ru-RU" sz="2400" b="1" i="1" u="sng">
                <a:solidFill>
                  <a:srgbClr val="6600FF"/>
                </a:solidFill>
              </a:rPr>
              <a:t>орнамент</a:t>
            </a:r>
            <a:r>
              <a:rPr lang="ru-RU" sz="2400" b="1" i="1"/>
              <a:t>. Это и мозаичные принты, и контрастность цветов, и объемная орнаментальная вышивка.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22530" name="Text Box 6"/>
          <p:cNvSpPr txBox="1">
            <a:spLocks noChangeArrowheads="1"/>
          </p:cNvSpPr>
          <p:nvPr/>
        </p:nvSpPr>
        <p:spPr bwMode="auto">
          <a:xfrm>
            <a:off x="179388" y="404813"/>
            <a:ext cx="8713787" cy="1190625"/>
          </a:xfrm>
          <a:prstGeom prst="rect">
            <a:avLst/>
          </a:prstGeom>
          <a:noFill/>
          <a:ln w="9525">
            <a:noFill/>
            <a:miter lim="800000"/>
            <a:headEnd/>
            <a:tailEnd/>
          </a:ln>
        </p:spPr>
        <p:txBody>
          <a:bodyPr>
            <a:spAutoFit/>
          </a:bodyPr>
          <a:lstStyle/>
          <a:p>
            <a:pPr>
              <a:spcBef>
                <a:spcPct val="50000"/>
              </a:spcBef>
            </a:pPr>
            <a:r>
              <a:rPr lang="ru-RU" b="1" i="1"/>
              <a:t>В коллекции осень-зима 2013-2014 наряды от Dolce &amp; Gabbana украшены принтом, напоминающим мозаику византийских храмов. Особый акцент сделан на украшениях – византийские короны, крупные серьги, массивные кресты </a:t>
            </a:r>
          </a:p>
        </p:txBody>
      </p:sp>
      <p:pic>
        <p:nvPicPr>
          <p:cNvPr id="22531" name="Picture 7" descr="vizantiyskiy-ornament-kollektsiya-dolce-_-gabbana-osen_zima-2013_2014-1"/>
          <p:cNvPicPr>
            <a:picLocks noChangeAspect="1" noChangeArrowheads="1"/>
          </p:cNvPicPr>
          <p:nvPr/>
        </p:nvPicPr>
        <p:blipFill>
          <a:blip r:embed="rId4"/>
          <a:srcRect/>
          <a:stretch>
            <a:fillRect/>
          </a:stretch>
        </p:blipFill>
        <p:spPr bwMode="auto">
          <a:xfrm>
            <a:off x="395288" y="1773238"/>
            <a:ext cx="8569325" cy="42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24578" name="Text Box 3"/>
          <p:cNvSpPr txBox="1">
            <a:spLocks noChangeArrowheads="1"/>
          </p:cNvSpPr>
          <p:nvPr/>
        </p:nvSpPr>
        <p:spPr bwMode="auto">
          <a:xfrm>
            <a:off x="250825" y="188913"/>
            <a:ext cx="8713788" cy="641350"/>
          </a:xfrm>
          <a:prstGeom prst="rect">
            <a:avLst/>
          </a:prstGeom>
          <a:noFill/>
          <a:ln w="9525">
            <a:noFill/>
            <a:miter lim="800000"/>
            <a:headEnd/>
            <a:tailEnd/>
          </a:ln>
        </p:spPr>
        <p:txBody>
          <a:bodyPr>
            <a:spAutoFit/>
          </a:bodyPr>
          <a:lstStyle/>
          <a:p>
            <a:pPr>
              <a:spcBef>
                <a:spcPct val="50000"/>
              </a:spcBef>
            </a:pPr>
            <a:r>
              <a:rPr lang="ru-RU" b="1" i="1"/>
              <a:t>       Византийский стиль также стал лейпмотивом и зимней коллекции Dolce &amp; Gabbana 2016 года</a:t>
            </a:r>
            <a:r>
              <a:rPr lang="ru-RU"/>
              <a:t> </a:t>
            </a:r>
          </a:p>
        </p:txBody>
      </p:sp>
      <p:pic>
        <p:nvPicPr>
          <p:cNvPr id="24579" name="Picture 5" descr="vizantiyskiy-ornament-kollektsiya-dolce-_-gabbana-2016-1"/>
          <p:cNvPicPr>
            <a:picLocks noChangeAspect="1" noChangeArrowheads="1"/>
          </p:cNvPicPr>
          <p:nvPr/>
        </p:nvPicPr>
        <p:blipFill>
          <a:blip r:embed="rId4"/>
          <a:srcRect/>
          <a:stretch>
            <a:fillRect/>
          </a:stretch>
        </p:blipFill>
        <p:spPr bwMode="auto">
          <a:xfrm>
            <a:off x="827088" y="1052513"/>
            <a:ext cx="7481887" cy="561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26626" name="Text Box 3"/>
          <p:cNvSpPr txBox="1">
            <a:spLocks noChangeArrowheads="1"/>
          </p:cNvSpPr>
          <p:nvPr/>
        </p:nvSpPr>
        <p:spPr bwMode="auto">
          <a:xfrm>
            <a:off x="250825" y="188913"/>
            <a:ext cx="8713788" cy="915987"/>
          </a:xfrm>
          <a:prstGeom prst="rect">
            <a:avLst/>
          </a:prstGeom>
          <a:noFill/>
          <a:ln w="9525">
            <a:noFill/>
            <a:miter lim="800000"/>
            <a:headEnd/>
            <a:tailEnd/>
          </a:ln>
        </p:spPr>
        <p:txBody>
          <a:bodyPr>
            <a:spAutoFit/>
          </a:bodyPr>
          <a:lstStyle/>
          <a:p>
            <a:pPr>
              <a:spcBef>
                <a:spcPct val="50000"/>
              </a:spcBef>
            </a:pPr>
            <a:r>
              <a:rPr lang="ru-RU" b="1" i="1"/>
              <a:t>       На миланской неделе моды Dolce &amp; Gabbana представили круизную коллекцию весна-лето 2016, часть моделей которой были также созданы по мотивам византийского стиля</a:t>
            </a:r>
            <a:r>
              <a:rPr lang="ru-RU"/>
              <a:t> </a:t>
            </a:r>
          </a:p>
        </p:txBody>
      </p:sp>
      <p:pic>
        <p:nvPicPr>
          <p:cNvPr id="26627" name="Picture 5" descr="vizantiyskiy-ornament-v-kollektsii-ot-dolce-_-gabbana-2016-1"/>
          <p:cNvPicPr>
            <a:picLocks noChangeAspect="1" noChangeArrowheads="1"/>
          </p:cNvPicPr>
          <p:nvPr/>
        </p:nvPicPr>
        <p:blipFill>
          <a:blip r:embed="rId4"/>
          <a:srcRect/>
          <a:stretch>
            <a:fillRect/>
          </a:stretch>
        </p:blipFill>
        <p:spPr bwMode="auto">
          <a:xfrm>
            <a:off x="323850" y="1790700"/>
            <a:ext cx="8496300" cy="441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28674" name="Text Box 3"/>
          <p:cNvSpPr txBox="1">
            <a:spLocks noChangeArrowheads="1"/>
          </p:cNvSpPr>
          <p:nvPr/>
        </p:nvSpPr>
        <p:spPr bwMode="auto">
          <a:xfrm>
            <a:off x="250825" y="188913"/>
            <a:ext cx="8713788" cy="915987"/>
          </a:xfrm>
          <a:prstGeom prst="rect">
            <a:avLst/>
          </a:prstGeom>
          <a:noFill/>
          <a:ln w="9525">
            <a:noFill/>
            <a:miter lim="800000"/>
            <a:headEnd/>
            <a:tailEnd/>
          </a:ln>
        </p:spPr>
        <p:txBody>
          <a:bodyPr>
            <a:spAutoFit/>
          </a:bodyPr>
          <a:lstStyle/>
          <a:p>
            <a:pPr>
              <a:spcBef>
                <a:spcPct val="50000"/>
              </a:spcBef>
            </a:pPr>
            <a:r>
              <a:rPr lang="ru-RU" b="1" i="1"/>
              <a:t>       На миланской неделе моды Dolce &amp; Gabbana представили круизную коллекцию весна-лето 2016, часть моделей которой были также созданы по мотивам византийского стиля</a:t>
            </a:r>
            <a:r>
              <a:rPr lang="ru-RU"/>
              <a:t> </a:t>
            </a:r>
          </a:p>
        </p:txBody>
      </p:sp>
      <p:pic>
        <p:nvPicPr>
          <p:cNvPr id="28675" name="Picture 5" descr="vizantiyskiy-ornament-kruiznaya-kollektsiya-dolce-_-gabbana-vesna_leto-2016-_2_-1"/>
          <p:cNvPicPr>
            <a:picLocks noChangeAspect="1" noChangeArrowheads="1"/>
          </p:cNvPicPr>
          <p:nvPr/>
        </p:nvPicPr>
        <p:blipFill>
          <a:blip r:embed="rId4"/>
          <a:srcRect/>
          <a:stretch>
            <a:fillRect/>
          </a:stretch>
        </p:blipFill>
        <p:spPr bwMode="auto">
          <a:xfrm>
            <a:off x="395288" y="1555750"/>
            <a:ext cx="8569325" cy="428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png"/>
          <p:cNvPicPr>
            <a:picLocks noChangeAspect="1"/>
          </p:cNvPicPr>
          <p:nvPr/>
        </p:nvPicPr>
        <p:blipFill>
          <a:blip r:embed="rId3" cstate="print">
            <a:duotone>
              <a:schemeClr val="accent6">
                <a:shade val="45000"/>
                <a:satMod val="135000"/>
              </a:schemeClr>
              <a:prstClr val="white"/>
            </a:duotone>
          </a:blip>
          <a:stretch>
            <a:fillRect/>
          </a:stretch>
        </p:blipFill>
        <p:spPr>
          <a:xfrm flipV="1">
            <a:off x="4143372" y="-285776"/>
            <a:ext cx="5214942" cy="6858000"/>
          </a:xfrm>
          <a:prstGeom prst="rect">
            <a:avLst/>
          </a:prstGeom>
        </p:spPr>
      </p:pic>
      <p:sp>
        <p:nvSpPr>
          <p:cNvPr id="30722" name="Text Box 3"/>
          <p:cNvSpPr txBox="1">
            <a:spLocks noChangeArrowheads="1"/>
          </p:cNvSpPr>
          <p:nvPr/>
        </p:nvSpPr>
        <p:spPr bwMode="auto">
          <a:xfrm>
            <a:off x="250825" y="188913"/>
            <a:ext cx="8713788" cy="915987"/>
          </a:xfrm>
          <a:prstGeom prst="rect">
            <a:avLst/>
          </a:prstGeom>
          <a:noFill/>
          <a:ln w="9525">
            <a:noFill/>
            <a:miter lim="800000"/>
            <a:headEnd/>
            <a:tailEnd/>
          </a:ln>
        </p:spPr>
        <p:txBody>
          <a:bodyPr>
            <a:spAutoFit/>
          </a:bodyPr>
          <a:lstStyle/>
          <a:p>
            <a:pPr>
              <a:spcBef>
                <a:spcPct val="50000"/>
              </a:spcBef>
            </a:pPr>
            <a:r>
              <a:rPr lang="ru-RU" b="1" i="1"/>
              <a:t>       Вдохновением для коллекции Alexander McQueen осень-зима 2010-2011 послужили картины мастеров эпохи Возрождения и роскошь нарядов средневековой Византии </a:t>
            </a:r>
          </a:p>
        </p:txBody>
      </p:sp>
      <p:pic>
        <p:nvPicPr>
          <p:cNvPr id="30723" name="Picture 5" descr="vizantiyskiy-ornament-kollektsiya-alexander-mcqueen-osen_zima-2010_2011-1"/>
          <p:cNvPicPr>
            <a:picLocks noChangeAspect="1" noChangeArrowheads="1"/>
          </p:cNvPicPr>
          <p:nvPr/>
        </p:nvPicPr>
        <p:blipFill>
          <a:blip r:embed="rId4"/>
          <a:srcRect/>
          <a:stretch>
            <a:fillRect/>
          </a:stretch>
        </p:blipFill>
        <p:spPr bwMode="auto">
          <a:xfrm>
            <a:off x="468313" y="1751013"/>
            <a:ext cx="8424862"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606</Words>
  <Application>Microsoft Office PowerPoint</Application>
  <PresentationFormat>Экран (4:3)</PresentationFormat>
  <Paragraphs>50</Paragraphs>
  <Slides>23</Slides>
  <Notes>11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23</vt:i4>
      </vt:variant>
    </vt:vector>
  </HeadingPairs>
  <TitlesOfParts>
    <vt:vector size="28" baseType="lpstr">
      <vt:lpstr>Arial</vt:lpstr>
      <vt:lpstr>Calibri</vt:lpstr>
      <vt:lpstr>Brush Script Std</vt:lpstr>
      <vt:lpstr>Matura MT Script Capitals</vt:lpstr>
      <vt:lpstr>Тема Office</vt:lpstr>
      <vt:lpstr>Византийский орнамент. Современное использование</vt:lpstr>
      <vt:lpstr>Слайд 2</vt:lpstr>
      <vt:lpstr>Интерьер</vt:lpstr>
      <vt:lpstr>Одежда</vt:lpstr>
      <vt:lpstr>Слайд 5</vt:lpstr>
      <vt:lpstr>Слайд 6</vt:lpstr>
      <vt:lpstr>Слайд 7</vt:lpstr>
      <vt:lpstr>Слайд 8</vt:lpstr>
      <vt:lpstr>Слайд 9</vt:lpstr>
      <vt:lpstr>Слайд 10</vt:lpstr>
      <vt:lpstr>Ювелирные украшения</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СПИСОК ИСПОЛЬЗУЕМОЙ ЛИТЕРАТУРЫ И ИНТЕРНЕТ-РЕСУРСОВ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Древнерусская иконопись</dc:title>
  <dc:creator>user</dc:creator>
  <cp:lastModifiedBy>Admin</cp:lastModifiedBy>
  <cp:revision>106</cp:revision>
  <dcterms:created xsi:type="dcterms:W3CDTF">2010-10-29T14:38:09Z</dcterms:created>
  <dcterms:modified xsi:type="dcterms:W3CDTF">2023-02-05T02:07:11Z</dcterms:modified>
</cp:coreProperties>
</file>