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9" r:id="rId2"/>
    <p:sldId id="287" r:id="rId3"/>
    <p:sldId id="288" r:id="rId4"/>
    <p:sldId id="290" r:id="rId5"/>
    <p:sldId id="291" r:id="rId6"/>
    <p:sldId id="292" r:id="rId7"/>
    <p:sldId id="293" r:id="rId8"/>
    <p:sldId id="294" r:id="rId9"/>
    <p:sldId id="297" r:id="rId10"/>
    <p:sldId id="301" r:id="rId11"/>
    <p:sldId id="300" r:id="rId12"/>
    <p:sldId id="299" r:id="rId13"/>
    <p:sldId id="298" r:id="rId14"/>
    <p:sldId id="296" r:id="rId15"/>
    <p:sldId id="295" r:id="rId16"/>
    <p:sldId id="302" r:id="rId17"/>
    <p:sldId id="277" r:id="rId18"/>
    <p:sldId id="305" r:id="rId19"/>
    <p:sldId id="257" r:id="rId20"/>
    <p:sldId id="306" r:id="rId21"/>
    <p:sldId id="307" r:id="rId22"/>
    <p:sldId id="310" r:id="rId23"/>
    <p:sldId id="309" r:id="rId24"/>
    <p:sldId id="313" r:id="rId25"/>
    <p:sldId id="312" r:id="rId26"/>
    <p:sldId id="314" r:id="rId27"/>
    <p:sldId id="315" r:id="rId28"/>
    <p:sldId id="311" r:id="rId29"/>
    <p:sldId id="316" r:id="rId30"/>
    <p:sldId id="318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4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Словосочетание. Виды словосочетаний.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ВПР (8 класс, Задание №11)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 8» г. Магнитогорска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Анатольевна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60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32" y="332656"/>
            <a:ext cx="942371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Словосочетаниями не являются: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23151"/>
              </p:ext>
            </p:extLst>
          </p:nvPr>
        </p:nvGraphicFramePr>
        <p:xfrm>
          <a:off x="141753" y="1772816"/>
          <a:ext cx="1201451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6542">
                  <a:extLst>
                    <a:ext uri="{9D8B030D-6E8A-4147-A177-3AD203B41FA5}">
                      <a16:colId xmlns:a16="http://schemas.microsoft.com/office/drawing/2014/main" xmlns="" val="2214739112"/>
                    </a:ext>
                  </a:extLst>
                </a:gridCol>
                <a:gridCol w="5807968">
                  <a:extLst>
                    <a:ext uri="{9D8B030D-6E8A-4147-A177-3AD203B41FA5}">
                      <a16:colId xmlns:a16="http://schemas.microsoft.com/office/drawing/2014/main" xmlns="" val="137006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4800" u="heavy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</a:t>
                      </a:r>
                      <a:r>
                        <a:rPr lang="ru-RU" sz="4800" u="heavy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800" b="0" i="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приехала.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74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endParaRPr lang="ru-RU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Пела</a:t>
                      </a:r>
                      <a:r>
                        <a:rPr lang="ru-RU" sz="4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0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 окном; </a:t>
                      </a:r>
                    </a:p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 меня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53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4.Бить баклуши.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99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95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32" y="332656"/>
            <a:ext cx="942371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Словосочетаниями не являются: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24413"/>
              </p:ext>
            </p:extLst>
          </p:nvPr>
        </p:nvGraphicFramePr>
        <p:xfrm>
          <a:off x="141753" y="1772816"/>
          <a:ext cx="1201451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6542">
                  <a:extLst>
                    <a:ext uri="{9D8B030D-6E8A-4147-A177-3AD203B41FA5}">
                      <a16:colId xmlns:a16="http://schemas.microsoft.com/office/drawing/2014/main" xmlns="" val="2214739112"/>
                    </a:ext>
                  </a:extLst>
                </a:gridCol>
                <a:gridCol w="5807968">
                  <a:extLst>
                    <a:ext uri="{9D8B030D-6E8A-4147-A177-3AD203B41FA5}">
                      <a16:colId xmlns:a16="http://schemas.microsoft.com/office/drawing/2014/main" xmlns="" val="137006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1.Основа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4800" u="heavy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</a:t>
                      </a:r>
                      <a:r>
                        <a:rPr lang="ru-RU" sz="4800" u="heavy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800" b="0" i="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приехала.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74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endParaRPr lang="ru-RU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Пела</a:t>
                      </a:r>
                      <a:r>
                        <a:rPr lang="ru-RU" sz="4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0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 окном; </a:t>
                      </a:r>
                    </a:p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 меня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53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4.Бить баклуши.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99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17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32" y="332656"/>
            <a:ext cx="942371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Словосочетаниями не являются: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48447"/>
              </p:ext>
            </p:extLst>
          </p:nvPr>
        </p:nvGraphicFramePr>
        <p:xfrm>
          <a:off x="141753" y="1772816"/>
          <a:ext cx="1201451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6542">
                  <a:extLst>
                    <a:ext uri="{9D8B030D-6E8A-4147-A177-3AD203B41FA5}">
                      <a16:colId xmlns:a16="http://schemas.microsoft.com/office/drawing/2014/main" xmlns="" val="2214739112"/>
                    </a:ext>
                  </a:extLst>
                </a:gridCol>
                <a:gridCol w="5807968">
                  <a:extLst>
                    <a:ext uri="{9D8B030D-6E8A-4147-A177-3AD203B41FA5}">
                      <a16:colId xmlns:a16="http://schemas.microsoft.com/office/drawing/2014/main" xmlns="" val="137006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1.Основа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4800" u="heavy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</a:t>
                      </a:r>
                      <a:r>
                        <a:rPr lang="ru-RU" sz="4800" u="heavy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800" b="0" i="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приехала.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74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2.Однородные члены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Пела</a:t>
                      </a:r>
                      <a:r>
                        <a:rPr lang="ru-RU" sz="4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0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 окном; </a:t>
                      </a:r>
                    </a:p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 меня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53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4.Бить баклуши.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99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07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32" y="332656"/>
            <a:ext cx="942371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Словосочетаниями не являются: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21083"/>
              </p:ext>
            </p:extLst>
          </p:nvPr>
        </p:nvGraphicFramePr>
        <p:xfrm>
          <a:off x="141753" y="1772816"/>
          <a:ext cx="1201451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6542">
                  <a:extLst>
                    <a:ext uri="{9D8B030D-6E8A-4147-A177-3AD203B41FA5}">
                      <a16:colId xmlns:a16="http://schemas.microsoft.com/office/drawing/2014/main" xmlns="" val="2214739112"/>
                    </a:ext>
                  </a:extLst>
                </a:gridCol>
                <a:gridCol w="5807968">
                  <a:extLst>
                    <a:ext uri="{9D8B030D-6E8A-4147-A177-3AD203B41FA5}">
                      <a16:colId xmlns:a16="http://schemas.microsoft.com/office/drawing/2014/main" xmlns="" val="137006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1.Основа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4800" u="heavy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</a:t>
                      </a:r>
                      <a:r>
                        <a:rPr lang="ru-RU" sz="4800" u="heavy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800" b="0" i="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приехала.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74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2.Однородные члены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Пела</a:t>
                      </a:r>
                      <a:r>
                        <a:rPr lang="ru-RU" sz="4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0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3.Сущ.(мест.) с предлогом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 окном; </a:t>
                      </a:r>
                    </a:p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 меня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53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4.Бить баклуши.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99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20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32" y="332656"/>
            <a:ext cx="942371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Словосочетаниями не являются: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64426"/>
              </p:ext>
            </p:extLst>
          </p:nvPr>
        </p:nvGraphicFramePr>
        <p:xfrm>
          <a:off x="141753" y="1772816"/>
          <a:ext cx="1201451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6542">
                  <a:extLst>
                    <a:ext uri="{9D8B030D-6E8A-4147-A177-3AD203B41FA5}">
                      <a16:colId xmlns:a16="http://schemas.microsoft.com/office/drawing/2014/main" xmlns="" val="2214739112"/>
                    </a:ext>
                  </a:extLst>
                </a:gridCol>
                <a:gridCol w="5807968">
                  <a:extLst>
                    <a:ext uri="{9D8B030D-6E8A-4147-A177-3AD203B41FA5}">
                      <a16:colId xmlns:a16="http://schemas.microsoft.com/office/drawing/2014/main" xmlns="" val="137006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1.Основа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4800" u="heavy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</a:t>
                      </a:r>
                      <a:r>
                        <a:rPr lang="ru-RU" sz="4800" u="heavy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800" b="0" i="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приехала.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74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2.Однородные члены предложения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Пела</a:t>
                      </a:r>
                      <a:r>
                        <a:rPr lang="ru-RU" sz="4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4800" u="db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0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3.Сущ.(мест.) с предлогом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 окном; </a:t>
                      </a:r>
                    </a:p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 меня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53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4.Фразеологизмы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4.Бить баклуши.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99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955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26" y="1484784"/>
            <a:ext cx="120006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Выпишите не словосочетания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Вешать лапшу на уши; новый телефон; убегал быстро; добрый и милый; верю ей; за кем-то; машина приехала; я пойду; вынес на улицу; девушка опоздала; белая дверь; перед дверью; от нас; медведь на ухо наступил; гуляли с друзьями; жили душа в душу; на пятом этаже; братья и сёстры.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01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36" y="1772816"/>
            <a:ext cx="12072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Вешать лапшу на уши; добрый и милый; за кем-то; машина приехала; я пойду; девушка опоздала; перед дверью; от нас; медведь на ухо наступил; жили душа в душу; братья и сёстры.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36736" y="332656"/>
            <a:ext cx="3069472" cy="619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себя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1424" y="6021288"/>
            <a:ext cx="2342968" cy="619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оценка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76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5400" y="2492896"/>
            <a:ext cx="11014248" cy="237869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7300" b="1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виды словосочетаний вы знаете?</a:t>
            </a:r>
            <a: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59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823743"/>
              </p:ext>
            </p:extLst>
          </p:nvPr>
        </p:nvGraphicFramePr>
        <p:xfrm>
          <a:off x="0" y="20960"/>
          <a:ext cx="12000656" cy="70853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359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447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Вид связи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Часть речи</a:t>
                      </a:r>
                      <a:r>
                        <a:rPr lang="ru-RU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зависимого слова</a:t>
                      </a: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5844">
                <a:tc>
                  <a:txBody>
                    <a:bodyPr/>
                    <a:lstStyle/>
                    <a:p>
                      <a:pPr algn="l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_____________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имя прилагательное;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причастие;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порядковое числительное;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местоимение</a:t>
                      </a:r>
                      <a:r>
                        <a:rPr lang="ru-RU" sz="4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(Какой? Чей?)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9788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________________________;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___________</a:t>
                      </a:r>
                      <a:r>
                        <a:rPr lang="ru-RU" sz="4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(вопросы дополнений)</a:t>
                      </a:r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6755">
                <a:tc>
                  <a:txBody>
                    <a:bodyPr/>
                    <a:lstStyle/>
                    <a:p>
                      <a:pPr algn="l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_____________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наречие;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деепричастие;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неопределенная форма глагола</a:t>
                      </a: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Определите вид связи в словосочетаниях:</a:t>
            </a:r>
          </a:p>
        </p:txBody>
      </p:sp>
    </p:spTree>
    <p:extLst>
      <p:ext uri="{BB962C8B-B14F-4D97-AF65-F5344CB8AC3E}">
        <p14:creationId xmlns:p14="http://schemas.microsoft.com/office/powerpoint/2010/main" val="397537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34186"/>
              </p:ext>
            </p:extLst>
          </p:nvPr>
        </p:nvGraphicFramePr>
        <p:xfrm>
          <a:off x="0" y="20960"/>
          <a:ext cx="12000656" cy="70853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359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447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Вид связи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Часть речи</a:t>
                      </a:r>
                      <a:r>
                        <a:rPr lang="ru-RU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зависимого слова</a:t>
                      </a: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5844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Согласование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имя прилагательное;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причастие;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порядковое числительное;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местоимение</a:t>
                      </a:r>
                      <a:r>
                        <a:rPr lang="ru-RU" sz="4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(Какой? Чей?)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9788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имя существительное;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местоимение</a:t>
                      </a:r>
                      <a:r>
                        <a:rPr lang="ru-RU" sz="4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(вопросы дополнений)</a:t>
                      </a:r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6755"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>
                          <a:latin typeface="Times New Roman" pitchFamily="18" charset="0"/>
                          <a:cs typeface="Times New Roman" pitchFamily="18" charset="0"/>
                        </a:rPr>
                        <a:t>Примыкание</a:t>
                      </a:r>
                    </a:p>
                  </a:txBody>
                  <a:tcPr marL="11633" marR="11633" marT="11633" marB="116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наречие;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деепричастие;</a:t>
                      </a:r>
                      <a:b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latin typeface="Times New Roman" pitchFamily="18" charset="0"/>
                          <a:cs typeface="Times New Roman" pitchFamily="18" charset="0"/>
                        </a:rPr>
                        <a:t>• неопределенная форма глагола</a:t>
                      </a:r>
                    </a:p>
                  </a:txBody>
                  <a:tcPr marL="11633" marR="11633" marT="11633" marB="1163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Определите вид связи в словосочетаниях: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368" y="2420888"/>
            <a:ext cx="112858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                  — это синтаксическая единица, состоящая из двух и более слов и строящаяся на основе подчинительной связи.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0046" y="1579721"/>
            <a:ext cx="10379636" cy="843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какому термину дано? 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494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36" y="1052736"/>
            <a:ext cx="12072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3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Распределите словосочетания по виду подчинительной связи, определите часть речи зависимого слова: 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Расположенный слева, второй отряд, выйду на улицу, любимая школа, поймать окуня, журчащий ручей, мой день, резко повернуть, включили свет, одет по-новому, обознавшись на улице, пересказанное стихотворение, следуя за ними; говорил, улыбаясь.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47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" y="1412776"/>
            <a:ext cx="12127046" cy="50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879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36736" y="332656"/>
            <a:ext cx="3069472" cy="619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себя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1424" y="6021288"/>
            <a:ext cx="2342968" cy="619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оценка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9" y="1017823"/>
            <a:ext cx="12150381" cy="48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8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344" y="116632"/>
            <a:ext cx="11809312" cy="1277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4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«Орфоэпическая пятиминутка»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Поставьте ударение по образцу и выявите закономерность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926" y="1767731"/>
            <a:ext cx="434125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нял    понял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926" y="3408218"/>
            <a:ext cx="49922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Создал   создала                               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    начала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Ждал     ждала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Занял    заняла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2612552" y="2598728"/>
            <a:ext cx="1" cy="897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35960" y="1789514"/>
            <a:ext cx="557998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крас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вее (крас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вый)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58589" y="3408218"/>
            <a:ext cx="66275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счастливее (счастливый)</a:t>
            </a:r>
            <a:endParaRPr lang="ru-RU" sz="4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8557549" y="2620511"/>
            <a:ext cx="1" cy="897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7448" y="1767731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511824" y="1752226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7176120" y="1789514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9840416" y="1774009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175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926" y="1767731"/>
            <a:ext cx="434125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нял    понял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926" y="3408218"/>
            <a:ext cx="49922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Создал   создала                               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    начала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Ждал     ждала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Занял    заняла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2612552" y="2598728"/>
            <a:ext cx="1" cy="897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35960" y="1789514"/>
            <a:ext cx="557998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крас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вее (крас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вый)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58589" y="3408218"/>
            <a:ext cx="66275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счастливее (счастливый)</a:t>
            </a:r>
            <a:endParaRPr lang="ru-RU" sz="4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8557549" y="2620511"/>
            <a:ext cx="1" cy="897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27448" y="1767731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511824" y="1752226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7176120" y="1789514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9840416" y="1774009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36736" y="332656"/>
            <a:ext cx="3069472" cy="619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себя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1099320" y="3380123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085047" y="4161518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559496" y="4876946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983432" y="5589240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711171" y="3394310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367808" y="4161518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223792" y="4876945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223792" y="5628594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7490777" y="3342297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0686192" y="3342297"/>
            <a:ext cx="144016" cy="231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39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5400" y="6021288"/>
            <a:ext cx="2342968" cy="619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оценка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344" y="1463825"/>
            <a:ext cx="12000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большинства односложных глаголов (и глаголов, образованных от односложных с помощью приставок) ударение в форме ______________рода ______________________времени падает на ______________________ слог.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6758" y="188640"/>
            <a:ext cx="59298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Допишите правило: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77083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5400" y="6021288"/>
            <a:ext cx="2342968" cy="619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оценка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344" y="1463825"/>
            <a:ext cx="12000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большинства односложных глаголов (и глаголов, образованных от односложных с помощью приставок) ударение в форме ______________рода ______________________времени падает на ______________________ слог.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36736" y="332656"/>
            <a:ext cx="3069472" cy="619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себя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7448" y="3705022"/>
            <a:ext cx="27467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женского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63552" y="4431082"/>
            <a:ext cx="3647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прошедшего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7714" y="5104675"/>
            <a:ext cx="31020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63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36" y="969721"/>
            <a:ext cx="12072664" cy="5888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Задание 5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Выпишите только подчинительные словосочетания. Укажите в них вид подчинительной связи.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Собственной жизнью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Выйти и сказать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Раскрыть реально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Закон эволюции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8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23792" y="340015"/>
            <a:ext cx="3791512" cy="750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себя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85" y="2204864"/>
            <a:ext cx="11161240" cy="409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6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Собственной жизнью (</a:t>
            </a:r>
            <a:r>
              <a:rPr lang="ru-RU" sz="6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</a:t>
            </a:r>
            <a:r>
              <a:rPr lang="ru-RU" sz="6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6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6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Раскрыть реально (прим.)</a:t>
            </a:r>
            <a:endParaRPr lang="ru-RU" sz="6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6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Закон эволюции (упр.)</a:t>
            </a:r>
            <a:endParaRPr lang="ru-RU" sz="6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3096576" y="3501008"/>
            <a:ext cx="2880320" cy="587504"/>
          </a:xfrm>
          <a:prstGeom prst="curvedDownArrow">
            <a:avLst>
              <a:gd name="adj1" fmla="val 13814"/>
              <a:gd name="adj2" fmla="val 50000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991544" y="4917732"/>
            <a:ext cx="2880320" cy="587504"/>
          </a:xfrm>
          <a:prstGeom prst="curvedDownArrow">
            <a:avLst>
              <a:gd name="adj1" fmla="val 13814"/>
              <a:gd name="adj2" fmla="val 50000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3863752" y="2114549"/>
            <a:ext cx="2520280" cy="587504"/>
          </a:xfrm>
          <a:prstGeom prst="curvedDownArrow">
            <a:avLst>
              <a:gd name="adj1" fmla="val 13814"/>
              <a:gd name="adj2" fmla="val 50000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31504" y="1963902"/>
            <a:ext cx="1907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9009" y="3402568"/>
            <a:ext cx="1653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нареч.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1864" y="4826005"/>
            <a:ext cx="1223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94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95" y="1196752"/>
            <a:ext cx="6408712" cy="283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Выпишите только подчинительные словосочетания. Укажите в них вид подчинительной связи.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Вся жизнь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Беседы учителей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Океан подхватывает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Постоянно думаем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336" y="3983896"/>
            <a:ext cx="7344816" cy="283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3.Выпишите только подчинительные словосочетания. Укажите в них вид подчинительной связи.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Долго не светало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Ветки скрежетали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Ветки деревьев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Замороженное стекло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56040" y="1226809"/>
            <a:ext cx="5168521" cy="32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4.Выпишите только подчинительные словосочетания. Укажите в них вид подчинительной связи.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Выбирает интуитивно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Личностная задача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Облегчать страдания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Прожить и получить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7608" y="260648"/>
            <a:ext cx="6840760" cy="750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Выполните самостоятельно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4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2892" y="2924944"/>
            <a:ext cx="109739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                  — это синтаксическая единица, состоящая из двух и более слов и строящаяся на основе подчинительной связи.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1464" y="1746101"/>
            <a:ext cx="10379636" cy="843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какому термину дано? 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2924944"/>
            <a:ext cx="4312399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Словосочетание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84367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408" y="1772816"/>
            <a:ext cx="11017224" cy="453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 фразы:</a:t>
            </a:r>
            <a:endParaRPr lang="ru-RU" sz="5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62025" algn="l"/>
              </a:tabLs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1.На уроке я узнал(а) …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62025" algn="l"/>
              </a:tabLs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2.Сложнее всего мне было …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62025" algn="l"/>
              </a:tabLs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3.Больше всего мне понравилось …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6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360" y="1700808"/>
            <a:ext cx="118566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урока:</a:t>
            </a:r>
            <a:endParaRPr lang="ru-RU" sz="5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1.Вспомнить, что не является ...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2.Узнать … словосочетаний.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3.Подготовиться к выполнению задания № 11 в ВПР.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7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r="6561"/>
          <a:stretch/>
        </p:blipFill>
        <p:spPr>
          <a:xfrm>
            <a:off x="55418" y="1705923"/>
            <a:ext cx="11964247" cy="23042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5720" y="476672"/>
            <a:ext cx="5114477" cy="750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№ 11 из ВПР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5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376" y="1124744"/>
            <a:ext cx="10873208" cy="55570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03712" y="260648"/>
            <a:ext cx="5245731" cy="655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ответа и баллы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84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40" y="1268760"/>
            <a:ext cx="12072664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 фразы: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синтаксическая единица, состоящая из двух и более слов и строящаяся на основе подчинительной связи.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Конечно, мы будем говорить о словосочетании.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2.Одно из слов в словосочетании является ___________________, а другое ______________________.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3.Чтобы определить вид словосочетания нужно задать вопрос от главного слова к ________________________ и посмотреть, какой частью речи выражено зависимое слово.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3392" y="332656"/>
            <a:ext cx="2057438" cy="619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8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447" y="1036170"/>
            <a:ext cx="12072664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 фразы: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синтаксическая единица, состоящая из двух и более слов и строящаяся на основе подчинительной связи.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Конечно, мы будем говорить о словосочетании.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2.Одно из слов в словосочетании является ___________________, а другое ______________________.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3.Чтобы определить вид словосочетания нужно задать вопрос от главного слова к ________________________ и посмотреть, какой частью речи выражено зависимое слово.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6736" y="332656"/>
            <a:ext cx="3069472" cy="619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себя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376" y="1428817"/>
            <a:ext cx="39364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Словосочетание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44272" y="3523655"/>
            <a:ext cx="22996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главным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35560" y="4005064"/>
            <a:ext cx="29803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зависимым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7768" y="5100514"/>
            <a:ext cx="30998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зависимому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06208" y="6130679"/>
            <a:ext cx="2342968" cy="619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оценка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1424" y="2636912"/>
            <a:ext cx="10363200" cy="1470025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не является словосочетанием?</a:t>
            </a:r>
          </a:p>
        </p:txBody>
      </p:sp>
    </p:spTree>
    <p:extLst>
      <p:ext uri="{BB962C8B-B14F-4D97-AF65-F5344CB8AC3E}">
        <p14:creationId xmlns:p14="http://schemas.microsoft.com/office/powerpoint/2010/main" val="1207494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243</TotalTime>
  <Words>919</Words>
  <Application>Microsoft Office PowerPoint</Application>
  <PresentationFormat>Произвольный</PresentationFormat>
  <Paragraphs>174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Волна</vt:lpstr>
      <vt:lpstr>Словосочетание. Виды словосочетаний.  Подготовка к ВПР (8 класс, Задание №11)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не является словосочетанием?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виды словосочетаний вы знаете? </vt:lpstr>
      <vt:lpstr>Определите вид связи в словосочетаниях:</vt:lpstr>
      <vt:lpstr>Определите вид связи в словосочетаниях: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Лера</dc:creator>
  <cp:lastModifiedBy>User</cp:lastModifiedBy>
  <cp:revision>36</cp:revision>
  <dcterms:modified xsi:type="dcterms:W3CDTF">2023-05-15T18:07:01Z</dcterms:modified>
</cp:coreProperties>
</file>