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2F5597"/>
    <a:srgbClr val="567743"/>
    <a:srgbClr val="CDF3BF"/>
    <a:srgbClr val="385723"/>
    <a:srgbClr val="E6E6E6"/>
    <a:srgbClr val="C8EDBA"/>
    <a:srgbClr val="CCF0D0"/>
    <a:srgbClr val="F9FBF7"/>
    <a:srgbClr val="F2F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30483-5C07-4FBE-AA55-DAB79F19A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59F738-21F0-4D08-B02B-3BE5D8E2C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406AEB-61D3-491D-BF69-2F9B6C05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D49183-5BFC-4EBB-B647-38AFAEE1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BEFE01-D504-4CCA-8962-8A71E5BC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4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81075-4193-4C5D-89DA-BAD92902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358D17-2359-40DE-9A8C-4FDF07F14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34370A-3371-4D3B-876B-3C501996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5765FB-BC18-4655-9051-8E2BAD2B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6621E3-512D-4FAA-8886-8F8965BB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3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E44DA2-CAD1-448D-BC8B-7EAC1A7DB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A7BEE9-D168-403E-B86C-BF7FAC35A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B45C6A-CD94-43E4-B8D9-3DA6868E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0B170-ED38-4842-9DFC-838729B5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7BE3D-09C1-4C4D-B8B0-48C7BB0F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8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DFE0A-40F4-45CD-BEDD-13DD4E88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2AE74-A32F-42E7-9952-05271ED61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C10282-674E-483D-8224-8AB06CEF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84382-D9D4-421E-AC66-C24ECA3B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3E3384-82CA-43C5-BB40-18AEF869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9E5E1-C91E-45CE-833A-090A7341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641138-9EC5-493F-8D58-E0B853102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11C049-10CA-4A36-BA0E-07C54C3D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7A8DAB-C944-4AF0-87E2-614F8D41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BBC6F-FF45-4AB9-9774-D8D3A3AB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9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3A537-D35D-4DD3-B409-7DD5A849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0D4A3F-B9FA-4771-8714-09C08DAB8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DEECC-A9DF-4990-81FC-E7371D267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663CFC-4FD1-471E-8977-341AA676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8E7DA9-3901-481C-A841-DB7BE348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55FD47-8DC0-40D0-9E6B-47196993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5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FDE6B-6486-4BD2-9A7D-C94D4383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774831-C578-48E5-9112-BC98254E0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77FB97-D9E9-48C1-8F35-ED7FA9E46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35DE63-2A37-4943-9A30-160B089D9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4B155C-F540-40F2-A93F-7D7FE6F35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E29556-DDFB-4612-92D3-91902FAF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319E3A-7555-4E37-AAAC-254653D3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23398B-EFCF-4989-880E-E5060E1F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1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7A4A1-3487-464A-A845-F28574AD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363412-3D5A-448E-9C7A-7E5EED6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B9A0599-A7F1-472F-ACBB-10836EE2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2B24EB-6454-440E-B692-0201CD5E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2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704FBE-D0C0-4934-A783-6037BF3F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5FDF3D-43ED-412F-9F34-570114E7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F53513-6CEE-4A6A-AC74-FB78E051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60184-333C-487F-8807-3847365F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2D5899-E351-4DE0-AB85-69F7E4F33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8F785A-21B1-4A8B-8CE2-00D190013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554354-F78B-4ED4-8F39-C88ABDC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8F27E-6E7C-493D-91E3-8052EEFD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35175C-07FB-4C85-824C-A3193EDB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2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77295-58F3-44E0-BB45-366812B24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68BFCA-1E7B-4C7E-B7D7-9E46259BE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0CC659-577C-4D56-8FEA-67E07FB60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A72581-AD12-4699-9AD4-4021F4F6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FBB047-F9F3-4262-913F-023C2354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9490F8-0E78-4A56-8D0C-17AB6411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1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F91E7-796E-4F62-9007-77A694F0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36E921-D1CF-4325-ABB7-2D039C65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5F2C0B-150A-4F0B-831B-A8500E939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ED96-BF1A-47FA-B102-31AC7231CC5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31A987-D890-4F0D-87CA-CF17A00AD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05344-1441-442F-9B97-46F9C9492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0F46-E4D8-43D9-879B-8D6684648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n48.ru/services/ozdorovlenie/kursy-podgotovki-k-rodam-i-materinstvu-blagorozhdenie/?sphrase_id=1878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BF03533A-F3F2-4FF7-8426-E78497D08674}"/>
              </a:ext>
            </a:extLst>
          </p:cNvPr>
          <p:cNvSpPr/>
          <p:nvPr/>
        </p:nvSpPr>
        <p:spPr>
          <a:xfrm>
            <a:off x="-9526" y="933450"/>
            <a:ext cx="12192000" cy="5934075"/>
          </a:xfrm>
          <a:custGeom>
            <a:avLst/>
            <a:gdLst>
              <a:gd name="connsiteX0" fmla="*/ 0 w 12192000"/>
              <a:gd name="connsiteY0" fmla="*/ 5905500 h 5905500"/>
              <a:gd name="connsiteX1" fmla="*/ 0 w 12192000"/>
              <a:gd name="connsiteY1" fmla="*/ 0 h 5905500"/>
              <a:gd name="connsiteX2" fmla="*/ 12192000 w 12192000"/>
              <a:gd name="connsiteY2" fmla="*/ 5905500 h 5905500"/>
              <a:gd name="connsiteX3" fmla="*/ 0 w 12192000"/>
              <a:gd name="connsiteY3" fmla="*/ 5905500 h 590550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15025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15025 h 593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934075">
                <a:moveTo>
                  <a:pt x="9525" y="5915025"/>
                </a:moveTo>
                <a:lnTo>
                  <a:pt x="0" y="0"/>
                </a:lnTo>
                <a:cubicBezTo>
                  <a:pt x="1104900" y="5584825"/>
                  <a:pt x="6629400" y="3368675"/>
                  <a:pt x="12192000" y="5934075"/>
                </a:cubicBezTo>
                <a:lnTo>
                  <a:pt x="9525" y="591502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rgbClr val="E7F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6">
            <a:extLst>
              <a:ext uri="{FF2B5EF4-FFF2-40B4-BE49-F238E27FC236}">
                <a16:creationId xmlns:a16="http://schemas.microsoft.com/office/drawing/2014/main" id="{69941178-6CCA-41E7-B2B1-BB11B6C700CD}"/>
              </a:ext>
            </a:extLst>
          </p:cNvPr>
          <p:cNvSpPr/>
          <p:nvPr/>
        </p:nvSpPr>
        <p:spPr>
          <a:xfrm>
            <a:off x="-1728" y="1019175"/>
            <a:ext cx="12212777" cy="5848350"/>
          </a:xfrm>
          <a:custGeom>
            <a:avLst/>
            <a:gdLst>
              <a:gd name="connsiteX0" fmla="*/ 0 w 12192000"/>
              <a:gd name="connsiteY0" fmla="*/ 5905500 h 5905500"/>
              <a:gd name="connsiteX1" fmla="*/ 0 w 12192000"/>
              <a:gd name="connsiteY1" fmla="*/ 0 h 5905500"/>
              <a:gd name="connsiteX2" fmla="*/ 12192000 w 12192000"/>
              <a:gd name="connsiteY2" fmla="*/ 5905500 h 5905500"/>
              <a:gd name="connsiteX3" fmla="*/ 0 w 12192000"/>
              <a:gd name="connsiteY3" fmla="*/ 5905500 h 590550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15025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15025 h 5934075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6368" h="7088564">
                <a:moveTo>
                  <a:pt x="0" y="7057969"/>
                </a:moveTo>
                <a:lnTo>
                  <a:pt x="2109" y="0"/>
                </a:lnTo>
                <a:cubicBezTo>
                  <a:pt x="548597" y="6404514"/>
                  <a:pt x="6154532" y="6208718"/>
                  <a:pt x="14916368" y="7088564"/>
                </a:cubicBezTo>
                <a:lnTo>
                  <a:pt x="0" y="70579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6">
            <a:extLst>
              <a:ext uri="{FF2B5EF4-FFF2-40B4-BE49-F238E27FC236}">
                <a16:creationId xmlns:a16="http://schemas.microsoft.com/office/drawing/2014/main" id="{4113BDF8-B1BA-49BE-8C92-19088C2643B7}"/>
              </a:ext>
            </a:extLst>
          </p:cNvPr>
          <p:cNvSpPr/>
          <p:nvPr/>
        </p:nvSpPr>
        <p:spPr>
          <a:xfrm rot="10800000">
            <a:off x="-2314576" y="-3"/>
            <a:ext cx="14877403" cy="8172450"/>
          </a:xfrm>
          <a:custGeom>
            <a:avLst/>
            <a:gdLst>
              <a:gd name="connsiteX0" fmla="*/ 0 w 12192000"/>
              <a:gd name="connsiteY0" fmla="*/ 5905500 h 5905500"/>
              <a:gd name="connsiteX1" fmla="*/ 0 w 12192000"/>
              <a:gd name="connsiteY1" fmla="*/ 0 h 5905500"/>
              <a:gd name="connsiteX2" fmla="*/ 12192000 w 12192000"/>
              <a:gd name="connsiteY2" fmla="*/ 5905500 h 5905500"/>
              <a:gd name="connsiteX3" fmla="*/ 0 w 12192000"/>
              <a:gd name="connsiteY3" fmla="*/ 5905500 h 590550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15025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15025 h 5934075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57969"/>
              <a:gd name="connsiteX1" fmla="*/ 2109 w 14916368"/>
              <a:gd name="connsiteY1" fmla="*/ 0 h 7057969"/>
              <a:gd name="connsiteX2" fmla="*/ 14916368 w 14916368"/>
              <a:gd name="connsiteY2" fmla="*/ 6959441 h 7057969"/>
              <a:gd name="connsiteX3" fmla="*/ 0 w 14916368"/>
              <a:gd name="connsiteY3" fmla="*/ 7057969 h 7057969"/>
              <a:gd name="connsiteX0" fmla="*/ 0 w 14916368"/>
              <a:gd name="connsiteY0" fmla="*/ 7057969 h 7057969"/>
              <a:gd name="connsiteX1" fmla="*/ 2109 w 14916368"/>
              <a:gd name="connsiteY1" fmla="*/ 0 h 7057969"/>
              <a:gd name="connsiteX2" fmla="*/ 14916368 w 14916368"/>
              <a:gd name="connsiteY2" fmla="*/ 6959441 h 7057969"/>
              <a:gd name="connsiteX3" fmla="*/ 0 w 14916368"/>
              <a:gd name="connsiteY3" fmla="*/ 7057969 h 7057969"/>
              <a:gd name="connsiteX0" fmla="*/ 0 w 14916368"/>
              <a:gd name="connsiteY0" fmla="*/ 7057969 h 7057969"/>
              <a:gd name="connsiteX1" fmla="*/ 2109 w 14916368"/>
              <a:gd name="connsiteY1" fmla="*/ 0 h 7057969"/>
              <a:gd name="connsiteX2" fmla="*/ 14916368 w 14916368"/>
              <a:gd name="connsiteY2" fmla="*/ 6959441 h 7057969"/>
              <a:gd name="connsiteX3" fmla="*/ 0 w 14916368"/>
              <a:gd name="connsiteY3" fmla="*/ 7057969 h 7057969"/>
              <a:gd name="connsiteX0" fmla="*/ 52105 w 14914259"/>
              <a:gd name="connsiteY0" fmla="*/ 7014927 h 7014927"/>
              <a:gd name="connsiteX1" fmla="*/ 0 w 14914259"/>
              <a:gd name="connsiteY1" fmla="*/ 0 h 7014927"/>
              <a:gd name="connsiteX2" fmla="*/ 14914259 w 14914259"/>
              <a:gd name="connsiteY2" fmla="*/ 6959441 h 7014927"/>
              <a:gd name="connsiteX3" fmla="*/ 52105 w 14914259"/>
              <a:gd name="connsiteY3" fmla="*/ 7014927 h 7014927"/>
              <a:gd name="connsiteX0" fmla="*/ 0 w 14938055"/>
              <a:gd name="connsiteY0" fmla="*/ 6961125 h 6961125"/>
              <a:gd name="connsiteX1" fmla="*/ 23796 w 14938055"/>
              <a:gd name="connsiteY1" fmla="*/ 0 h 6961125"/>
              <a:gd name="connsiteX2" fmla="*/ 14938055 w 14938055"/>
              <a:gd name="connsiteY2" fmla="*/ 6959441 h 6961125"/>
              <a:gd name="connsiteX3" fmla="*/ 0 w 14938055"/>
              <a:gd name="connsiteY3" fmla="*/ 6961125 h 6961125"/>
              <a:gd name="connsiteX0" fmla="*/ 0 w 14938055"/>
              <a:gd name="connsiteY0" fmla="*/ 6961125 h 6961125"/>
              <a:gd name="connsiteX1" fmla="*/ 23796 w 14938055"/>
              <a:gd name="connsiteY1" fmla="*/ 0 h 6961125"/>
              <a:gd name="connsiteX2" fmla="*/ 14938055 w 14938055"/>
              <a:gd name="connsiteY2" fmla="*/ 6959441 h 6961125"/>
              <a:gd name="connsiteX3" fmla="*/ 0 w 14938055"/>
              <a:gd name="connsiteY3" fmla="*/ 6961125 h 6961125"/>
              <a:gd name="connsiteX0" fmla="*/ 0 w 14938055"/>
              <a:gd name="connsiteY0" fmla="*/ 6961125 h 6961125"/>
              <a:gd name="connsiteX1" fmla="*/ 23796 w 14938055"/>
              <a:gd name="connsiteY1" fmla="*/ 0 h 6961125"/>
              <a:gd name="connsiteX2" fmla="*/ 14938055 w 14938055"/>
              <a:gd name="connsiteY2" fmla="*/ 6959441 h 6961125"/>
              <a:gd name="connsiteX3" fmla="*/ 0 w 14938055"/>
              <a:gd name="connsiteY3" fmla="*/ 6961125 h 696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8055" h="6961125">
                <a:moveTo>
                  <a:pt x="0" y="6961125"/>
                </a:moveTo>
                <a:cubicBezTo>
                  <a:pt x="51304" y="4651509"/>
                  <a:pt x="15864" y="2320375"/>
                  <a:pt x="23796" y="0"/>
                </a:cubicBezTo>
                <a:cubicBezTo>
                  <a:pt x="570284" y="6404514"/>
                  <a:pt x="613783" y="6445445"/>
                  <a:pt x="14938055" y="6959441"/>
                </a:cubicBezTo>
                <a:lnTo>
                  <a:pt x="0" y="696112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42169F4B-454F-4622-9D22-AB738D509CD2}"/>
              </a:ext>
            </a:extLst>
          </p:cNvPr>
          <p:cNvSpPr/>
          <p:nvPr/>
        </p:nvSpPr>
        <p:spPr>
          <a:xfrm rot="10800000">
            <a:off x="0" y="-2"/>
            <a:ext cx="12227728" cy="1464816"/>
          </a:xfrm>
          <a:custGeom>
            <a:avLst/>
            <a:gdLst>
              <a:gd name="connsiteX0" fmla="*/ 0 w 12227728"/>
              <a:gd name="connsiteY0" fmla="*/ 1473694 h 1473694"/>
              <a:gd name="connsiteX1" fmla="*/ 0 w 12227728"/>
              <a:gd name="connsiteY1" fmla="*/ 0 h 1473694"/>
              <a:gd name="connsiteX2" fmla="*/ 12227728 w 12227728"/>
              <a:gd name="connsiteY2" fmla="*/ 1473694 h 1473694"/>
              <a:gd name="connsiteX3" fmla="*/ 0 w 12227728"/>
              <a:gd name="connsiteY3" fmla="*/ 1473694 h 1473694"/>
              <a:gd name="connsiteX0" fmla="*/ 0 w 12227728"/>
              <a:gd name="connsiteY0" fmla="*/ 1473694 h 1507805"/>
              <a:gd name="connsiteX1" fmla="*/ 0 w 12227728"/>
              <a:gd name="connsiteY1" fmla="*/ 0 h 1507805"/>
              <a:gd name="connsiteX2" fmla="*/ 12227728 w 12227728"/>
              <a:gd name="connsiteY2" fmla="*/ 1473694 h 1507805"/>
              <a:gd name="connsiteX3" fmla="*/ 0 w 12227728"/>
              <a:gd name="connsiteY3" fmla="*/ 1473694 h 1507805"/>
              <a:gd name="connsiteX0" fmla="*/ 0 w 12227728"/>
              <a:gd name="connsiteY0" fmla="*/ 1464816 h 1499138"/>
              <a:gd name="connsiteX1" fmla="*/ 35511 w 12227728"/>
              <a:gd name="connsiteY1" fmla="*/ 0 h 1499138"/>
              <a:gd name="connsiteX2" fmla="*/ 12227728 w 12227728"/>
              <a:gd name="connsiteY2" fmla="*/ 1464816 h 1499138"/>
              <a:gd name="connsiteX3" fmla="*/ 0 w 12227728"/>
              <a:gd name="connsiteY3" fmla="*/ 1464816 h 1499138"/>
              <a:gd name="connsiteX0" fmla="*/ 0 w 12227728"/>
              <a:gd name="connsiteY0" fmla="*/ 1464816 h 1572237"/>
              <a:gd name="connsiteX1" fmla="*/ 35511 w 12227728"/>
              <a:gd name="connsiteY1" fmla="*/ 0 h 1572237"/>
              <a:gd name="connsiteX2" fmla="*/ 12227728 w 12227728"/>
              <a:gd name="connsiteY2" fmla="*/ 1464816 h 1572237"/>
              <a:gd name="connsiteX3" fmla="*/ 0 w 12227728"/>
              <a:gd name="connsiteY3" fmla="*/ 1464816 h 1572237"/>
              <a:gd name="connsiteX0" fmla="*/ 0 w 12227728"/>
              <a:gd name="connsiteY0" fmla="*/ 1464816 h 1464816"/>
              <a:gd name="connsiteX1" fmla="*/ 35511 w 12227728"/>
              <a:gd name="connsiteY1" fmla="*/ 0 h 1464816"/>
              <a:gd name="connsiteX2" fmla="*/ 12227728 w 12227728"/>
              <a:gd name="connsiteY2" fmla="*/ 1464816 h 1464816"/>
              <a:gd name="connsiteX3" fmla="*/ 0 w 12227728"/>
              <a:gd name="connsiteY3" fmla="*/ 1464816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7728" h="1464816">
                <a:moveTo>
                  <a:pt x="0" y="1464816"/>
                </a:moveTo>
                <a:lnTo>
                  <a:pt x="35511" y="0"/>
                </a:lnTo>
                <a:cubicBezTo>
                  <a:pt x="2140577" y="1627573"/>
                  <a:pt x="7095376" y="1426346"/>
                  <a:pt x="12227728" y="1464816"/>
                </a:cubicBezTo>
                <a:lnTo>
                  <a:pt x="0" y="1464816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870579A-74CE-4572-A08C-5D792CAB8B5A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>
            <a:solidFill>
              <a:schemeClr val="accent1">
                <a:lumMod val="50000"/>
                <a:alpha val="79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ECC76A12-1466-418B-B4E6-4F2FC6621AF9}"/>
              </a:ext>
            </a:extLst>
          </p:cNvPr>
          <p:cNvSpPr txBox="1">
            <a:spLocks/>
          </p:cNvSpPr>
          <p:nvPr/>
        </p:nvSpPr>
        <p:spPr>
          <a:xfrm>
            <a:off x="1385454" y="6114467"/>
            <a:ext cx="3486150" cy="756809"/>
          </a:xfrm>
          <a:prstGeom prst="rect">
            <a:avLst/>
          </a:prstGeom>
          <a:ln>
            <a:noFill/>
          </a:ln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n cmpd="dbl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50800" dir="5400000" algn="ctr" rotWithShape="0">
                    <a:srgbClr val="000000"/>
                  </a:outerShdw>
                  <a:reflection stA="0" dist="508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 ул. </a:t>
            </a:r>
          </a:p>
          <a:p>
            <a:pPr marL="0" indent="0" algn="ctr">
              <a:buNone/>
            </a:pPr>
            <a:r>
              <a:rPr lang="ru-RU" dirty="0">
                <a:ln cmpd="dbl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50800" dir="5400000" algn="ctr" rotWithShape="0">
                    <a:srgbClr val="000000"/>
                  </a:outerShdw>
                  <a:reflection stA="0" dist="508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Инструментальная 12, корп. 16 </a:t>
            </a:r>
          </a:p>
          <a:p>
            <a:pPr marL="0" indent="0" algn="ctr">
              <a:buNone/>
            </a:pPr>
            <a:r>
              <a:rPr lang="ru-RU" dirty="0">
                <a:ln cmpd="dbl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50800" dir="5400000" algn="ctr" rotWithShape="0">
                    <a:srgbClr val="000000"/>
                  </a:outerShdw>
                  <a:reflection stA="0" dist="508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+7 (391) 264-35-10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656FE0A0-0999-40DF-A07F-04C499B35E35}"/>
              </a:ext>
            </a:extLst>
          </p:cNvPr>
          <p:cNvSpPr txBox="1">
            <a:spLocks/>
          </p:cNvSpPr>
          <p:nvPr/>
        </p:nvSpPr>
        <p:spPr>
          <a:xfrm>
            <a:off x="6721735" y="1989749"/>
            <a:ext cx="5282677" cy="1379599"/>
          </a:xfrm>
          <a:prstGeom prst="rect">
            <a:avLst/>
          </a:prstGeom>
          <a:ln>
            <a:noFill/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избежать разрывов промежности во время родов?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40336C64-7731-4CC6-8474-0964048B44F8}"/>
              </a:ext>
            </a:extLst>
          </p:cNvPr>
          <p:cNvSpPr txBox="1">
            <a:spLocks/>
          </p:cNvSpPr>
          <p:nvPr/>
        </p:nvSpPr>
        <p:spPr>
          <a:xfrm>
            <a:off x="7548953" y="87768"/>
            <a:ext cx="3628242" cy="1056299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бюджетное</a:t>
            </a:r>
          </a:p>
          <a:p>
            <a:pPr marL="0" indent="0" algn="ctr">
              <a:buNone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</a:t>
            </a: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</a:t>
            </a: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</a:t>
            </a:r>
          </a:p>
          <a:p>
            <a:pPr marL="0" indent="0" algn="ctr">
              <a:buNone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медицинский техникум»</a:t>
            </a:r>
          </a:p>
          <a:p>
            <a:pPr marL="0" indent="0" algn="ctr">
              <a:buNone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(КГБПОУ </a:t>
            </a:r>
            <a:r>
              <a:rPr lang="ru-RU" dirty="0" err="1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КрасМТ</a:t>
            </a: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Подзаголовок 2">
            <a:extLst>
              <a:ext uri="{FF2B5EF4-FFF2-40B4-BE49-F238E27FC236}">
                <a16:creationId xmlns:a16="http://schemas.microsoft.com/office/drawing/2014/main" id="{79704E99-2899-45AA-9040-AFCE9C4CCAB9}"/>
              </a:ext>
            </a:extLst>
          </p:cNvPr>
          <p:cNvSpPr txBox="1">
            <a:spLocks/>
          </p:cNvSpPr>
          <p:nvPr/>
        </p:nvSpPr>
        <p:spPr>
          <a:xfrm>
            <a:off x="6278158" y="6192022"/>
            <a:ext cx="3303915" cy="69146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sx="101000" sy="101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Филиппова А.В</a:t>
            </a:r>
          </a:p>
          <a:p>
            <a:pPr marL="0" indent="0">
              <a:buNone/>
            </a:pPr>
            <a:r>
              <a:rPr lang="ru-RU" sz="1200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sx="101000" sy="101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1200" dirty="0" err="1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sx="101000" sy="101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Гардт</a:t>
            </a:r>
            <a:r>
              <a:rPr lang="ru-RU" sz="1200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sx="101000" sy="101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Т. В.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C4D9BA-1B06-447C-9167-535C07B65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87" y="3369348"/>
            <a:ext cx="1783171" cy="178317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75AE1F-65C5-411D-9A9E-F2B46C254F0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992" y="3359882"/>
            <a:ext cx="937073" cy="93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7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90849DA-0AE3-44BC-A1AF-D46DD1B6C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898" y="3789329"/>
            <a:ext cx="2203804" cy="2203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ый треугольник 6">
            <a:extLst>
              <a:ext uri="{FF2B5EF4-FFF2-40B4-BE49-F238E27FC236}">
                <a16:creationId xmlns:a16="http://schemas.microsoft.com/office/drawing/2014/main" id="{4F499011-5178-4E56-8230-44BA7BE3CD40}"/>
              </a:ext>
            </a:extLst>
          </p:cNvPr>
          <p:cNvSpPr/>
          <p:nvPr/>
        </p:nvSpPr>
        <p:spPr>
          <a:xfrm flipH="1">
            <a:off x="0" y="-123825"/>
            <a:ext cx="12201525" cy="6981825"/>
          </a:xfrm>
          <a:custGeom>
            <a:avLst/>
            <a:gdLst>
              <a:gd name="connsiteX0" fmla="*/ 0 w 12192000"/>
              <a:gd name="connsiteY0" fmla="*/ 5905500 h 5905500"/>
              <a:gd name="connsiteX1" fmla="*/ 0 w 12192000"/>
              <a:gd name="connsiteY1" fmla="*/ 0 h 5905500"/>
              <a:gd name="connsiteX2" fmla="*/ 12192000 w 12192000"/>
              <a:gd name="connsiteY2" fmla="*/ 5905500 h 5905500"/>
              <a:gd name="connsiteX3" fmla="*/ 0 w 12192000"/>
              <a:gd name="connsiteY3" fmla="*/ 5905500 h 590550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201525"/>
              <a:gd name="connsiteY0" fmla="*/ 5924550 h 5924550"/>
              <a:gd name="connsiteX1" fmla="*/ 0 w 12201525"/>
              <a:gd name="connsiteY1" fmla="*/ 0 h 5924550"/>
              <a:gd name="connsiteX2" fmla="*/ 12201525 w 12201525"/>
              <a:gd name="connsiteY2" fmla="*/ 5924550 h 5924550"/>
              <a:gd name="connsiteX3" fmla="*/ 9525 w 12201525"/>
              <a:gd name="connsiteY3" fmla="*/ 5924550 h 5924550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24550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24550 h 5934075"/>
              <a:gd name="connsiteX0" fmla="*/ 9525 w 12192000"/>
              <a:gd name="connsiteY0" fmla="*/ 5915025 h 5934075"/>
              <a:gd name="connsiteX1" fmla="*/ 0 w 12192000"/>
              <a:gd name="connsiteY1" fmla="*/ 0 h 5934075"/>
              <a:gd name="connsiteX2" fmla="*/ 12192000 w 12192000"/>
              <a:gd name="connsiteY2" fmla="*/ 5934075 h 5934075"/>
              <a:gd name="connsiteX3" fmla="*/ 9525 w 12192000"/>
              <a:gd name="connsiteY3" fmla="*/ 5915025 h 5934075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2182475"/>
              <a:gd name="connsiteY0" fmla="*/ 7057969 h 7077019"/>
              <a:gd name="connsiteX1" fmla="*/ 2109 w 12182475"/>
              <a:gd name="connsiteY1" fmla="*/ 0 h 7077019"/>
              <a:gd name="connsiteX2" fmla="*/ 12182475 w 12182475"/>
              <a:gd name="connsiteY2" fmla="*/ 7077019 h 7077019"/>
              <a:gd name="connsiteX3" fmla="*/ 0 w 12182475"/>
              <a:gd name="connsiteY3" fmla="*/ 7057969 h 7077019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16368"/>
              <a:gd name="connsiteY0" fmla="*/ 7057969 h 7088564"/>
              <a:gd name="connsiteX1" fmla="*/ 2109 w 14916368"/>
              <a:gd name="connsiteY1" fmla="*/ 0 h 7088564"/>
              <a:gd name="connsiteX2" fmla="*/ 14916368 w 14916368"/>
              <a:gd name="connsiteY2" fmla="*/ 7088564 h 7088564"/>
              <a:gd name="connsiteX3" fmla="*/ 0 w 14916368"/>
              <a:gd name="connsiteY3" fmla="*/ 7057969 h 7088564"/>
              <a:gd name="connsiteX0" fmla="*/ 0 w 14928021"/>
              <a:gd name="connsiteY0" fmla="*/ 7086981 h 7088564"/>
              <a:gd name="connsiteX1" fmla="*/ 13762 w 14928021"/>
              <a:gd name="connsiteY1" fmla="*/ 0 h 7088564"/>
              <a:gd name="connsiteX2" fmla="*/ 14928021 w 14928021"/>
              <a:gd name="connsiteY2" fmla="*/ 7088564 h 7088564"/>
              <a:gd name="connsiteX3" fmla="*/ 0 w 14928021"/>
              <a:gd name="connsiteY3" fmla="*/ 7086981 h 70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021" h="7088564">
                <a:moveTo>
                  <a:pt x="0" y="7086981"/>
                </a:moveTo>
                <a:cubicBezTo>
                  <a:pt x="4587" y="4724654"/>
                  <a:pt x="9175" y="2362327"/>
                  <a:pt x="13762" y="0"/>
                </a:cubicBezTo>
                <a:cubicBezTo>
                  <a:pt x="560250" y="6404514"/>
                  <a:pt x="5501941" y="6672908"/>
                  <a:pt x="14928021" y="7088564"/>
                </a:cubicBezTo>
                <a:lnTo>
                  <a:pt x="0" y="70869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870579A-74CE-4572-A08C-5D792CAB8B5A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>
            <a:solidFill>
              <a:schemeClr val="accent1">
                <a:lumMod val="50000"/>
                <a:alpha val="79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0544F523-8C2D-4560-BE7E-9D5C84B6FDC9}"/>
              </a:ext>
            </a:extLst>
          </p:cNvPr>
          <p:cNvSpPr txBox="1">
            <a:spLocks/>
          </p:cNvSpPr>
          <p:nvPr/>
        </p:nvSpPr>
        <p:spPr>
          <a:xfrm>
            <a:off x="416214" y="54991"/>
            <a:ext cx="5257800" cy="61392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1: регулярно проходите осмотр у гинеколога</a:t>
            </a:r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2D8C77D7-7BA0-4342-9823-ED1D6440CC32}"/>
              </a:ext>
            </a:extLst>
          </p:cNvPr>
          <p:cNvSpPr txBox="1">
            <a:spLocks/>
          </p:cNvSpPr>
          <p:nvPr/>
        </p:nvSpPr>
        <p:spPr>
          <a:xfrm>
            <a:off x="2428874" y="674397"/>
            <a:ext cx="3657601" cy="20184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 гинеколога позволит вовремя выявить воспалительные заболевания и начать их лечение на ранней стадии развития. Важно отметить, что многие воспалительные процессы половой сферы протекают бессимптомно, и диагностировать их можно только при помощи медицинского обследования.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41D82B48-0D5F-4E24-A9AE-87E40C347E70}"/>
              </a:ext>
            </a:extLst>
          </p:cNvPr>
          <p:cNvSpPr txBox="1">
            <a:spLocks/>
          </p:cNvSpPr>
          <p:nvPr/>
        </p:nvSpPr>
        <p:spPr>
          <a:xfrm>
            <a:off x="419100" y="2753158"/>
            <a:ext cx="5257800" cy="6139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2: посещайте курсы подготовки к родам</a:t>
            </a:r>
          </a:p>
        </p:txBody>
      </p:sp>
      <p:sp>
        <p:nvSpPr>
          <p:cNvPr id="38" name="Объект 2">
            <a:extLst>
              <a:ext uri="{FF2B5EF4-FFF2-40B4-BE49-F238E27FC236}">
                <a16:creationId xmlns:a16="http://schemas.microsoft.com/office/drawing/2014/main" id="{BE78969C-E357-4B53-9F45-FCC36CCD2513}"/>
              </a:ext>
            </a:extLst>
          </p:cNvPr>
          <p:cNvSpPr txBox="1">
            <a:spLocks/>
          </p:cNvSpPr>
          <p:nvPr/>
        </p:nvSpPr>
        <p:spPr>
          <a:xfrm>
            <a:off x="-4763" y="3556000"/>
            <a:ext cx="3662363" cy="3285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Курсы подготовки к родам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— многофункциональная комплексная программа, которая позволяет беременным: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правильному дыханию во время родов, немедикаментозным техникам обезболивания;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узнать о физиологических процессах во время родов и подготовиться к ним психологически;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отличную физическую форму, укреплять мышцы тазового дна при помощи специальных упражнений.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19B51AC4-58AA-4C5C-848E-887759DA8342}"/>
              </a:ext>
            </a:extLst>
          </p:cNvPr>
          <p:cNvSpPr txBox="1">
            <a:spLocks/>
          </p:cNvSpPr>
          <p:nvPr/>
        </p:nvSpPr>
        <p:spPr>
          <a:xfrm>
            <a:off x="6729412" y="0"/>
            <a:ext cx="5257800" cy="6139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3: выполняйте упражнение Кегеля</a:t>
            </a:r>
          </a:p>
        </p:txBody>
      </p:sp>
      <p:sp>
        <p:nvSpPr>
          <p:cNvPr id="40" name="Объект 2">
            <a:extLst>
              <a:ext uri="{FF2B5EF4-FFF2-40B4-BE49-F238E27FC236}">
                <a16:creationId xmlns:a16="http://schemas.microsoft.com/office/drawing/2014/main" id="{F52E9A5B-D4A4-44B0-97B5-F3C28BB6069B}"/>
              </a:ext>
            </a:extLst>
          </p:cNvPr>
          <p:cNvSpPr txBox="1">
            <a:spLocks/>
          </p:cNvSpPr>
          <p:nvPr/>
        </p:nvSpPr>
        <p:spPr>
          <a:xfrm>
            <a:off x="8186884" y="585634"/>
            <a:ext cx="3971636" cy="23207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их регулярном выполнении вы сможете: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укрепить мускулатуру тазового дня;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прицельно напрягать и расслаблять мышцы в области уретры, влагалища, ануса;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эластичность тканей половых путей;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общее физическое состояние.</a:t>
            </a:r>
          </a:p>
        </p:txBody>
      </p:sp>
      <p:sp>
        <p:nvSpPr>
          <p:cNvPr id="41" name="Объект 2">
            <a:extLst>
              <a:ext uri="{FF2B5EF4-FFF2-40B4-BE49-F238E27FC236}">
                <a16:creationId xmlns:a16="http://schemas.microsoft.com/office/drawing/2014/main" id="{A083D418-1381-462D-95EF-37D63254E7A0}"/>
              </a:ext>
            </a:extLst>
          </p:cNvPr>
          <p:cNvSpPr txBox="1">
            <a:spLocks/>
          </p:cNvSpPr>
          <p:nvPr/>
        </p:nvSpPr>
        <p:spPr>
          <a:xfrm>
            <a:off x="6201066" y="3367087"/>
            <a:ext cx="3971636" cy="33754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промежности беременная может выполнять самостоятельно или с помощью своего партнера. Перед процедурой нужно вымыть руки и смазать их специальным маслом.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поверхность половых губ и входа во влагалище наносится слегка подогретое масло.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Палец аккуратно вводится во влагалище и располагается на его задней стенке.</a:t>
            </a:r>
          </a:p>
          <a:p>
            <a:r>
              <a:rPr lang="ru-RU" sz="1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проводится осторожными полукруговыми движениями в левую и правую сторону. Продолжительность массажа составляет 5-7 минут.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Заголовок 1">
            <a:extLst>
              <a:ext uri="{FF2B5EF4-FFF2-40B4-BE49-F238E27FC236}">
                <a16:creationId xmlns:a16="http://schemas.microsoft.com/office/drawing/2014/main" id="{BA07CFCA-5E3D-4244-8A60-170DD1EEAA72}"/>
              </a:ext>
            </a:extLst>
          </p:cNvPr>
          <p:cNvSpPr txBox="1">
            <a:spLocks/>
          </p:cNvSpPr>
          <p:nvPr/>
        </p:nvSpPr>
        <p:spPr>
          <a:xfrm>
            <a:off x="6515102" y="2942071"/>
            <a:ext cx="5257800" cy="6139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4: делайте массаж промежности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64DDD2-9904-404B-97C6-778252D851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594" y="3926350"/>
            <a:ext cx="2256931" cy="2256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28686BF-4FC0-4269-8C96-30AB582B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94" y="613929"/>
            <a:ext cx="1870647" cy="1870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D23B45D-BB1E-4BB1-ADDB-B1EE7B7493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50" y="752290"/>
            <a:ext cx="1987472" cy="1987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3012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187</Words>
  <Application>Microsoft Office PowerPoint</Application>
  <PresentationFormat>Широкоэкранный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Филиппова</dc:creator>
  <cp:lastModifiedBy>Роман Солодовников</cp:lastModifiedBy>
  <cp:revision>31</cp:revision>
  <dcterms:created xsi:type="dcterms:W3CDTF">2022-10-11T08:55:02Z</dcterms:created>
  <dcterms:modified xsi:type="dcterms:W3CDTF">2023-05-31T09:54:41Z</dcterms:modified>
</cp:coreProperties>
</file>