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2" r:id="rId4"/>
    <p:sldId id="277" r:id="rId5"/>
    <p:sldId id="273" r:id="rId6"/>
    <p:sldId id="274" r:id="rId7"/>
    <p:sldId id="275" r:id="rId8"/>
    <p:sldId id="259" r:id="rId9"/>
    <p:sldId id="263" r:id="rId10"/>
    <p:sldId id="264" r:id="rId11"/>
    <p:sldId id="28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99"/>
    <a:srgbClr val="71FFC6"/>
    <a:srgbClr val="FF7575"/>
    <a:srgbClr val="FFCCCC"/>
    <a:srgbClr val="FF8181"/>
    <a:srgbClr val="FFA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wallpaper_1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Скругленная прямоугольная выноска 8"/>
          <p:cNvSpPr/>
          <p:nvPr userDrawn="1"/>
        </p:nvSpPr>
        <p:spPr>
          <a:xfrm>
            <a:off x="1214414" y="3929066"/>
            <a:ext cx="4857784" cy="1857388"/>
          </a:xfrm>
          <a:prstGeom prst="wedgeRoundRectCallout">
            <a:avLst>
              <a:gd name="adj1" fmla="val 59428"/>
              <a:gd name="adj2" fmla="val 11902"/>
              <a:gd name="adj3" fmla="val 1666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-облако 7"/>
          <p:cNvSpPr/>
          <p:nvPr userDrawn="1"/>
        </p:nvSpPr>
        <p:spPr>
          <a:xfrm>
            <a:off x="928662" y="857232"/>
            <a:ext cx="7215238" cy="2357454"/>
          </a:xfrm>
          <a:prstGeom prst="cloudCallout">
            <a:avLst>
              <a:gd name="adj1" fmla="val 28779"/>
              <a:gd name="adj2" fmla="val 67110"/>
            </a:avLst>
          </a:prstGeom>
          <a:solidFill>
            <a:srgbClr val="FFCCCC"/>
          </a:solidFill>
          <a:ln>
            <a:solidFill>
              <a:srgbClr val="FF757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11.08.2023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71438" y="71438"/>
            <a:ext cx="9001156" cy="6715148"/>
          </a:xfrm>
          <a:prstGeom prst="rect">
            <a:avLst/>
          </a:prstGeom>
          <a:noFill/>
          <a:ln w="57150"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11.08.2023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11.08.2023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11.08.2023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11.08.2023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11.08.2023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11.08.2023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11.08.2023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11.08.2023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11.08.2023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11.08.2023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6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28596" y="357166"/>
            <a:ext cx="8286808" cy="11430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ED727-27CD-4E07-8BCC-54F7ACA67BF1}" type="datetimeFigureOut">
              <a:rPr lang="ru-RU" smtClean="0"/>
              <a:pPr/>
              <a:t>11.08.2023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214290"/>
            <a:ext cx="8715436" cy="6500858"/>
          </a:xfrm>
          <a:prstGeom prst="rect">
            <a:avLst/>
          </a:prstGeom>
          <a:noFill/>
          <a:ln w="76200">
            <a:solidFill>
              <a:srgbClr val="FF818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31172" cy="3600400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 ДОШКОЛЬНОЕ ОБРАЗОВАТЕЛЬНОЕ УЧРЕЖДЕНИЕ ДЕТСКИЙ САД  № 72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Дельфиненок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познавательно-исследовательской  деятельности дошкольников через наблюдения  и эксперименты</a:t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 –  «Юный исследователь»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4784576" cy="1224136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подготовила: 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Яковлева Е.Е. - воспитатель </a:t>
            </a:r>
          </a:p>
          <a:p>
            <a:pPr algn="l"/>
            <a:r>
              <a:rPr lang="ru-RU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высшей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016" y="1385392"/>
            <a:ext cx="3888431" cy="5472608"/>
          </a:xfrm>
        </p:spPr>
        <p:txBody>
          <a:bodyPr>
            <a:normAutofit lnSpcReduction="10000"/>
          </a:bodyPr>
          <a:lstStyle/>
          <a:p>
            <a:pPr marL="0" indent="541338">
              <a:buNone/>
            </a:pP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парах.</a:t>
            </a:r>
          </a:p>
          <a:p>
            <a:pPr marL="0" indent="180975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 результаты:</a:t>
            </a:r>
          </a:p>
          <a:p>
            <a:pPr marL="0" indent="180975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Участие в проведении экспериментов, опытов.</a:t>
            </a:r>
          </a:p>
          <a:p>
            <a:pPr marL="0" indent="180975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Умение делать выводы из полученной информации; </a:t>
            </a:r>
          </a:p>
          <a:p>
            <a:pPr marL="0" indent="180975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Умение добиваться результата;</a:t>
            </a:r>
          </a:p>
          <a:p>
            <a:pPr marL="0" indent="180975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Умение выслушать другого и прийти к общему решению;</a:t>
            </a:r>
          </a:p>
          <a:p>
            <a:pPr marL="0" indent="180975">
              <a:lnSpc>
                <a:spcPct val="90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Умение преодолевать </a:t>
            </a:r>
          </a:p>
          <a:p>
            <a:pPr marL="0" indent="180975">
              <a:lnSpc>
                <a:spcPct val="90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3589" y="2492896"/>
            <a:ext cx="4734703" cy="30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8814808" cy="1748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1338" algn="ctr">
              <a:lnSpc>
                <a:spcPct val="70000"/>
              </a:lnSpc>
            </a:pPr>
            <a:endParaRPr lang="ru-RU" sz="20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indent="541338" algn="ctr">
              <a:lnSpc>
                <a:spcPct val="70000"/>
              </a:lnSpc>
            </a:pPr>
            <a:r>
              <a:rPr lang="ru-RU" sz="3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Сотрудничество как условие развития продуктивной детской </a:t>
            </a:r>
          </a:p>
          <a:p>
            <a:pPr indent="90488" algn="ctr">
              <a:lnSpc>
                <a:spcPct val="70000"/>
              </a:lnSpc>
            </a:pPr>
            <a:r>
              <a:rPr lang="ru-RU" sz="3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деятельности.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8534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416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i="1" dirty="0"/>
              <a:t>СПАСИБО ЗА ВНИМАНИЕ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2132856"/>
            <a:ext cx="4464056" cy="446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242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853136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задача ДОУ – поддержать и развить в ребенке интерес к исследованиям, открытиям, создать необходимые для этого условия , развитие наблюдательности, мыслительных операций (анализ, сравнение, обобщение, классификация, наблюдение);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любознательности, познавательной активности;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умений комплексно обследовать предмет.</a:t>
            </a:r>
          </a:p>
        </p:txBody>
      </p:sp>
    </p:spTree>
    <p:extLst>
      <p:ext uri="{BB962C8B-B14F-4D97-AF65-F5344CB8AC3E}">
        <p14:creationId xmlns:p14="http://schemas.microsoft.com/office/powerpoint/2010/main" val="3383553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7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оборудованию уголка экспериментирования в ДОУ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661952" cy="45259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Безопасность для жизни и здоровья детей;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Достаточность;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Доступность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расположения.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2348880"/>
            <a:ext cx="5277576" cy="439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068" y="3618000"/>
            <a:ext cx="3240000" cy="3122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271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материал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8042"/>
            <a:ext cx="4474840" cy="506915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 книги (фото писателей);</a:t>
            </a:r>
          </a:p>
          <a:p>
            <a:pPr>
              <a:lnSpc>
                <a:spcPct val="8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альбомы;</a:t>
            </a:r>
          </a:p>
          <a:p>
            <a:pPr>
              <a:lnSpc>
                <a:spcPct val="8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Альбом наблюдений;</a:t>
            </a:r>
          </a:p>
          <a:p>
            <a:pPr>
              <a:lnSpc>
                <a:spcPct val="8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Картотека прогулок и наблюдений в природе;</a:t>
            </a:r>
          </a:p>
          <a:p>
            <a:pPr>
              <a:lnSpc>
                <a:spcPct val="8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Картотека опытно-исследовательской деятельности;</a:t>
            </a:r>
          </a:p>
          <a:p>
            <a:pPr>
              <a:lnSpc>
                <a:spcPct val="8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Настольно-печатные игры;</a:t>
            </a:r>
          </a:p>
          <a:p>
            <a:pPr>
              <a:lnSpc>
                <a:spcPct val="8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Картотека алгоритмов проведения опытов.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6016" y="2318196"/>
            <a:ext cx="4162984" cy="3343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033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техники безопасности при проведении опытов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Аккуратно пользоваться с емкостью для воды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пробовать на вкус вещества;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наклоняться над сосудом в котором происходит реакция;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 поддерживать порядок на рабочем столе;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нужно аккуратно, результат опыта зависит от чистоты проведения эксперимента;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разбавлении кислот (уксус) подходить к столу нельзя.</a:t>
            </a:r>
          </a:p>
        </p:txBody>
      </p:sp>
    </p:spTree>
    <p:extLst>
      <p:ext uri="{BB962C8B-B14F-4D97-AF65-F5344CB8AC3E}">
        <p14:creationId xmlns:p14="http://schemas.microsoft.com/office/powerpoint/2010/main" val="3719997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проведения экспериментов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28800"/>
            <a:ext cx="8761938" cy="2664296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цель эксперимента: для чего мы проводим опыт;</a:t>
            </a:r>
          </a:p>
          <a:p>
            <a:pPr>
              <a:lnSpc>
                <a:spcPct val="70000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Подобрать все необходимые материалы для проведения опыта;</a:t>
            </a:r>
          </a:p>
          <a:p>
            <a:pPr>
              <a:lnSpc>
                <a:spcPct val="70000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план исследования;</a:t>
            </a:r>
          </a:p>
          <a:p>
            <a:pPr>
              <a:lnSpc>
                <a:spcPct val="70000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Уточнить правила безопасности жизнедеятельности в ходу осуществления экспериментов;</a:t>
            </a:r>
          </a:p>
          <a:p>
            <a:pPr>
              <a:lnSpc>
                <a:spcPct val="70000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Распределить детей на подгруппы;</a:t>
            </a:r>
          </a:p>
          <a:p>
            <a:pPr>
              <a:lnSpc>
                <a:spcPct val="70000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анализ и обобщение полученных детьми результатов экспериментирования;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194" name="Picture 2" descr="F:\DCIM\Camera\20171110_18412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07704" y="4201541"/>
            <a:ext cx="5665594" cy="247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757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7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алгоритм проведения занятия по экспериментированию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054699"/>
            <a:ext cx="3456384" cy="4798832"/>
          </a:xfrm>
        </p:spPr>
        <p:txBody>
          <a:bodyPr>
            <a:normAutofit/>
          </a:bodyPr>
          <a:lstStyle/>
          <a:p>
            <a:pPr marL="0" indent="-180000">
              <a:spcBef>
                <a:spcPts val="0"/>
              </a:spcBef>
            </a:pP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Предварительная работа;</a:t>
            </a:r>
          </a:p>
          <a:p>
            <a:pPr marL="0" indent="-180000">
              <a:spcBef>
                <a:spcPts val="0"/>
              </a:spcBef>
            </a:pP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вида занятия;</a:t>
            </a:r>
          </a:p>
          <a:p>
            <a:pPr marL="0" indent="-180000">
              <a:spcBef>
                <a:spcPts val="0"/>
              </a:spcBef>
            </a:pP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темы занятия;</a:t>
            </a:r>
          </a:p>
          <a:p>
            <a:pPr marL="0" indent="-180000">
              <a:spcBef>
                <a:spcPts val="0"/>
              </a:spcBef>
            </a:pP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цели, задач;</a:t>
            </a:r>
          </a:p>
          <a:p>
            <a:pPr marL="0" indent="-180000">
              <a:spcBef>
                <a:spcPts val="0"/>
              </a:spcBef>
            </a:pP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пособия и оборудования.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1988840"/>
            <a:ext cx="5089106" cy="4410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4121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16832"/>
            <a:ext cx="4104456" cy="4392488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ru-RU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Проблема;</a:t>
            </a:r>
          </a:p>
          <a:p>
            <a:pPr>
              <a:lnSpc>
                <a:spcPct val="70000"/>
              </a:lnSpc>
            </a:pPr>
            <a:r>
              <a:rPr lang="ru-RU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Постановка задачи;</a:t>
            </a:r>
          </a:p>
          <a:p>
            <a:pPr>
              <a:lnSpc>
                <a:spcPct val="70000"/>
              </a:lnSpc>
            </a:pPr>
            <a:r>
              <a:rPr lang="ru-RU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Варианты решения;</a:t>
            </a:r>
          </a:p>
          <a:p>
            <a:pPr>
              <a:lnSpc>
                <a:spcPct val="70000"/>
              </a:lnSpc>
            </a:pPr>
            <a:r>
              <a:rPr lang="ru-RU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План эксперимента;</a:t>
            </a:r>
          </a:p>
          <a:p>
            <a:pPr>
              <a:lnSpc>
                <a:spcPct val="70000"/>
              </a:lnSpc>
            </a:pPr>
            <a:r>
              <a:rPr lang="ru-RU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Выбор оборудования;</a:t>
            </a:r>
          </a:p>
          <a:p>
            <a:pPr>
              <a:lnSpc>
                <a:spcPct val="70000"/>
              </a:lnSpc>
            </a:pPr>
            <a:r>
              <a:rPr lang="ru-RU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Правила безопасности;</a:t>
            </a:r>
          </a:p>
          <a:p>
            <a:pPr>
              <a:lnSpc>
                <a:spcPct val="70000"/>
              </a:lnSpc>
            </a:pPr>
            <a:r>
              <a:rPr lang="ru-RU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Эксперимент;</a:t>
            </a:r>
          </a:p>
          <a:p>
            <a:pPr>
              <a:lnSpc>
                <a:spcPct val="70000"/>
              </a:lnSpc>
            </a:pPr>
            <a:r>
              <a:rPr lang="ru-RU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Вывод;</a:t>
            </a:r>
          </a:p>
          <a:p>
            <a:pPr>
              <a:lnSpc>
                <a:spcPct val="70000"/>
              </a:lnSpc>
            </a:pPr>
            <a:r>
              <a:rPr lang="ru-RU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Связь с жизнью; </a:t>
            </a:r>
          </a:p>
          <a:p>
            <a:pPr>
              <a:lnSpc>
                <a:spcPct val="70000"/>
              </a:lnSpc>
            </a:pPr>
            <a:r>
              <a:rPr lang="ru-RU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Обобщение.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1560" y="434824"/>
            <a:ext cx="820891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Примерная структура эксперимента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4320" y="1611526"/>
            <a:ext cx="3009900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8145" y="5349615"/>
            <a:ext cx="2886075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7482" y="4108054"/>
            <a:ext cx="29337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985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32456"/>
            <a:ext cx="4786318" cy="5616624"/>
          </a:xfrm>
        </p:spPr>
        <p:txBody>
          <a:bodyPr>
            <a:normAutofit fontScale="62500" lnSpcReduction="20000"/>
          </a:bodyPr>
          <a:lstStyle/>
          <a:p>
            <a:pPr marL="0" indent="360363" algn="ctr">
              <a:buNone/>
            </a:pP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363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363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Беседа.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Прослушивание </a:t>
            </a:r>
          </a:p>
          <a:p>
            <a:pPr marL="0" indent="360363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аудиозаписи: «Шум моря».</a:t>
            </a:r>
          </a:p>
          <a:p>
            <a:pPr marL="0" indent="360363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Наблюдения за водой: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</a:p>
          <a:p>
            <a:pPr marL="0" indent="360363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видели, как использовали, где </a:t>
            </a:r>
          </a:p>
          <a:p>
            <a:pPr marL="0" indent="360363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обнаружить воду, для чего </a:t>
            </a:r>
          </a:p>
          <a:p>
            <a:pPr marL="0" indent="360363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её используем.</a:t>
            </a:r>
          </a:p>
          <a:p>
            <a:pPr marL="0" indent="360363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Рассматривание  иллюстраций:</a:t>
            </a:r>
          </a:p>
          <a:p>
            <a:pPr marL="0" indent="360363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«Вода в природе».</a:t>
            </a:r>
          </a:p>
          <a:p>
            <a:pPr marL="0" indent="360363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Опыт № 1.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«Вода прозрачная».</a:t>
            </a:r>
          </a:p>
          <a:p>
            <a:pPr marL="0" indent="360363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Опыт № 2.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 воды нет вкуса и</a:t>
            </a:r>
          </a:p>
          <a:p>
            <a:pPr marL="0" indent="360363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запаха».</a:t>
            </a:r>
          </a:p>
          <a:p>
            <a:pPr marL="0" indent="360363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Опыт № 3.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Вода может  течь».</a:t>
            </a:r>
          </a:p>
          <a:p>
            <a:pPr marL="0" indent="360363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Опыт № 4.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«Вода может  быть </a:t>
            </a:r>
          </a:p>
          <a:p>
            <a:pPr marL="0" indent="360363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теплой и холодной». </a:t>
            </a:r>
          </a:p>
          <a:p>
            <a:pPr marL="0" indent="360363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Рисование пальчиками: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«Море</a:t>
            </a:r>
          </a:p>
          <a:p>
            <a:pPr marL="0" indent="360363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его обитатели».</a:t>
            </a:r>
          </a:p>
          <a:p>
            <a:pPr marL="0" indent="360363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527845"/>
            <a:ext cx="3062089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3551" y="438973"/>
            <a:ext cx="9062354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360363" algn="ctr"/>
            <a:r>
              <a:rPr lang="ru-RU" sz="3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Тематическая неделя «Вода вокруг нас».</a:t>
            </a:r>
          </a:p>
          <a:p>
            <a:pPr indent="360363"/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0617" y="4254599"/>
            <a:ext cx="3028950" cy="2441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193245"/>
      </p:ext>
    </p:extLst>
  </p:cSld>
  <p:clrMapOvr>
    <a:masterClrMapping/>
  </p:clrMapOvr>
</p:sld>
</file>

<file path=ppt/theme/theme1.xml><?xml version="1.0" encoding="utf-8"?>
<a:theme xmlns:a="http://schemas.openxmlformats.org/drawingml/2006/main" name="Презентация - Юный исследовател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- Юный исследователь</Template>
  <TotalTime>1</TotalTime>
  <Words>479</Words>
  <Application>Microsoft Office PowerPoint</Application>
  <PresentationFormat>Экран (4:3)</PresentationFormat>
  <Paragraphs>84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Презентация - Юный исследователь</vt:lpstr>
      <vt:lpstr>МУНИЦИПАЛЬНОЕ  ДОШКОЛЬНОЕ ОБРАЗОВАТЕЛЬНОЕ УЧРЕЖДЕНИЕ ДЕТСКИЙ САД  № 72  «Дельфиненок»   Развитие познавательно-исследовательской  деятельности дошкольников через наблюдения  и эксперименты Лаборатория –  «Юный исследователь»</vt:lpstr>
      <vt:lpstr>Задачи:</vt:lpstr>
      <vt:lpstr>Требования к оборудованию уголка экспериментирования в ДОУ</vt:lpstr>
      <vt:lpstr>Дидактический материал</vt:lpstr>
      <vt:lpstr>Правила техники безопасности при проведении опытов</vt:lpstr>
      <vt:lpstr>Правила проведения экспериментов</vt:lpstr>
      <vt:lpstr>Примерный алгоритм проведения занятия по экспериментированию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 ДОШКОЛЬНОЕ ОБРАЗОВАТЕЛЬНОЕ УЧРЕЖДЕНИЕ ДЕТСКИЙ САД  № 63  «Лесные гномики »   Развитие познавательно-исследовательской  деятельности дошкольников через наблюдения  и эксперименты Лаборатория –  «Юный исследователь»</dc:title>
  <dc:creator>jenya</dc:creator>
  <cp:lastModifiedBy>Acer-PC</cp:lastModifiedBy>
  <cp:revision>4</cp:revision>
  <dcterms:created xsi:type="dcterms:W3CDTF">2018-08-02T12:59:01Z</dcterms:created>
  <dcterms:modified xsi:type="dcterms:W3CDTF">2023-08-11T10:59:57Z</dcterms:modified>
</cp:coreProperties>
</file>