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66" r:id="rId4"/>
    <p:sldId id="267" r:id="rId5"/>
    <p:sldId id="259" r:id="rId6"/>
    <p:sldId id="260" r:id="rId7"/>
    <p:sldId id="262" r:id="rId8"/>
    <p:sldId id="264" r:id="rId9"/>
    <p:sldId id="263" r:id="rId10"/>
    <p:sldId id="294" r:id="rId11"/>
    <p:sldId id="268" r:id="rId12"/>
    <p:sldId id="269" r:id="rId13"/>
    <p:sldId id="270" r:id="rId14"/>
    <p:sldId id="271" r:id="rId15"/>
    <p:sldId id="265" r:id="rId16"/>
    <p:sldId id="274" r:id="rId17"/>
    <p:sldId id="275" r:id="rId18"/>
    <p:sldId id="278" r:id="rId19"/>
    <p:sldId id="280" r:id="rId20"/>
    <p:sldId id="281" r:id="rId21"/>
    <p:sldId id="282" r:id="rId22"/>
    <p:sldId id="283" r:id="rId23"/>
    <p:sldId id="297" r:id="rId24"/>
    <p:sldId id="298" r:id="rId25"/>
    <p:sldId id="295" r:id="rId26"/>
    <p:sldId id="284" r:id="rId27"/>
    <p:sldId id="273" r:id="rId28"/>
    <p:sldId id="285" r:id="rId29"/>
    <p:sldId id="286" r:id="rId30"/>
    <p:sldId id="287" r:id="rId31"/>
    <p:sldId id="288" r:id="rId32"/>
    <p:sldId id="29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2EC00-440D-4C26-B752-023B389A80F8}" type="datetimeFigureOut">
              <a:rPr lang="ru-RU" smtClean="0"/>
              <a:pPr/>
              <a:t>16.10.2022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5D235B-9998-4051-B7A8-9346472B13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5D235B-9998-4051-B7A8-9346472B13BC}"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CD4559B7-DEE8-4F2C-9F80-BF02D100F74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D2ACCF-3608-440D-981A-3D4515E8CCC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5D2ACCF-3608-440D-981A-3D4515E8CCC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6F0862-203A-468C-B374-18BFB9ED1BDD}" type="datetimeFigureOut">
              <a:rPr lang="ru-RU" smtClean="0"/>
              <a:pPr/>
              <a:t>16.10.2022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D2ACCF-3608-440D-981A-3D4515E8CCC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16F0862-203A-468C-B374-18BFB9ED1BDD}" type="datetimeFigureOut">
              <a:rPr lang="ru-RU" smtClean="0"/>
              <a:pPr/>
              <a:t>16.10.2022</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5D2ACCF-3608-440D-981A-3D4515E8CC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9140000">
            <a:off x="491475" y="1887144"/>
            <a:ext cx="6203245" cy="1204306"/>
          </a:xfrm>
        </p:spPr>
        <p:txBody>
          <a:bodyPr/>
          <a:lstStyle/>
          <a:p>
            <a:pPr algn="ctr"/>
            <a:r>
              <a:rPr lang="ru-RU" sz="5000" dirty="0" smtClean="0">
                <a:latin typeface="Times New Roman" pitchFamily="18" charset="0"/>
                <a:cs typeface="Times New Roman" pitchFamily="18" charset="0"/>
              </a:rPr>
              <a:t>Цвет.  основы </a:t>
            </a:r>
            <a:r>
              <a:rPr lang="ru-RU" sz="5000" dirty="0" err="1" smtClean="0">
                <a:latin typeface="Times New Roman" pitchFamily="18" charset="0"/>
                <a:cs typeface="Times New Roman" pitchFamily="18" charset="0"/>
              </a:rPr>
              <a:t>Цветоведения</a:t>
            </a:r>
            <a:endParaRPr lang="ru-RU" sz="5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86248" y="5000636"/>
            <a:ext cx="4582305" cy="1500198"/>
          </a:xfrm>
        </p:spPr>
        <p:txBody>
          <a:bodyPr>
            <a:noAutofit/>
          </a:bodyPr>
          <a:lstStyle/>
          <a:p>
            <a:pPr algn="ctr">
              <a:spcBef>
                <a:spcPts val="0"/>
              </a:spcBef>
            </a:pP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спект002.jpg"/>
          <p:cNvPicPr>
            <a:picLocks noChangeAspect="1" noChangeArrowheads="1"/>
          </p:cNvPicPr>
          <p:nvPr/>
        </p:nvPicPr>
        <p:blipFill>
          <a:blip r:embed="rId2" cstate="print"/>
          <a:srcRect/>
          <a:stretch>
            <a:fillRect/>
          </a:stretch>
        </p:blipFill>
        <p:spPr bwMode="auto">
          <a:xfrm>
            <a:off x="251520" y="260647"/>
            <a:ext cx="8568952" cy="642671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936104"/>
          </a:xfrm>
        </p:spPr>
        <p:txBody>
          <a:bodyPr>
            <a:normAutofit/>
          </a:bodyPr>
          <a:lstStyle/>
          <a:p>
            <a:pPr algn="ctr"/>
            <a:r>
              <a:rPr lang="ru-RU" b="1" dirty="0" smtClean="0">
                <a:gradFill>
                  <a:gsLst>
                    <a:gs pos="0">
                      <a:srgbClr val="FF3399"/>
                    </a:gs>
                    <a:gs pos="25000">
                      <a:srgbClr val="FF6633"/>
                    </a:gs>
                    <a:gs pos="50000">
                      <a:srgbClr val="FFFF00"/>
                    </a:gs>
                    <a:gs pos="75000">
                      <a:srgbClr val="01A78F"/>
                    </a:gs>
                    <a:gs pos="100000">
                      <a:srgbClr val="3366FF"/>
                    </a:gs>
                  </a:gsLst>
                  <a:lin ang="10800000" scaled="0"/>
                </a:gradFill>
                <a:effectLst>
                  <a:outerShdw blurRad="50800" dist="38100" dir="3300000" algn="tl" rotWithShape="0">
                    <a:prstClr val="black">
                      <a:alpha val="81000"/>
                    </a:prstClr>
                  </a:outerShdw>
                </a:effectLst>
                <a:latin typeface="Times New Roman" pitchFamily="18" charset="0"/>
                <a:cs typeface="Times New Roman" pitchFamily="18" charset="0"/>
              </a:rPr>
              <a:t>Характеристика цвета</a:t>
            </a:r>
            <a:endParaRPr lang="ru-RU" b="1" dirty="0">
              <a:gradFill>
                <a:gsLst>
                  <a:gs pos="0">
                    <a:srgbClr val="FF3399"/>
                  </a:gs>
                  <a:gs pos="25000">
                    <a:srgbClr val="FF6633"/>
                  </a:gs>
                  <a:gs pos="50000">
                    <a:srgbClr val="FFFF00"/>
                  </a:gs>
                  <a:gs pos="75000">
                    <a:srgbClr val="01A78F"/>
                  </a:gs>
                  <a:gs pos="100000">
                    <a:srgbClr val="3366FF"/>
                  </a:gs>
                </a:gsLst>
                <a:lin ang="10800000" scaled="0"/>
              </a:gradFill>
              <a:effectLst>
                <a:outerShdw blurRad="50800" dist="38100" dir="3300000" algn="tl" rotWithShape="0">
                  <a:prstClr val="black">
                    <a:alpha val="81000"/>
                  </a:prst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428596" y="1214422"/>
            <a:ext cx="4464496" cy="4653136"/>
          </a:xfrm>
        </p:spPr>
        <p:txBody>
          <a:bodyPr>
            <a:normAutofit/>
          </a:bodyPr>
          <a:lstStyle/>
          <a:p>
            <a:pPr>
              <a:buNone/>
            </a:pPr>
            <a:r>
              <a:rPr lang="ru-RU" b="1" i="1" dirty="0" smtClean="0"/>
              <a:t>       </a:t>
            </a:r>
            <a:r>
              <a:rPr lang="ru-RU" sz="3000" b="0" dirty="0" smtClean="0">
                <a:latin typeface="Times New Roman" pitchFamily="18" charset="0"/>
                <a:cs typeface="Times New Roman" pitchFamily="18" charset="0"/>
              </a:rPr>
              <a:t>Качественная характеристика хроматического цвета:</a:t>
            </a:r>
          </a:p>
          <a:p>
            <a:pPr>
              <a:buFont typeface="Wingdings" pitchFamily="2" charset="2"/>
              <a:buChar char="§"/>
            </a:pPr>
            <a:r>
              <a:rPr lang="ru-RU" sz="3000" b="0"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Times New Roman" pitchFamily="18" charset="0"/>
                <a:cs typeface="Times New Roman" pitchFamily="18" charset="0"/>
              </a:rPr>
              <a:t>Цветовой тон</a:t>
            </a:r>
          </a:p>
          <a:p>
            <a:pPr>
              <a:buFont typeface="Wingdings" pitchFamily="2" charset="2"/>
              <a:buChar char="§"/>
            </a:pPr>
            <a:r>
              <a:rPr lang="ru-RU" sz="3000" b="0" dirty="0" smtClean="0">
                <a:gradFill flip="none" rotWithShape="1">
                  <a:gsLst>
                    <a:gs pos="0">
                      <a:schemeClr val="tx1"/>
                    </a:gs>
                    <a:gs pos="64999">
                      <a:srgbClr val="F0EBD5"/>
                    </a:gs>
                    <a:gs pos="100000">
                      <a:srgbClr val="D1C39F"/>
                    </a:gs>
                  </a:gsLst>
                  <a:lin ang="0" scaled="1"/>
                  <a:tileRect/>
                </a:gradFill>
                <a:latin typeface="Times New Roman" pitchFamily="18" charset="0"/>
                <a:cs typeface="Times New Roman" pitchFamily="18" charset="0"/>
              </a:rPr>
              <a:t>Светлота</a:t>
            </a:r>
          </a:p>
          <a:p>
            <a:pPr>
              <a:buFont typeface="Wingdings" pitchFamily="2" charset="2"/>
              <a:buChar char="§"/>
            </a:pPr>
            <a:r>
              <a:rPr lang="ru-RU" sz="3000" b="0" dirty="0" smtClean="0">
                <a:gradFill flip="none" rotWithShape="1">
                  <a:gsLst>
                    <a:gs pos="0">
                      <a:srgbClr val="C00000"/>
                    </a:gs>
                    <a:gs pos="64999">
                      <a:srgbClr val="F0EBD5"/>
                    </a:gs>
                    <a:gs pos="100000">
                      <a:srgbClr val="D1C39F"/>
                    </a:gs>
                  </a:gsLst>
                  <a:lin ang="0" scaled="1"/>
                  <a:tileRect/>
                </a:gradFill>
                <a:latin typeface="Times New Roman" pitchFamily="18" charset="0"/>
                <a:cs typeface="Times New Roman" pitchFamily="18" charset="0"/>
              </a:rPr>
              <a:t>Насыщенность</a:t>
            </a:r>
          </a:p>
          <a:p>
            <a:pPr>
              <a:buNone/>
            </a:pPr>
            <a:r>
              <a:rPr lang="ru-RU" dirty="0" smtClean="0"/>
              <a:t/>
            </a:r>
            <a:br>
              <a:rPr lang="ru-RU" dirty="0" smtClean="0"/>
            </a:br>
            <a:endParaRPr lang="ru-RU" dirty="0" smtClean="0"/>
          </a:p>
          <a:p>
            <a:endParaRPr lang="ru-RU" dirty="0"/>
          </a:p>
        </p:txBody>
      </p:sp>
      <p:pic>
        <p:nvPicPr>
          <p:cNvPr id="4" name="Рисунок 3" descr="cms.ashx.jpg"/>
          <p:cNvPicPr>
            <a:picLocks noChangeAspect="1"/>
          </p:cNvPicPr>
          <p:nvPr/>
        </p:nvPicPr>
        <p:blipFill>
          <a:blip r:embed="rId2" cstate="print"/>
          <a:stretch>
            <a:fillRect/>
          </a:stretch>
        </p:blipFill>
        <p:spPr>
          <a:xfrm>
            <a:off x="5286380" y="1163828"/>
            <a:ext cx="3164932" cy="56941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214414" y="0"/>
            <a:ext cx="6372200" cy="864096"/>
          </a:xfrm>
        </p:spPr>
        <p:txBody>
          <a:bodyPr/>
          <a:lstStyle/>
          <a:p>
            <a:pPr algn="ctr"/>
            <a:r>
              <a:rPr lang="ru-RU"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Times New Roman" pitchFamily="18" charset="0"/>
                <a:cs typeface="Times New Roman" pitchFamily="18" charset="0"/>
              </a:rPr>
              <a:t>Цветовой тон</a:t>
            </a:r>
            <a:endParaRPr lang="ru-RU" dirty="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5050904" cy="4143404"/>
          </a:xfrm>
        </p:spPr>
        <p:txBody>
          <a:bodyPr>
            <a:normAutofit fontScale="92500" lnSpcReduction="10000"/>
          </a:bodyPr>
          <a:lstStyle/>
          <a:p>
            <a:r>
              <a:rPr lang="ru-RU" sz="3000" b="0" dirty="0" smtClean="0">
                <a:latin typeface="Times New Roman" pitchFamily="18" charset="0"/>
                <a:cs typeface="Times New Roman" pitchFamily="18" charset="0"/>
              </a:rPr>
              <a:t>Цветовой тон определяет название цвета: зеленый, красный, желтый, синий и др. Это качество цвета, которое позволяет сравнить  его с одним из спектральных или пурпурным цветом (кроме </a:t>
            </a:r>
            <a:r>
              <a:rPr lang="ru-RU" sz="3000" b="0" dirty="0" err="1" smtClean="0">
                <a:latin typeface="Times New Roman" pitchFamily="18" charset="0"/>
                <a:cs typeface="Times New Roman" pitchFamily="18" charset="0"/>
              </a:rPr>
              <a:t>ахромотических</a:t>
            </a:r>
            <a:r>
              <a:rPr lang="ru-RU" sz="3000" b="0" dirty="0" smtClean="0">
                <a:latin typeface="Times New Roman" pitchFamily="18" charset="0"/>
                <a:cs typeface="Times New Roman" pitchFamily="18" charset="0"/>
              </a:rPr>
              <a:t>) и дать ему название.</a:t>
            </a:r>
          </a:p>
          <a:p>
            <a:endParaRPr lang="ru-RU" dirty="0"/>
          </a:p>
        </p:txBody>
      </p:sp>
      <p:pic>
        <p:nvPicPr>
          <p:cNvPr id="6" name="Рисунок 5" descr="0008-008-TSvetovoj-ton.jpg"/>
          <p:cNvPicPr>
            <a:picLocks noChangeAspect="1"/>
          </p:cNvPicPr>
          <p:nvPr/>
        </p:nvPicPr>
        <p:blipFill>
          <a:blip r:embed="rId2" cstate="print"/>
          <a:srcRect l="15350" t="37400" r="50000" b="10101"/>
          <a:stretch>
            <a:fillRect/>
          </a:stretch>
        </p:blipFill>
        <p:spPr>
          <a:xfrm>
            <a:off x="5357818" y="785794"/>
            <a:ext cx="2520280" cy="2863954"/>
          </a:xfrm>
          <a:prstGeom prst="rect">
            <a:avLst/>
          </a:prstGeom>
          <a:ln>
            <a:noFill/>
          </a:ln>
          <a:effectLst>
            <a:outerShdw blurRad="292100" dist="139700" dir="2700000" algn="tl" rotWithShape="0">
              <a:srgbClr val="333333">
                <a:alpha val="65000"/>
              </a:srgbClr>
            </a:outerShdw>
          </a:effectLst>
        </p:spPr>
      </p:pic>
      <p:pic>
        <p:nvPicPr>
          <p:cNvPr id="7" name="Рисунок 6" descr="0008-008-TSvetovoj-ton.jpg"/>
          <p:cNvPicPr>
            <a:picLocks noChangeAspect="1"/>
          </p:cNvPicPr>
          <p:nvPr/>
        </p:nvPicPr>
        <p:blipFill>
          <a:blip r:embed="rId2" cstate="print"/>
          <a:srcRect l="59449" t="37400" r="5901" b="10101"/>
          <a:stretch>
            <a:fillRect/>
          </a:stretch>
        </p:blipFill>
        <p:spPr>
          <a:xfrm>
            <a:off x="5357818" y="3786190"/>
            <a:ext cx="2520280" cy="28639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142852"/>
            <a:ext cx="8229600" cy="649782"/>
          </a:xfrm>
        </p:spPr>
        <p:txBody>
          <a:bodyPr>
            <a:normAutofit/>
          </a:bodyPr>
          <a:lstStyle/>
          <a:p>
            <a:pPr algn="ctr"/>
            <a:r>
              <a:rPr lang="ru-RU" b="1" dirty="0" smtClean="0">
                <a:gradFill flip="none" rotWithShape="1">
                  <a:gsLst>
                    <a:gs pos="0">
                      <a:schemeClr val="tx1"/>
                    </a:gs>
                    <a:gs pos="64999">
                      <a:srgbClr val="F0EBD5"/>
                    </a:gs>
                    <a:gs pos="100000">
                      <a:srgbClr val="D1C39F"/>
                    </a:gs>
                  </a:gsLst>
                  <a:lin ang="0" scaled="1"/>
                  <a:tileRect/>
                </a:gradFill>
                <a:latin typeface="Times New Roman" pitchFamily="18" charset="0"/>
                <a:cs typeface="Times New Roman" pitchFamily="18" charset="0"/>
              </a:rPr>
              <a:t>Светлота</a:t>
            </a:r>
            <a:endParaRPr lang="ru-RU" dirty="0">
              <a:gradFill flip="none" rotWithShape="1">
                <a:gsLst>
                  <a:gs pos="0">
                    <a:schemeClr val="tx1"/>
                  </a:gs>
                  <a:gs pos="64999">
                    <a:srgbClr val="F0EBD5"/>
                  </a:gs>
                  <a:gs pos="100000">
                    <a:srgbClr val="D1C39F"/>
                  </a:gs>
                </a:gsLst>
                <a:lin ang="0" scaled="1"/>
                <a:tileRect/>
              </a:gradFill>
              <a:latin typeface="Times New Roman" pitchFamily="18" charset="0"/>
              <a:cs typeface="Times New Roman" pitchFamily="18" charset="0"/>
            </a:endParaRPr>
          </a:p>
        </p:txBody>
      </p:sp>
      <p:sp>
        <p:nvSpPr>
          <p:cNvPr id="3" name="Содержимое 2"/>
          <p:cNvSpPr>
            <a:spLocks noGrp="1"/>
          </p:cNvSpPr>
          <p:nvPr>
            <p:ph idx="1"/>
          </p:nvPr>
        </p:nvSpPr>
        <p:spPr>
          <a:xfrm>
            <a:off x="142844" y="714356"/>
            <a:ext cx="8858312" cy="4429156"/>
          </a:xfrm>
        </p:spPr>
        <p:txBody>
          <a:bodyPr>
            <a:normAutofit lnSpcReduction="10000"/>
          </a:bodyPr>
          <a:lstStyle/>
          <a:p>
            <a:r>
              <a:rPr lang="ru-RU" sz="2200" b="0" dirty="0" smtClean="0">
                <a:latin typeface="Times New Roman" pitchFamily="18" charset="0"/>
                <a:cs typeface="Times New Roman" pitchFamily="18" charset="0"/>
              </a:rPr>
              <a:t>Светлота также является свойством цвета. К светлым можно отнести желтый, розовый, голубой, светло-зеленый и т. п., к темным — синий, фиолетовый, темно-красный и др. цвета.</a:t>
            </a:r>
          </a:p>
          <a:p>
            <a:pPr>
              <a:buNone/>
            </a:pPr>
            <a:r>
              <a:rPr lang="ru-RU" sz="2200" dirty="0" smtClean="0"/>
              <a:t>  </a:t>
            </a:r>
          </a:p>
          <a:p>
            <a:pPr>
              <a:buNone/>
            </a:pPr>
            <a:endParaRPr lang="ru-RU" sz="2200" dirty="0" smtClean="0"/>
          </a:p>
          <a:p>
            <a:pPr>
              <a:buNone/>
            </a:pPr>
            <a:endParaRPr lang="ru-RU" sz="2200" dirty="0" smtClean="0"/>
          </a:p>
          <a:p>
            <a:pPr>
              <a:buNone/>
            </a:pPr>
            <a:r>
              <a:rPr lang="ru-RU" sz="2200" dirty="0" smtClean="0"/>
              <a:t>  </a:t>
            </a:r>
            <a:r>
              <a:rPr lang="ru-RU" sz="2200" b="0" dirty="0" smtClean="0">
                <a:latin typeface="Times New Roman" pitchFamily="18" charset="0"/>
                <a:cs typeface="Times New Roman" pitchFamily="18" charset="0"/>
              </a:rPr>
              <a:t> Светлота характеризует, насколько тот или иной хроматический цвет светлее или темнее другого цвета или насколько данный цвет близок к белому. Это степень отличия данного цвета от черного. Она измеряется числом порогов различия от данного цвета до черного. Чем светлее цвет, тем выше его светлота. На практике принято заменять этот понятие понятием "яркость".</a:t>
            </a:r>
          </a:p>
          <a:p>
            <a:endParaRPr lang="ru-RU" dirty="0"/>
          </a:p>
        </p:txBody>
      </p:sp>
      <p:pic>
        <p:nvPicPr>
          <p:cNvPr id="6" name="Рисунок 5" descr="rId11.png"/>
          <p:cNvPicPr>
            <a:picLocks noChangeAspect="1"/>
          </p:cNvPicPr>
          <p:nvPr/>
        </p:nvPicPr>
        <p:blipFill>
          <a:blip r:embed="rId2" cstate="print"/>
          <a:srcRect t="42706" r="4578" b="37843"/>
          <a:stretch>
            <a:fillRect/>
          </a:stretch>
        </p:blipFill>
        <p:spPr>
          <a:xfrm>
            <a:off x="1500166" y="1714488"/>
            <a:ext cx="6264696"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142852"/>
            <a:ext cx="8229600" cy="852704"/>
          </a:xfrm>
        </p:spPr>
        <p:txBody>
          <a:bodyPr/>
          <a:lstStyle/>
          <a:p>
            <a:pPr algn="ctr"/>
            <a:r>
              <a:rPr lang="ru-RU" b="1" dirty="0" smtClean="0">
                <a:solidFill>
                  <a:srgbClr val="C00000"/>
                </a:solidFill>
                <a:latin typeface="Times New Roman" pitchFamily="18" charset="0"/>
                <a:cs typeface="Times New Roman" pitchFamily="18" charset="0"/>
              </a:rPr>
              <a:t>Насыщенность</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000108"/>
            <a:ext cx="5000660" cy="5256584"/>
          </a:xfrm>
        </p:spPr>
        <p:txBody>
          <a:bodyPr>
            <a:normAutofit/>
          </a:bodyPr>
          <a:lstStyle/>
          <a:p>
            <a:r>
              <a:rPr lang="ru-RU" sz="2200" b="0" dirty="0" smtClean="0">
                <a:latin typeface="Times New Roman" pitchFamily="18" charset="0"/>
                <a:cs typeface="Times New Roman" pitchFamily="18" charset="0"/>
              </a:rPr>
              <a:t>Термин насыщенность цвета определяется его (цвета) близостью к спектральному. Чем ближе цвет к спектральному, тем он насыщеннее. Например, желтый цвет лимона, оранжевый — апельсина и т. д. Цвет теряет свою насыщенность от примеси белил.</a:t>
            </a:r>
            <a:br>
              <a:rPr lang="ru-RU" sz="2200" b="0" dirty="0" smtClean="0">
                <a:latin typeface="Times New Roman" pitchFamily="18" charset="0"/>
                <a:cs typeface="Times New Roman" pitchFamily="18" charset="0"/>
              </a:rPr>
            </a:br>
            <a:r>
              <a:rPr lang="ru-RU" sz="2200" b="0" dirty="0" smtClean="0">
                <a:latin typeface="Times New Roman" pitchFamily="18" charset="0"/>
                <a:cs typeface="Times New Roman" pitchFamily="18" charset="0"/>
              </a:rPr>
              <a:t>Насыщенность цвета характеризует степень отличия хроматического цвета от равного ему по светлоте ахроматического.</a:t>
            </a:r>
          </a:p>
          <a:p>
            <a:endParaRPr lang="ru-RU" dirty="0"/>
          </a:p>
        </p:txBody>
      </p:sp>
      <p:pic>
        <p:nvPicPr>
          <p:cNvPr id="4" name="Рисунок 3" descr="0009-009-Nasyschennost.jpg"/>
          <p:cNvPicPr>
            <a:picLocks noChangeAspect="1"/>
          </p:cNvPicPr>
          <p:nvPr/>
        </p:nvPicPr>
        <p:blipFill>
          <a:blip r:embed="rId2" cstate="print"/>
          <a:srcRect l="19288" t="39500" r="11413" b="11151"/>
          <a:stretch>
            <a:fillRect/>
          </a:stretch>
        </p:blipFill>
        <p:spPr>
          <a:xfrm rot="5400000">
            <a:off x="4689768" y="1739596"/>
            <a:ext cx="4935360" cy="34563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500" dirty="0" smtClean="0">
                <a:latin typeface="Times New Roman" pitchFamily="18" charset="0"/>
                <a:cs typeface="Times New Roman" pitchFamily="18" charset="0"/>
              </a:rPr>
              <a:t>Свойства черного цвета</a:t>
            </a:r>
          </a:p>
        </p:txBody>
      </p:sp>
      <p:sp>
        <p:nvSpPr>
          <p:cNvPr id="3" name="Содержимое 2"/>
          <p:cNvSpPr>
            <a:spLocks noGrp="1"/>
          </p:cNvSpPr>
          <p:nvPr>
            <p:ph idx="1"/>
          </p:nvPr>
        </p:nvSpPr>
        <p:spPr/>
        <p:txBody>
          <a:bodyPr>
            <a:normAutofit/>
          </a:bodyPr>
          <a:lstStyle/>
          <a:p>
            <a:r>
              <a:rPr lang="ru-RU" sz="2800" b="0" dirty="0" smtClean="0">
                <a:latin typeface="Times New Roman" pitchFamily="18" charset="0"/>
                <a:cs typeface="Times New Roman" pitchFamily="18" charset="0"/>
              </a:rPr>
              <a:t>Чёрный цвет объединяет все цвета. На его фоне все цвета выглядят ярче.</a:t>
            </a:r>
          </a:p>
        </p:txBody>
      </p:sp>
      <p:pic>
        <p:nvPicPr>
          <p:cNvPr id="4" name="Picture 5" descr="color1.gif (8014 bytes)"/>
          <p:cNvPicPr>
            <a:picLocks noChangeAspect="1" noChangeArrowheads="1"/>
          </p:cNvPicPr>
          <p:nvPr/>
        </p:nvPicPr>
        <p:blipFill>
          <a:blip r:embed="rId2" cstate="print"/>
          <a:srcRect/>
          <a:stretch>
            <a:fillRect/>
          </a:stretch>
        </p:blipFill>
        <p:spPr bwMode="auto">
          <a:xfrm>
            <a:off x="1643042" y="2143116"/>
            <a:ext cx="2867025" cy="2857500"/>
          </a:xfrm>
          <a:prstGeom prst="rect">
            <a:avLst/>
          </a:prstGeom>
          <a:noFill/>
        </p:spPr>
      </p:pic>
      <p:pic>
        <p:nvPicPr>
          <p:cNvPr id="5" name="Picture 6" descr="color2.gif (5637 bytes)"/>
          <p:cNvPicPr>
            <a:picLocks noChangeAspect="1" noChangeArrowheads="1"/>
          </p:cNvPicPr>
          <p:nvPr/>
        </p:nvPicPr>
        <p:blipFill>
          <a:blip r:embed="rId3" cstate="print"/>
          <a:srcRect/>
          <a:stretch>
            <a:fillRect/>
          </a:stretch>
        </p:blipFill>
        <p:spPr bwMode="auto">
          <a:xfrm>
            <a:off x="4811692" y="2216141"/>
            <a:ext cx="2952750" cy="27527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500" dirty="0" smtClean="0">
                <a:latin typeface="Times New Roman" pitchFamily="18" charset="0"/>
                <a:cs typeface="Times New Roman" pitchFamily="18" charset="0"/>
              </a:rPr>
              <a:t>Свойства Серого цвета</a:t>
            </a:r>
          </a:p>
        </p:txBody>
      </p:sp>
      <p:sp>
        <p:nvSpPr>
          <p:cNvPr id="3" name="Содержимое 2"/>
          <p:cNvSpPr>
            <a:spLocks noGrp="1"/>
          </p:cNvSpPr>
          <p:nvPr>
            <p:ph idx="1"/>
          </p:nvPr>
        </p:nvSpPr>
        <p:spPr/>
        <p:txBody>
          <a:bodyPr>
            <a:normAutofit/>
          </a:bodyPr>
          <a:lstStyle/>
          <a:p>
            <a:r>
              <a:rPr lang="ru-RU" sz="2800" b="0" dirty="0" smtClean="0">
                <a:latin typeface="Times New Roman" pitchFamily="18" charset="0"/>
                <a:cs typeface="Times New Roman" pitchFamily="18" charset="0"/>
              </a:rPr>
              <a:t>Серые цвета создают мягкие переходы от цвета к цвету.</a:t>
            </a:r>
          </a:p>
        </p:txBody>
      </p:sp>
      <p:pic>
        <p:nvPicPr>
          <p:cNvPr id="4" name="Picture 4" descr="333"/>
          <p:cNvPicPr>
            <a:picLocks noChangeAspect="1" noChangeArrowheads="1"/>
          </p:cNvPicPr>
          <p:nvPr/>
        </p:nvPicPr>
        <p:blipFill>
          <a:blip r:embed="rId2" cstate="print"/>
          <a:srcRect/>
          <a:stretch>
            <a:fillRect/>
          </a:stretch>
        </p:blipFill>
        <p:spPr bwMode="auto">
          <a:xfrm>
            <a:off x="3857620" y="1571612"/>
            <a:ext cx="4377509"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28736"/>
            <a:ext cx="4214842" cy="971050"/>
          </a:xfrm>
        </p:spPr>
        <p:txBody>
          <a:bodyPr>
            <a:normAutofit fontScale="85000" lnSpcReduction="10000"/>
          </a:bodyPr>
          <a:lstStyle/>
          <a:p>
            <a:r>
              <a:rPr lang="ru-RU" sz="2800" b="0" dirty="0" smtClean="0">
                <a:latin typeface="Times New Roman" pitchFamily="18" charset="0"/>
                <a:cs typeface="Times New Roman" pitchFamily="18" charset="0"/>
              </a:rPr>
              <a:t>Теплое пятно кажется ближе, </a:t>
            </a:r>
          </a:p>
          <a:p>
            <a:r>
              <a:rPr lang="ru-RU" sz="2800" b="0" dirty="0" smtClean="0">
                <a:latin typeface="Times New Roman" pitchFamily="18" charset="0"/>
                <a:cs typeface="Times New Roman" pitchFamily="18" charset="0"/>
              </a:rPr>
              <a:t>а холодное дальше:</a:t>
            </a:r>
          </a:p>
          <a:p>
            <a:endParaRPr lang="ru-RU" sz="2800" b="0" dirty="0" smtClean="0">
              <a:latin typeface="Times New Roman" pitchFamily="18" charset="0"/>
              <a:cs typeface="Times New Roman" pitchFamily="18" charset="0"/>
            </a:endParaRPr>
          </a:p>
          <a:p>
            <a:endParaRPr lang="ru-RU" sz="2800" b="0" dirty="0" smtClean="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cstate="print"/>
          <a:srcRect/>
          <a:stretch>
            <a:fillRect/>
          </a:stretch>
        </p:blipFill>
        <p:spPr bwMode="auto">
          <a:xfrm rot="5400000">
            <a:off x="1752574" y="1819270"/>
            <a:ext cx="1638300" cy="34290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rot="10800000">
            <a:off x="4786314" y="1357298"/>
            <a:ext cx="4191000" cy="2995613"/>
          </a:xfrm>
          <a:prstGeom prst="rect">
            <a:avLst/>
          </a:prstGeom>
          <a:noFill/>
          <a:ln w="9525">
            <a:noFill/>
            <a:miter lim="800000"/>
            <a:headEnd/>
            <a:tailEnd/>
          </a:ln>
          <a:effectLst/>
        </p:spPr>
      </p:pic>
      <p:sp>
        <p:nvSpPr>
          <p:cNvPr id="6" name="Заголовок 1"/>
          <p:cNvSpPr txBox="1">
            <a:spLocks/>
          </p:cNvSpPr>
          <p:nvPr/>
        </p:nvSpPr>
        <p:spPr>
          <a:xfrm>
            <a:off x="975360" y="518160"/>
            <a:ext cx="7520940" cy="5486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500" b="0" i="0" u="none" strike="noStrike" kern="1200" cap="all" spc="0" normalizeH="0" baseline="0" noProof="0" dirty="0" smtClean="0">
                <a:ln>
                  <a:noFill/>
                </a:ln>
                <a:solidFill>
                  <a:schemeClr val="tx1"/>
                </a:solidFill>
                <a:effectLst/>
                <a:uLnTx/>
                <a:uFillTx/>
                <a:latin typeface="Times New Roman" pitchFamily="18" charset="0"/>
                <a:ea typeface="+mj-ea"/>
                <a:cs typeface="Times New Roman" pitchFamily="18" charset="0"/>
              </a:rPr>
              <a:t>Восприятие   цвета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348" y="0"/>
            <a:ext cx="4533900" cy="692150"/>
          </a:xfrm>
        </p:spPr>
        <p:txBody>
          <a:bodyPr/>
          <a:lstStyle/>
          <a:p>
            <a:pPr algn="ctr" eaLnBrk="1" hangingPunct="1"/>
            <a:r>
              <a:rPr lang="ru-RU" sz="3500" dirty="0" smtClean="0">
                <a:latin typeface="Times New Roman" pitchFamily="18" charset="0"/>
                <a:cs typeface="Times New Roman" pitchFamily="18" charset="0"/>
              </a:rPr>
              <a:t>КОЛОРИТ</a:t>
            </a:r>
          </a:p>
        </p:txBody>
      </p:sp>
      <p:sp>
        <p:nvSpPr>
          <p:cNvPr id="15363" name="Rectangle 3"/>
          <p:cNvSpPr>
            <a:spLocks noGrp="1" noChangeArrowheads="1"/>
          </p:cNvSpPr>
          <p:nvPr>
            <p:ph type="body" sz="half" idx="1"/>
          </p:nvPr>
        </p:nvSpPr>
        <p:spPr>
          <a:xfrm>
            <a:off x="0" y="692150"/>
            <a:ext cx="5202238" cy="4522800"/>
          </a:xfrm>
        </p:spPr>
        <p:txBody>
          <a:bodyPr>
            <a:noAutofit/>
          </a:bodyPr>
          <a:lstStyle/>
          <a:p>
            <a:pPr eaLnBrk="1" hangingPunct="1">
              <a:lnSpc>
                <a:spcPct val="80000"/>
              </a:lnSpc>
            </a:pPr>
            <a:r>
              <a:rPr lang="ru-RU" sz="2100" b="0" dirty="0" smtClean="0">
                <a:latin typeface="Times New Roman" pitchFamily="18" charset="0"/>
                <a:cs typeface="Times New Roman" pitchFamily="18" charset="0"/>
              </a:rPr>
              <a:t>Колорит – гармоничное сочетание, взаимосвязь, тональное объединение различных цветов.</a:t>
            </a:r>
          </a:p>
          <a:p>
            <a:pPr eaLnBrk="1" hangingPunct="1">
              <a:lnSpc>
                <a:spcPct val="80000"/>
              </a:lnSpc>
            </a:pPr>
            <a:r>
              <a:rPr lang="ru-RU" sz="2100" b="0" dirty="0" smtClean="0">
                <a:latin typeface="Times New Roman" pitchFamily="18" charset="0"/>
                <a:cs typeface="Times New Roman" pitchFamily="18" charset="0"/>
              </a:rPr>
              <a:t>Колорит может быть – теплым или холодным, светлым или темным, спокойным или импульсивным, радостным или грустным, и т.д.</a:t>
            </a:r>
          </a:p>
          <a:p>
            <a:pPr eaLnBrk="1" hangingPunct="1">
              <a:lnSpc>
                <a:spcPct val="80000"/>
              </a:lnSpc>
            </a:pPr>
            <a:r>
              <a:rPr lang="ru-RU" sz="2100" b="0" dirty="0" smtClean="0">
                <a:latin typeface="Times New Roman" pitchFamily="18" charset="0"/>
                <a:cs typeface="Times New Roman" pitchFamily="18" charset="0"/>
              </a:rPr>
              <a:t>Чувство колорита – очень ценный дар. Примером ярко выраженного колорита в живописи могут служить работы Репина, который писал теплом золотисто-желто-красном колорите, или Суриков, который писал в голубовато-синих холодных цветах. </a:t>
            </a:r>
            <a:r>
              <a:rPr lang="ru-RU" sz="2100" b="0" dirty="0" err="1" smtClean="0">
                <a:latin typeface="Times New Roman" pitchFamily="18" charset="0"/>
                <a:cs typeface="Times New Roman" pitchFamily="18" charset="0"/>
              </a:rPr>
              <a:t>Матисс</a:t>
            </a:r>
            <a:r>
              <a:rPr lang="ru-RU" sz="2100" b="0" dirty="0" smtClean="0">
                <a:latin typeface="Times New Roman" pitchFamily="18" charset="0"/>
                <a:cs typeface="Times New Roman" pitchFamily="18" charset="0"/>
              </a:rPr>
              <a:t> и Гоген использовали контрастные по цвету краски.</a:t>
            </a:r>
          </a:p>
        </p:txBody>
      </p:sp>
      <p:pic>
        <p:nvPicPr>
          <p:cNvPr id="15364" name="Picture 4" descr="444"/>
          <p:cNvPicPr>
            <a:picLocks noGrp="1" noChangeAspect="1" noChangeArrowheads="1"/>
          </p:cNvPicPr>
          <p:nvPr>
            <p:ph sz="quarter" idx="2"/>
          </p:nvPr>
        </p:nvPicPr>
        <p:blipFill>
          <a:blip r:embed="rId2" cstate="print"/>
          <a:srcRect/>
          <a:stretch>
            <a:fillRect/>
          </a:stretch>
        </p:blipFill>
        <p:spPr>
          <a:xfrm>
            <a:off x="7694613" y="4508500"/>
            <a:ext cx="1384300" cy="1981200"/>
          </a:xfrm>
          <a:noFill/>
        </p:spPr>
      </p:pic>
      <p:pic>
        <p:nvPicPr>
          <p:cNvPr id="15365" name="Picture 6" descr="555"/>
          <p:cNvPicPr>
            <a:picLocks noGrp="1" noChangeAspect="1" noChangeArrowheads="1"/>
          </p:cNvPicPr>
          <p:nvPr>
            <p:ph sz="quarter" idx="3"/>
          </p:nvPr>
        </p:nvPicPr>
        <p:blipFill>
          <a:blip r:embed="rId3" cstate="print"/>
          <a:srcRect/>
          <a:stretch>
            <a:fillRect/>
          </a:stretch>
        </p:blipFill>
        <p:spPr>
          <a:xfrm>
            <a:off x="5186363" y="4508500"/>
            <a:ext cx="2414587" cy="1728788"/>
          </a:xfrm>
          <a:noFill/>
        </p:spPr>
      </p:pic>
      <p:pic>
        <p:nvPicPr>
          <p:cNvPr id="15366" name="Picture 8" descr="666"/>
          <p:cNvPicPr>
            <a:picLocks noChangeAspect="1" noChangeArrowheads="1"/>
          </p:cNvPicPr>
          <p:nvPr/>
        </p:nvPicPr>
        <p:blipFill>
          <a:blip r:embed="rId4" cstate="print"/>
          <a:srcRect/>
          <a:stretch>
            <a:fillRect/>
          </a:stretch>
        </p:blipFill>
        <p:spPr bwMode="auto">
          <a:xfrm>
            <a:off x="5392738" y="188913"/>
            <a:ext cx="3671887" cy="1822450"/>
          </a:xfrm>
          <a:prstGeom prst="rect">
            <a:avLst/>
          </a:prstGeom>
          <a:noFill/>
          <a:ln w="9525">
            <a:noFill/>
            <a:miter lim="800000"/>
            <a:headEnd/>
            <a:tailEnd/>
          </a:ln>
        </p:spPr>
      </p:pic>
      <p:pic>
        <p:nvPicPr>
          <p:cNvPr id="15367" name="Picture 9" descr="1010"/>
          <p:cNvPicPr>
            <a:picLocks noChangeAspect="1" noChangeArrowheads="1"/>
          </p:cNvPicPr>
          <p:nvPr/>
        </p:nvPicPr>
        <p:blipFill>
          <a:blip r:embed="rId5" cstate="print"/>
          <a:srcRect/>
          <a:stretch>
            <a:fillRect/>
          </a:stretch>
        </p:blipFill>
        <p:spPr bwMode="auto">
          <a:xfrm>
            <a:off x="5202238" y="2133600"/>
            <a:ext cx="1897062" cy="2247900"/>
          </a:xfrm>
          <a:prstGeom prst="rect">
            <a:avLst/>
          </a:prstGeom>
          <a:noFill/>
          <a:ln w="9525">
            <a:noFill/>
            <a:miter lim="800000"/>
            <a:headEnd/>
            <a:tailEnd/>
          </a:ln>
        </p:spPr>
      </p:pic>
      <p:pic>
        <p:nvPicPr>
          <p:cNvPr id="15368" name="Picture 10" descr="999"/>
          <p:cNvPicPr>
            <a:picLocks noChangeAspect="1" noChangeArrowheads="1"/>
          </p:cNvPicPr>
          <p:nvPr/>
        </p:nvPicPr>
        <p:blipFill>
          <a:blip r:embed="rId6" cstate="print"/>
          <a:srcRect/>
          <a:stretch>
            <a:fillRect/>
          </a:stretch>
        </p:blipFill>
        <p:spPr bwMode="auto">
          <a:xfrm>
            <a:off x="7227888" y="2133600"/>
            <a:ext cx="1827212"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Autofit/>
          </a:bodyPr>
          <a:lstStyle/>
          <a:p>
            <a:r>
              <a:rPr lang="ru-RU" sz="3500" dirty="0" smtClean="0">
                <a:latin typeface="Times New Roman" pitchFamily="18" charset="0"/>
                <a:cs typeface="Times New Roman" pitchFamily="18" charset="0"/>
              </a:rPr>
              <a:t>Назовите три </a:t>
            </a:r>
            <a:r>
              <a:rPr lang="ru-RU" sz="3500" dirty="0" smtClean="0">
                <a:solidFill>
                  <a:srgbClr val="FF0000"/>
                </a:solidFill>
                <a:latin typeface="Times New Roman" pitchFamily="18" charset="0"/>
                <a:cs typeface="Times New Roman" pitchFamily="18" charset="0"/>
              </a:rPr>
              <a:t>ОСНОВНЫХ</a:t>
            </a:r>
            <a:r>
              <a:rPr lang="ru-RU" sz="3500" dirty="0" smtClean="0">
                <a:latin typeface="Times New Roman" pitchFamily="18" charset="0"/>
                <a:cs typeface="Times New Roman" pitchFamily="18" charset="0"/>
              </a:rPr>
              <a:t> цвета </a:t>
            </a:r>
          </a:p>
        </p:txBody>
      </p:sp>
      <p:pic>
        <p:nvPicPr>
          <p:cNvPr id="3" name="Picture 2" descr="C:\Users\Public\Pictures\osnovnye_cveta.jpg"/>
          <p:cNvPicPr>
            <a:picLocks noChangeAspect="1" noChangeArrowheads="1"/>
          </p:cNvPicPr>
          <p:nvPr/>
        </p:nvPicPr>
        <p:blipFill>
          <a:blip r:embed="rId2" cstate="print"/>
          <a:srcRect/>
          <a:stretch>
            <a:fillRect/>
          </a:stretch>
        </p:blipFill>
        <p:spPr bwMode="auto">
          <a:xfrm>
            <a:off x="642910" y="1500174"/>
            <a:ext cx="7863733" cy="42467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501090" cy="548640"/>
          </a:xfrm>
        </p:spPr>
        <p:txBody>
          <a:bodyPr/>
          <a:lstStyle/>
          <a:p>
            <a:pPr algn="ctr"/>
            <a:r>
              <a:rPr lang="ru-RU" sz="3500" dirty="0" err="1" smtClean="0">
                <a:latin typeface="Times New Roman" pitchFamily="18" charset="0"/>
                <a:cs typeface="Times New Roman" pitchFamily="18" charset="0"/>
              </a:rPr>
              <a:t>Цветоведение</a:t>
            </a:r>
            <a:r>
              <a:rPr lang="ru-RU" sz="3500" dirty="0" smtClean="0">
                <a:latin typeface="Times New Roman" pitchFamily="18" charset="0"/>
                <a:cs typeface="Times New Roman" pitchFamily="18" charset="0"/>
              </a:rPr>
              <a:t> – </a:t>
            </a:r>
            <a:r>
              <a:rPr lang="ru-RU" sz="3200" dirty="0" smtClean="0">
                <a:latin typeface="Times New Roman" pitchFamily="18" charset="0"/>
                <a:cs typeface="Times New Roman" pitchFamily="18" charset="0"/>
              </a:rPr>
              <a:t>наука, изучающая цвета и их свойства. </a:t>
            </a:r>
            <a:br>
              <a:rPr lang="ru-RU" sz="3200" dirty="0" smtClean="0">
                <a:latin typeface="Times New Roman" pitchFamily="18" charset="0"/>
                <a:cs typeface="Times New Roman" pitchFamily="18" charset="0"/>
              </a:rPr>
            </a:br>
            <a:endParaRPr lang="ru-RU" sz="35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1412776"/>
            <a:ext cx="9144000" cy="489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9144000" cy="1214446"/>
          </a:xfrm>
        </p:spPr>
        <p:txBody>
          <a:bodyPr>
            <a:normAutofit fontScale="90000"/>
          </a:bodyPr>
          <a:lstStyle/>
          <a:p>
            <a:pPr algn="ctr"/>
            <a:r>
              <a:rPr lang="ru-RU" sz="3900" dirty="0" smtClean="0">
                <a:latin typeface="Times New Roman" pitchFamily="18" charset="0"/>
                <a:cs typeface="Times New Roman" pitchFamily="18" charset="0"/>
              </a:rPr>
              <a:t>Как называются цвета, </a:t>
            </a:r>
            <a:br>
              <a:rPr lang="ru-RU" sz="3900" dirty="0" smtClean="0">
                <a:latin typeface="Times New Roman" pitchFamily="18" charset="0"/>
                <a:cs typeface="Times New Roman" pitchFamily="18" charset="0"/>
              </a:rPr>
            </a:br>
            <a:r>
              <a:rPr lang="ru-RU" sz="3900" dirty="0" smtClean="0">
                <a:latin typeface="Times New Roman" pitchFamily="18" charset="0"/>
                <a:cs typeface="Times New Roman" pitchFamily="18" charset="0"/>
              </a:rPr>
              <a:t>которые получаются</a:t>
            </a:r>
            <a:br>
              <a:rPr lang="ru-RU" sz="3900" dirty="0" smtClean="0">
                <a:latin typeface="Times New Roman" pitchFamily="18" charset="0"/>
                <a:cs typeface="Times New Roman" pitchFamily="18" charset="0"/>
              </a:rPr>
            </a:br>
            <a:r>
              <a:rPr lang="ru-RU" sz="3900" dirty="0" smtClean="0">
                <a:latin typeface="Times New Roman" pitchFamily="18" charset="0"/>
                <a:cs typeface="Times New Roman" pitchFamily="18" charset="0"/>
              </a:rPr>
              <a:t> при смешивании основных?</a:t>
            </a:r>
            <a:r>
              <a:rPr lang="ru-RU" b="1" dirty="0" smtClean="0">
                <a:solidFill>
                  <a:schemeClr val="tx2"/>
                </a:solidFill>
                <a:latin typeface="Times New Roman" panose="02020603050405020304" pitchFamily="18" charset="0"/>
                <a:cs typeface="Times New Roman" panose="02020603050405020304" pitchFamily="18" charset="0"/>
              </a:rPr>
              <a:t/>
            </a:r>
            <a:br>
              <a:rPr lang="ru-RU" b="1" dirty="0" smtClean="0">
                <a:solidFill>
                  <a:schemeClr val="tx2"/>
                </a:solidFill>
                <a:latin typeface="Times New Roman" panose="02020603050405020304" pitchFamily="18" charset="0"/>
                <a:cs typeface="Times New Roman" panose="02020603050405020304" pitchFamily="18" charset="0"/>
              </a:rPr>
            </a:br>
            <a:endParaRPr lang="ru-RU" dirty="0">
              <a:solidFill>
                <a:schemeClr val="tx2"/>
              </a:solidFill>
            </a:endParaRPr>
          </a:p>
        </p:txBody>
      </p:sp>
      <p:pic>
        <p:nvPicPr>
          <p:cNvPr id="2050" name="Picture 2" descr="C:\Users\Public\Pictures\sostavnye_cveta.jpg"/>
          <p:cNvPicPr>
            <a:picLocks noGrp="1" noChangeAspect="1" noChangeArrowheads="1"/>
          </p:cNvPicPr>
          <p:nvPr>
            <p:ph idx="1"/>
          </p:nvPr>
        </p:nvPicPr>
        <p:blipFill>
          <a:blip r:embed="rId2" cstate="print"/>
          <a:srcRect/>
          <a:stretch>
            <a:fillRect/>
          </a:stretch>
        </p:blipFill>
        <p:spPr bwMode="auto">
          <a:xfrm>
            <a:off x="571472" y="1571612"/>
            <a:ext cx="8028384" cy="4682002"/>
          </a:xfrm>
          <a:prstGeom prst="rect">
            <a:avLst/>
          </a:prstGeom>
          <a:noFill/>
        </p:spPr>
      </p:pic>
      <p:sp>
        <p:nvSpPr>
          <p:cNvPr id="6" name="Прямоугольник 5"/>
          <p:cNvSpPr/>
          <p:nvPr/>
        </p:nvSpPr>
        <p:spPr>
          <a:xfrm>
            <a:off x="857224" y="6143644"/>
            <a:ext cx="7560840" cy="584775"/>
          </a:xfrm>
          <a:prstGeom prst="rect">
            <a:avLst/>
          </a:prstGeom>
        </p:spPr>
        <p:txBody>
          <a:bodyPr wrap="square">
            <a:spAutoFit/>
          </a:bodyPr>
          <a:lstStyle/>
          <a:p>
            <a:pPr algn="ctr"/>
            <a:r>
              <a:rPr lang="ru-RU" sz="3200" b="1" dirty="0" smtClean="0">
                <a:solidFill>
                  <a:srgbClr val="C00000"/>
                </a:solidFill>
                <a:cs typeface="Times New Roman" pitchFamily="18" charset="0"/>
              </a:rPr>
              <a:t>СОСТАВНЫЕ</a:t>
            </a:r>
            <a:r>
              <a:rPr lang="ru-RU" sz="3200" b="1" dirty="0" smtClean="0">
                <a:solidFill>
                  <a:schemeClr val="tx2"/>
                </a:solidFill>
                <a:cs typeface="Times New Roman" pitchFamily="18" charset="0"/>
              </a:rPr>
              <a:t>  цвета</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42918"/>
            <a:ext cx="8715436" cy="548640"/>
          </a:xfrm>
        </p:spPr>
        <p:txBody>
          <a:bodyPr>
            <a:noAutofit/>
          </a:bodyPr>
          <a:lstStyle/>
          <a:p>
            <a:pPr algn="ctr"/>
            <a:r>
              <a:rPr lang="ru-RU" sz="3500" dirty="0" smtClean="0">
                <a:latin typeface="Times New Roman" pitchFamily="18" charset="0"/>
                <a:cs typeface="Times New Roman" pitchFamily="18" charset="0"/>
              </a:rPr>
              <a:t>Получение промежуточных цветов при смешивании основных и составных</a:t>
            </a:r>
          </a:p>
        </p:txBody>
      </p:sp>
      <p:pic>
        <p:nvPicPr>
          <p:cNvPr id="4" name="Picture 2" descr="C:\Users\Public\Pictures\tretichnye_cveta.jpg"/>
          <p:cNvPicPr>
            <a:picLocks noChangeAspect="1" noChangeArrowheads="1"/>
          </p:cNvPicPr>
          <p:nvPr/>
        </p:nvPicPr>
        <p:blipFill>
          <a:blip r:embed="rId2" cstate="print"/>
          <a:srcRect/>
          <a:stretch>
            <a:fillRect/>
          </a:stretch>
        </p:blipFill>
        <p:spPr bwMode="auto">
          <a:xfrm>
            <a:off x="428596" y="1643050"/>
            <a:ext cx="8286776" cy="455019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941568" cy="3528392"/>
          </a:xfrm>
        </p:spPr>
        <p:txBody>
          <a:bodyPr>
            <a:normAutofit/>
          </a:bodyPr>
          <a:lstStyle/>
          <a:p>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700" b="1" i="1" dirty="0" smtClean="0">
                <a:solidFill>
                  <a:schemeClr val="tx2">
                    <a:lumMod val="75000"/>
                  </a:schemeClr>
                </a:solidFill>
                <a:latin typeface="Times New Roman" pitchFamily="18" charset="0"/>
                <a:cs typeface="Times New Roman" pitchFamily="18" charset="0"/>
              </a:rPr>
              <a:t/>
            </a:r>
            <a:br>
              <a:rPr lang="ru-RU" sz="2700" b="1" i="1" dirty="0" smtClean="0">
                <a:solidFill>
                  <a:schemeClr val="tx2">
                    <a:lumMod val="75000"/>
                  </a:schemeClr>
                </a:solidFill>
                <a:latin typeface="Times New Roman" pitchFamily="18" charset="0"/>
                <a:cs typeface="Times New Roman" pitchFamily="18" charset="0"/>
              </a:rPr>
            </a:br>
            <a:r>
              <a:rPr lang="ru-RU" sz="2400" b="1" dirty="0" smtClean="0">
                <a:solidFill>
                  <a:schemeClr val="tx2">
                    <a:lumMod val="75000"/>
                  </a:schemeClr>
                </a:solidFill>
                <a:latin typeface="Times New Roman" pitchFamily="18" charset="0"/>
                <a:cs typeface="Times New Roman" pitchFamily="18" charset="0"/>
              </a:rPr>
              <a:t/>
            </a:r>
            <a:br>
              <a:rPr lang="ru-RU" sz="2400" b="1" dirty="0" smtClean="0">
                <a:solidFill>
                  <a:schemeClr val="tx2">
                    <a:lumMod val="75000"/>
                  </a:schemeClr>
                </a:solidFill>
                <a:latin typeface="Times New Roman" pitchFamily="18" charset="0"/>
                <a:cs typeface="Times New Roman" pitchFamily="18" charset="0"/>
              </a:rPr>
            </a:br>
            <a:endParaRPr lang="ru-RU" sz="2400" b="1" dirty="0">
              <a:solidFill>
                <a:schemeClr val="tx2">
                  <a:lumMod val="75000"/>
                </a:schemeClr>
              </a:solidFill>
              <a:latin typeface="Times New Roman" pitchFamily="18" charset="0"/>
              <a:cs typeface="Times New Roman" pitchFamily="18" charset="0"/>
            </a:endParaRPr>
          </a:p>
        </p:txBody>
      </p:sp>
      <p:pic>
        <p:nvPicPr>
          <p:cNvPr id="1028" name="Picture 4" descr="C:\Users\Public\Pictures\color-012.png"/>
          <p:cNvPicPr>
            <a:picLocks noChangeAspect="1" noChangeArrowheads="1"/>
          </p:cNvPicPr>
          <p:nvPr/>
        </p:nvPicPr>
        <p:blipFill>
          <a:blip r:embed="rId2" cstate="print"/>
          <a:srcRect/>
          <a:stretch>
            <a:fillRect/>
          </a:stretch>
        </p:blipFill>
        <p:spPr bwMode="auto">
          <a:xfrm>
            <a:off x="4427984" y="1020346"/>
            <a:ext cx="2919898" cy="5577005"/>
          </a:xfrm>
          <a:prstGeom prst="rect">
            <a:avLst/>
          </a:prstGeom>
          <a:noFill/>
        </p:spPr>
      </p:pic>
      <p:pic>
        <p:nvPicPr>
          <p:cNvPr id="1029" name="Picture 5" descr="C:\Users\Public\Pictures\color-012 - копия.png"/>
          <p:cNvPicPr>
            <a:picLocks noChangeAspect="1" noChangeArrowheads="1"/>
          </p:cNvPicPr>
          <p:nvPr/>
        </p:nvPicPr>
        <p:blipFill>
          <a:blip r:embed="rId3" cstate="print"/>
          <a:srcRect/>
          <a:stretch>
            <a:fillRect/>
          </a:stretch>
        </p:blipFill>
        <p:spPr bwMode="auto">
          <a:xfrm>
            <a:off x="1619672" y="1026787"/>
            <a:ext cx="2952328" cy="5579900"/>
          </a:xfrm>
          <a:prstGeom prst="rect">
            <a:avLst/>
          </a:prstGeom>
          <a:noFill/>
        </p:spPr>
      </p:pic>
      <p:sp>
        <p:nvSpPr>
          <p:cNvPr id="6" name="Прямоугольник 5"/>
          <p:cNvSpPr/>
          <p:nvPr/>
        </p:nvSpPr>
        <p:spPr>
          <a:xfrm>
            <a:off x="0" y="332656"/>
            <a:ext cx="9172837" cy="630942"/>
          </a:xfrm>
          <a:prstGeom prst="rect">
            <a:avLst/>
          </a:prstGeom>
        </p:spPr>
        <p:txBody>
          <a:bodyPr wrap="square">
            <a:spAutoFit/>
          </a:bodyPr>
          <a:lstStyle/>
          <a:p>
            <a:pPr algn="ctr"/>
            <a:r>
              <a:rPr lang="ru-RU" sz="3500" cap="all" dirty="0" smtClean="0">
                <a:latin typeface="Times New Roman" pitchFamily="18" charset="0"/>
                <a:ea typeface="+mj-ea"/>
                <a:cs typeface="Times New Roman" pitchFamily="18" charset="0"/>
              </a:rPr>
              <a:t>Назовите </a:t>
            </a:r>
            <a:r>
              <a:rPr lang="ru-RU" sz="3500" cap="all" dirty="0" smtClean="0">
                <a:solidFill>
                  <a:srgbClr val="0070C0"/>
                </a:solidFill>
                <a:latin typeface="Times New Roman" pitchFamily="18" charset="0"/>
                <a:cs typeface="Times New Roman" pitchFamily="18" charset="0"/>
              </a:rPr>
              <a:t>ХОЛОДНЫЕ </a:t>
            </a:r>
            <a:r>
              <a:rPr lang="ru-RU" sz="3500" cap="all" dirty="0" smtClean="0">
                <a:latin typeface="Times New Roman" pitchFamily="18" charset="0"/>
                <a:ea typeface="+mj-ea"/>
                <a:cs typeface="Times New Roman" pitchFamily="18" charset="0"/>
              </a:rPr>
              <a:t>и </a:t>
            </a:r>
            <a:r>
              <a:rPr lang="ru-RU" sz="3500" cap="all" dirty="0" smtClean="0">
                <a:solidFill>
                  <a:srgbClr val="FF0000"/>
                </a:solidFill>
                <a:latin typeface="Times New Roman" pitchFamily="18" charset="0"/>
                <a:cs typeface="Times New Roman" pitchFamily="18" charset="0"/>
              </a:rPr>
              <a:t>ТЕПЛЫЕ</a:t>
            </a:r>
            <a:r>
              <a:rPr lang="ru-RU" sz="3500" cap="all" dirty="0" smtClean="0">
                <a:latin typeface="Times New Roman" pitchFamily="18" charset="0"/>
                <a:ea typeface="+mj-ea"/>
                <a:cs typeface="Times New Roman" pitchFamily="18" charset="0"/>
              </a:rPr>
              <a:t> цвета  </a:t>
            </a:r>
            <a:endParaRPr lang="ru-RU" sz="3500" cap="all"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up)">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up)">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Практическая работа, 1 этап</a:t>
            </a: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1357290" y="1142984"/>
            <a:ext cx="6000792" cy="54285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Практическая работа, 2 этап</a:t>
            </a:r>
            <a:endParaRPr lang="ru-RU" dirty="0"/>
          </a:p>
        </p:txBody>
      </p:sp>
      <p:pic>
        <p:nvPicPr>
          <p:cNvPr id="1028" name="Picture 4"/>
          <p:cNvPicPr>
            <a:picLocks noChangeAspect="1" noChangeArrowheads="1"/>
          </p:cNvPicPr>
          <p:nvPr/>
        </p:nvPicPr>
        <p:blipFill>
          <a:blip r:embed="rId2" cstate="print"/>
          <a:srcRect/>
          <a:stretch>
            <a:fillRect/>
          </a:stretch>
        </p:blipFill>
        <p:spPr bwMode="auto">
          <a:xfrm>
            <a:off x="1428728" y="1214422"/>
            <a:ext cx="5929354" cy="51477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Практическая работа, итог</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357290" y="1071546"/>
            <a:ext cx="6500858" cy="5129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568952" cy="6408712"/>
          </a:xfrm>
        </p:spPr>
        <p:txBody>
          <a:bodyPr>
            <a:normAutofit fontScale="40000" lnSpcReduction="20000"/>
          </a:bodyPr>
          <a:lstStyle/>
          <a:p>
            <a:endParaRPr lang="ru-RU" b="1" dirty="0" smtClean="0"/>
          </a:p>
          <a:p>
            <a:r>
              <a:rPr lang="ru-RU" sz="7500" b="1" dirty="0" smtClean="0">
                <a:solidFill>
                  <a:srgbClr val="C00000"/>
                </a:solidFill>
              </a:rPr>
              <a:t>СБЛИЖЕННЫЕ ЦВЕТА </a:t>
            </a:r>
            <a:r>
              <a:rPr lang="ru-RU" sz="7500" b="1" dirty="0" smtClean="0">
                <a:solidFill>
                  <a:schemeClr val="tx2"/>
                </a:solidFill>
              </a:rPr>
              <a:t>– находятся в цветовом круге друг рядом с другом, или получены их смешиванием.</a:t>
            </a:r>
          </a:p>
          <a:p>
            <a:endParaRPr lang="ru-RU" sz="7500" b="1" dirty="0" smtClean="0">
              <a:solidFill>
                <a:schemeClr val="tx2"/>
              </a:solidFill>
            </a:endParaRPr>
          </a:p>
          <a:p>
            <a:r>
              <a:rPr lang="ru-RU" sz="7500" b="1" dirty="0" smtClean="0">
                <a:solidFill>
                  <a:srgbClr val="C00000"/>
                </a:solidFill>
              </a:rPr>
              <a:t>НЮАНС</a:t>
            </a:r>
            <a:r>
              <a:rPr lang="ru-RU" sz="7500" b="1" dirty="0" smtClean="0">
                <a:solidFill>
                  <a:schemeClr val="tx2"/>
                </a:solidFill>
              </a:rPr>
              <a:t> — это едва уловимый переход, оттенок в цвете.</a:t>
            </a:r>
          </a:p>
          <a:p>
            <a:endParaRPr lang="ru-RU" sz="7500" b="1" dirty="0" smtClean="0">
              <a:solidFill>
                <a:schemeClr val="tx2"/>
              </a:solidFill>
            </a:endParaRPr>
          </a:p>
          <a:p>
            <a:r>
              <a:rPr lang="ru-RU" sz="7500" b="1" dirty="0" smtClean="0">
                <a:solidFill>
                  <a:srgbClr val="C00000"/>
                </a:solidFill>
              </a:rPr>
              <a:t>КОНТРАСТНЫЕ ЦВЕТА</a:t>
            </a:r>
            <a:r>
              <a:rPr lang="ru-RU" sz="7500" b="1" dirty="0" smtClean="0">
                <a:solidFill>
                  <a:schemeClr val="tx2"/>
                </a:solidFill>
              </a:rPr>
              <a:t> — находятся в цветовом круге друг напротив друга, полная противоположность.</a:t>
            </a:r>
          </a:p>
          <a:p>
            <a:endParaRPr lang="ru-RU" sz="7500" b="1" dirty="0" smtClean="0">
              <a:solidFill>
                <a:schemeClr val="tx2"/>
              </a:solidFill>
            </a:endParaRPr>
          </a:p>
          <a:p>
            <a:pPr>
              <a:buNone/>
            </a:pPr>
            <a:r>
              <a:rPr lang="ru-RU" sz="7500" b="1" dirty="0" smtClean="0">
                <a:solidFill>
                  <a:schemeClr val="tx2"/>
                </a:solidFill>
              </a:rPr>
              <a:t>    Картина может быть написана в контрастной цветовой гамме или в нюансной, сближенной.</a:t>
            </a:r>
          </a:p>
          <a:p>
            <a:pPr>
              <a:buNone/>
            </a:pPr>
            <a:endParaRPr lang="ru-RU" sz="7500" b="1" dirty="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852704"/>
          </a:xfrm>
        </p:spPr>
        <p:txBody>
          <a:bodyPr/>
          <a:lstStyle/>
          <a:p>
            <a:pPr algn="ctr"/>
            <a:r>
              <a:rPr lang="ru-RU" b="1" dirty="0" smtClean="0">
                <a:gradFill flip="none" rotWithShape="1">
                  <a:gsLst>
                    <a:gs pos="0">
                      <a:srgbClr val="FFF200"/>
                    </a:gs>
                    <a:gs pos="45000">
                      <a:srgbClr val="FF7A00"/>
                    </a:gs>
                    <a:gs pos="70000">
                      <a:srgbClr val="FF0300"/>
                    </a:gs>
                    <a:gs pos="100000">
                      <a:srgbClr val="4D0808"/>
                    </a:gs>
                  </a:gsLst>
                  <a:lin ang="10800000" scaled="1"/>
                  <a:tileRect/>
                </a:gradFill>
                <a:latin typeface="Times New Roman" pitchFamily="18" charset="0"/>
                <a:cs typeface="Times New Roman" pitchFamily="18" charset="0"/>
              </a:rPr>
              <a:t>Теплые</a:t>
            </a:r>
            <a:r>
              <a:rPr lang="ru-RU" b="1" dirty="0" smtClean="0">
                <a:gradFill>
                  <a:gsLst>
                    <a:gs pos="0">
                      <a:srgbClr val="FFF200"/>
                    </a:gs>
                    <a:gs pos="45000">
                      <a:srgbClr val="FF7A00"/>
                    </a:gs>
                    <a:gs pos="70000">
                      <a:srgbClr val="FF0300"/>
                    </a:gs>
                    <a:gs pos="100000">
                      <a:srgbClr val="4D0808"/>
                    </a:gs>
                  </a:gsLst>
                  <a:lin ang="0" scaled="0"/>
                </a:gradFill>
                <a:latin typeface="Times New Roman" pitchFamily="18" charset="0"/>
                <a:cs typeface="Times New Roman" pitchFamily="18" charset="0"/>
              </a:rPr>
              <a:t> </a:t>
            </a:r>
            <a:r>
              <a:rPr lang="ru-RU" b="1" dirty="0" smtClean="0">
                <a:solidFill>
                  <a:srgbClr val="0070C0"/>
                </a:solidFill>
                <a:latin typeface="Times New Roman" pitchFamily="18" charset="0"/>
                <a:cs typeface="Times New Roman" pitchFamily="18" charset="0"/>
              </a:rPr>
              <a:t>и</a:t>
            </a:r>
            <a:r>
              <a:rPr lang="ru-RU" b="1" dirty="0" smtClean="0">
                <a:latin typeface="Times New Roman" pitchFamily="18" charset="0"/>
                <a:cs typeface="Times New Roman" pitchFamily="18" charset="0"/>
              </a:rPr>
              <a:t> </a:t>
            </a:r>
            <a:r>
              <a:rPr lang="ru-RU" b="1" dirty="0" smtClean="0">
                <a:gradFill flip="none" rotWithShape="1">
                  <a:gsLst>
                    <a:gs pos="0">
                      <a:srgbClr val="03D4A8"/>
                    </a:gs>
                    <a:gs pos="25000">
                      <a:srgbClr val="21D6E0"/>
                    </a:gs>
                    <a:gs pos="75000">
                      <a:srgbClr val="0087E6"/>
                    </a:gs>
                    <a:gs pos="100000">
                      <a:srgbClr val="005CBF"/>
                    </a:gs>
                  </a:gsLst>
                  <a:lin ang="10800000" scaled="1"/>
                  <a:tileRect/>
                </a:gradFill>
                <a:latin typeface="Times New Roman" pitchFamily="18" charset="0"/>
                <a:cs typeface="Times New Roman" pitchFamily="18" charset="0"/>
              </a:rPr>
              <a:t>холодные</a:t>
            </a:r>
            <a:r>
              <a:rPr lang="ru-RU" b="1" dirty="0" smtClean="0">
                <a:gradFill>
                  <a:gsLst>
                    <a:gs pos="0">
                      <a:srgbClr val="03D4A8"/>
                    </a:gs>
                    <a:gs pos="25000">
                      <a:srgbClr val="21D6E0"/>
                    </a:gs>
                    <a:gs pos="75000">
                      <a:srgbClr val="0087E6"/>
                    </a:gs>
                    <a:gs pos="100000">
                      <a:srgbClr val="005CBF"/>
                    </a:gs>
                  </a:gsLst>
                  <a:lin ang="10800000" scaled="0"/>
                </a:gradFill>
                <a:latin typeface="Times New Roman" pitchFamily="18" charset="0"/>
                <a:cs typeface="Times New Roman" pitchFamily="18" charset="0"/>
              </a:rPr>
              <a:t> </a:t>
            </a:r>
            <a:r>
              <a:rPr lang="ru-RU" b="1" dirty="0" smtClean="0">
                <a:solidFill>
                  <a:schemeClr val="accent1">
                    <a:lumMod val="60000"/>
                    <a:lumOff val="40000"/>
                  </a:schemeClr>
                </a:solidFill>
                <a:latin typeface="Times New Roman" pitchFamily="18" charset="0"/>
                <a:cs typeface="Times New Roman" pitchFamily="18" charset="0"/>
              </a:rPr>
              <a:t>цвета</a:t>
            </a:r>
            <a:endParaRPr lang="ru-RU" b="1" dirty="0">
              <a:solidFill>
                <a:schemeClr val="accent1">
                  <a:lumMod val="60000"/>
                  <a:lumOff val="40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3214678" y="1142984"/>
            <a:ext cx="5429288" cy="1014952"/>
          </a:xfrm>
        </p:spPr>
        <p:txBody>
          <a:bodyPr/>
          <a:lstStyle/>
          <a:p>
            <a:r>
              <a:rPr lang="ru-RU" sz="1800" dirty="0" smtClean="0">
                <a:latin typeface="Times New Roman" pitchFamily="18" charset="0"/>
                <a:cs typeface="Times New Roman" pitchFamily="18" charset="0"/>
              </a:rPr>
              <a:t>Теплые</a:t>
            </a:r>
            <a:r>
              <a:rPr lang="ru-RU" sz="1800" b="0" dirty="0" smtClean="0">
                <a:latin typeface="Times New Roman" pitchFamily="18" charset="0"/>
                <a:cs typeface="Times New Roman" pitchFamily="18" charset="0"/>
              </a:rPr>
              <a:t>: Красный, Красно-Оранжевый, Оранжевый, Желто-Оранжевый, Желтый, Желто-Зеленый.</a:t>
            </a:r>
          </a:p>
          <a:p>
            <a:endParaRPr lang="ru-RU" dirty="0" smtClean="0"/>
          </a:p>
          <a:p>
            <a:endParaRPr lang="ru-RU" dirty="0" smtClean="0"/>
          </a:p>
          <a:p>
            <a:endParaRPr lang="ru-RU" dirty="0" smtClean="0"/>
          </a:p>
          <a:p>
            <a:pPr>
              <a:buNone/>
            </a:pPr>
            <a:endParaRPr lang="ru-RU" dirty="0" smtClean="0"/>
          </a:p>
          <a:p>
            <a:pPr>
              <a:buNone/>
            </a:pPr>
            <a:endParaRPr lang="ru-RU" dirty="0"/>
          </a:p>
        </p:txBody>
      </p:sp>
      <p:pic>
        <p:nvPicPr>
          <p:cNvPr id="8" name="Рисунок 7" descr="x_16f637aa-300x225.jpg"/>
          <p:cNvPicPr>
            <a:picLocks noChangeAspect="1"/>
          </p:cNvPicPr>
          <p:nvPr/>
        </p:nvPicPr>
        <p:blipFill>
          <a:blip r:embed="rId2" cstate="print"/>
          <a:stretch>
            <a:fillRect/>
          </a:stretch>
        </p:blipFill>
        <p:spPr>
          <a:xfrm>
            <a:off x="214282" y="1071546"/>
            <a:ext cx="2857500"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1246715721_040709_12230_90639_2-290x290.jpg"/>
          <p:cNvPicPr>
            <a:picLocks noChangeAspect="1"/>
          </p:cNvPicPr>
          <p:nvPr/>
        </p:nvPicPr>
        <p:blipFill>
          <a:blip r:embed="rId3" cstate="print"/>
          <a:stretch>
            <a:fillRect/>
          </a:stretch>
        </p:blipFill>
        <p:spPr>
          <a:xfrm>
            <a:off x="6000760" y="2214554"/>
            <a:ext cx="2762250" cy="276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1142976" y="3500438"/>
            <a:ext cx="4572000" cy="646331"/>
          </a:xfrm>
          <a:prstGeom prst="rect">
            <a:avLst/>
          </a:prstGeom>
        </p:spPr>
        <p:txBody>
          <a:bodyPr>
            <a:spAutoFit/>
          </a:bodyPr>
          <a:lstStyle/>
          <a:p>
            <a:r>
              <a:rPr lang="ru-RU" b="1" dirty="0">
                <a:latin typeface="Times New Roman" pitchFamily="18" charset="0"/>
                <a:cs typeface="Times New Roman" pitchFamily="18" charset="0"/>
              </a:rPr>
              <a:t>Холодные</a:t>
            </a:r>
            <a:r>
              <a:rPr lang="ru-RU" dirty="0">
                <a:latin typeface="Times New Roman" pitchFamily="18" charset="0"/>
                <a:cs typeface="Times New Roman" pitchFamily="18" charset="0"/>
              </a:rPr>
              <a:t>: Голубой (Сине-Зеленый), Синий, Сине-Фиолетовый, Фиолетовый.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57158" y="357166"/>
            <a:ext cx="4248472" cy="1200329"/>
          </a:xfrm>
          <a:prstGeom prst="rect">
            <a:avLst/>
          </a:prstGeom>
        </p:spPr>
        <p:txBody>
          <a:bodyPr wrap="square">
            <a:spAutoFit/>
          </a:bodyPr>
          <a:lstStyle/>
          <a:p>
            <a:pPr algn="ctr"/>
            <a:r>
              <a:rPr lang="ru-RU" sz="2400" cap="all" dirty="0" smtClean="0">
                <a:latin typeface="Times New Roman" pitchFamily="18" charset="0"/>
                <a:ea typeface="+mj-ea"/>
                <a:cs typeface="Times New Roman" pitchFamily="18" charset="0"/>
              </a:rPr>
              <a:t>В какой цветовой гамме выполнены следующие картины?</a:t>
            </a:r>
            <a:endParaRPr lang="ru-RU" sz="2400" cap="all" dirty="0">
              <a:latin typeface="Times New Roman" pitchFamily="18" charset="0"/>
              <a:ea typeface="+mj-ea"/>
              <a:cs typeface="Times New Roman" pitchFamily="18" charset="0"/>
            </a:endParaRPr>
          </a:p>
        </p:txBody>
      </p:sp>
      <p:pic>
        <p:nvPicPr>
          <p:cNvPr id="1028" name="Picture 4" descr="C:\Users\Public\Pictures\kartina-zvezdnaya-noch-van-goga.jpg"/>
          <p:cNvPicPr>
            <a:picLocks noChangeAspect="1" noChangeArrowheads="1"/>
          </p:cNvPicPr>
          <p:nvPr/>
        </p:nvPicPr>
        <p:blipFill>
          <a:blip r:embed="rId2" cstate="print"/>
          <a:srcRect/>
          <a:stretch>
            <a:fillRect/>
          </a:stretch>
        </p:blipFill>
        <p:spPr bwMode="auto">
          <a:xfrm>
            <a:off x="4265443" y="3573016"/>
            <a:ext cx="4483021" cy="2801888"/>
          </a:xfrm>
          <a:prstGeom prst="rect">
            <a:avLst/>
          </a:prstGeom>
          <a:noFill/>
        </p:spPr>
      </p:pic>
      <p:sp>
        <p:nvSpPr>
          <p:cNvPr id="9" name="Прямоугольник 8"/>
          <p:cNvSpPr/>
          <p:nvPr/>
        </p:nvSpPr>
        <p:spPr>
          <a:xfrm>
            <a:off x="4644008" y="6381328"/>
            <a:ext cx="3996952" cy="369332"/>
          </a:xfrm>
          <a:prstGeom prst="rect">
            <a:avLst/>
          </a:prstGeom>
        </p:spPr>
        <p:txBody>
          <a:bodyPr wrap="square">
            <a:spAutoFit/>
          </a:bodyPr>
          <a:lstStyle/>
          <a:p>
            <a:r>
              <a:rPr lang="ru-RU" b="1" dirty="0" smtClean="0">
                <a:solidFill>
                  <a:schemeClr val="tx2"/>
                </a:solidFill>
              </a:rPr>
              <a:t>Винсент Ван Гог. Звездная ночь. 1889</a:t>
            </a:r>
            <a:endParaRPr lang="ru-RU" dirty="0"/>
          </a:p>
        </p:txBody>
      </p:sp>
      <p:pic>
        <p:nvPicPr>
          <p:cNvPr id="1029" name="Picture 5" descr="C:\Users\Public\Pictures\sinyak17_big.jpg"/>
          <p:cNvPicPr>
            <a:picLocks noChangeAspect="1" noChangeArrowheads="1"/>
          </p:cNvPicPr>
          <p:nvPr/>
        </p:nvPicPr>
        <p:blipFill>
          <a:blip r:embed="rId3" cstate="print"/>
          <a:srcRect/>
          <a:stretch>
            <a:fillRect/>
          </a:stretch>
        </p:blipFill>
        <p:spPr bwMode="auto">
          <a:xfrm>
            <a:off x="5148064" y="260648"/>
            <a:ext cx="3366864" cy="2770649"/>
          </a:xfrm>
          <a:prstGeom prst="rect">
            <a:avLst/>
          </a:prstGeom>
          <a:noFill/>
        </p:spPr>
      </p:pic>
      <p:sp>
        <p:nvSpPr>
          <p:cNvPr id="12" name="Прямоугольник 11"/>
          <p:cNvSpPr/>
          <p:nvPr/>
        </p:nvSpPr>
        <p:spPr>
          <a:xfrm>
            <a:off x="5004048" y="2996952"/>
            <a:ext cx="3740448" cy="369332"/>
          </a:xfrm>
          <a:prstGeom prst="rect">
            <a:avLst/>
          </a:prstGeom>
        </p:spPr>
        <p:txBody>
          <a:bodyPr wrap="none">
            <a:spAutoFit/>
          </a:bodyPr>
          <a:lstStyle/>
          <a:p>
            <a:r>
              <a:rPr lang="ru-RU" b="1" dirty="0" smtClean="0">
                <a:solidFill>
                  <a:schemeClr val="tx2"/>
                </a:solidFill>
              </a:rPr>
              <a:t>Поль Синьяк. Порт в Марселе. 1906</a:t>
            </a:r>
            <a:endParaRPr lang="ru-RU" dirty="0"/>
          </a:p>
        </p:txBody>
      </p:sp>
      <p:pic>
        <p:nvPicPr>
          <p:cNvPr id="1030" name="Picture 6" descr="C:\Users\Public\Pictures\image001.jpg"/>
          <p:cNvPicPr>
            <a:picLocks noChangeAspect="1" noChangeArrowheads="1"/>
          </p:cNvPicPr>
          <p:nvPr/>
        </p:nvPicPr>
        <p:blipFill>
          <a:blip r:embed="rId4" cstate="print"/>
          <a:srcRect/>
          <a:stretch>
            <a:fillRect/>
          </a:stretch>
        </p:blipFill>
        <p:spPr bwMode="auto">
          <a:xfrm>
            <a:off x="467544" y="1844824"/>
            <a:ext cx="3398131" cy="4536504"/>
          </a:xfrm>
          <a:prstGeom prst="rect">
            <a:avLst/>
          </a:prstGeom>
          <a:noFill/>
        </p:spPr>
      </p:pic>
      <p:sp>
        <p:nvSpPr>
          <p:cNvPr id="13" name="Прямоугольник 12"/>
          <p:cNvSpPr/>
          <p:nvPr/>
        </p:nvSpPr>
        <p:spPr>
          <a:xfrm>
            <a:off x="395536" y="6381328"/>
            <a:ext cx="3744416" cy="369332"/>
          </a:xfrm>
          <a:prstGeom prst="rect">
            <a:avLst/>
          </a:prstGeom>
        </p:spPr>
        <p:txBody>
          <a:bodyPr wrap="square">
            <a:spAutoFit/>
          </a:bodyPr>
          <a:lstStyle/>
          <a:p>
            <a:r>
              <a:rPr lang="ru-RU" b="1" dirty="0" smtClean="0">
                <a:solidFill>
                  <a:schemeClr val="tx2"/>
                </a:solidFill>
              </a:rPr>
              <a:t>Винсент Ван Гог. Подсолнухи. 1888</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2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Pictures\mc_kovalchuk_red_fishes2.jpg"/>
          <p:cNvPicPr>
            <a:picLocks noChangeAspect="1" noChangeArrowheads="1"/>
          </p:cNvPicPr>
          <p:nvPr/>
        </p:nvPicPr>
        <p:blipFill>
          <a:blip r:embed="rId2" cstate="print"/>
          <a:srcRect/>
          <a:stretch>
            <a:fillRect/>
          </a:stretch>
        </p:blipFill>
        <p:spPr bwMode="auto">
          <a:xfrm>
            <a:off x="4932040" y="188640"/>
            <a:ext cx="3880903" cy="6022749"/>
          </a:xfrm>
          <a:prstGeom prst="rect">
            <a:avLst/>
          </a:prstGeom>
          <a:noFill/>
        </p:spPr>
      </p:pic>
      <p:pic>
        <p:nvPicPr>
          <p:cNvPr id="1026" name="Picture 2" descr="C:\Users\Public\Pictures\sinyak03_big.jpg"/>
          <p:cNvPicPr>
            <a:picLocks noChangeAspect="1" noChangeArrowheads="1"/>
          </p:cNvPicPr>
          <p:nvPr/>
        </p:nvPicPr>
        <p:blipFill>
          <a:blip r:embed="rId3" cstate="print"/>
          <a:srcRect/>
          <a:stretch>
            <a:fillRect/>
          </a:stretch>
        </p:blipFill>
        <p:spPr bwMode="auto">
          <a:xfrm>
            <a:off x="330390" y="764704"/>
            <a:ext cx="4313618" cy="5318814"/>
          </a:xfrm>
          <a:prstGeom prst="rect">
            <a:avLst/>
          </a:prstGeom>
          <a:noFill/>
        </p:spPr>
      </p:pic>
      <p:sp>
        <p:nvSpPr>
          <p:cNvPr id="6" name="Прямоугольник 5"/>
          <p:cNvSpPr/>
          <p:nvPr/>
        </p:nvSpPr>
        <p:spPr>
          <a:xfrm>
            <a:off x="755576" y="6093296"/>
            <a:ext cx="3448445" cy="369332"/>
          </a:xfrm>
          <a:prstGeom prst="rect">
            <a:avLst/>
          </a:prstGeom>
        </p:spPr>
        <p:txBody>
          <a:bodyPr wrap="none">
            <a:spAutoFit/>
          </a:bodyPr>
          <a:lstStyle/>
          <a:p>
            <a:r>
              <a:rPr lang="ru-RU" b="1" dirty="0" smtClean="0">
                <a:solidFill>
                  <a:schemeClr val="tx2"/>
                </a:solidFill>
              </a:rPr>
              <a:t>Красный буй. Поль Синьяк. 1895</a:t>
            </a:r>
            <a:endParaRPr lang="ru-RU" b="1" dirty="0">
              <a:solidFill>
                <a:schemeClr val="tx2"/>
              </a:solidFill>
            </a:endParaRPr>
          </a:p>
        </p:txBody>
      </p:sp>
      <p:sp>
        <p:nvSpPr>
          <p:cNvPr id="7" name="Прямоугольник 6"/>
          <p:cNvSpPr/>
          <p:nvPr/>
        </p:nvSpPr>
        <p:spPr>
          <a:xfrm>
            <a:off x="5076056" y="6237312"/>
            <a:ext cx="3744416" cy="369332"/>
          </a:xfrm>
          <a:prstGeom prst="rect">
            <a:avLst/>
          </a:prstGeom>
        </p:spPr>
        <p:txBody>
          <a:bodyPr wrap="square">
            <a:spAutoFit/>
          </a:bodyPr>
          <a:lstStyle/>
          <a:p>
            <a:r>
              <a:rPr lang="ru-RU" b="1" dirty="0" smtClean="0">
                <a:solidFill>
                  <a:schemeClr val="tx2"/>
                </a:solidFill>
              </a:rPr>
              <a:t>Красные рыбы. Анри Матисс. 1912</a:t>
            </a:r>
            <a:endParaRPr lang="ru-RU"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47248" cy="571504"/>
          </a:xfrm>
        </p:spPr>
        <p:txBody>
          <a:bodyPr>
            <a:normAutofit fontScale="90000"/>
          </a:bodyPr>
          <a:lstStyle/>
          <a:p>
            <a:pPr algn="ctr"/>
            <a:r>
              <a:rPr lang="ru-RU" sz="3900" dirty="0" smtClean="0">
                <a:latin typeface="Times New Roman" pitchFamily="18" charset="0"/>
                <a:cs typeface="Times New Roman" pitchFamily="18" charset="0"/>
              </a:rPr>
              <a:t> </a:t>
            </a:r>
            <a:br>
              <a:rPr lang="ru-RU" sz="3900" dirty="0" smtClean="0">
                <a:latin typeface="Times New Roman" pitchFamily="18" charset="0"/>
                <a:cs typeface="Times New Roman" pitchFamily="18" charset="0"/>
              </a:rPr>
            </a:br>
            <a:r>
              <a:rPr lang="ru-RU" sz="3900" dirty="0" smtClean="0">
                <a:latin typeface="Times New Roman" pitchFamily="18" charset="0"/>
                <a:cs typeface="Times New Roman" pitchFamily="18" charset="0"/>
              </a:rPr>
              <a:t>Основы цветовой грамоты</a:t>
            </a:r>
            <a:r>
              <a:rPr lang="ru-RU" b="1" dirty="0" smtClean="0"/>
              <a:t/>
            </a:r>
            <a:br>
              <a:rPr lang="ru-RU" b="1" dirty="0" smtClean="0"/>
            </a:br>
            <a:r>
              <a:rPr lang="ru-RU" b="1" dirty="0" smtClean="0"/>
              <a:t> </a:t>
            </a:r>
            <a:endParaRPr lang="ru-RU" dirty="0"/>
          </a:p>
        </p:txBody>
      </p:sp>
      <p:sp>
        <p:nvSpPr>
          <p:cNvPr id="3" name="Содержимое 2"/>
          <p:cNvSpPr>
            <a:spLocks noGrp="1"/>
          </p:cNvSpPr>
          <p:nvPr>
            <p:ph idx="1"/>
          </p:nvPr>
        </p:nvSpPr>
        <p:spPr>
          <a:xfrm>
            <a:off x="395536" y="980728"/>
            <a:ext cx="8363272" cy="5544616"/>
          </a:xfrm>
        </p:spPr>
        <p:txBody>
          <a:bodyPr>
            <a:noAutofit/>
          </a:bodyPr>
          <a:lstStyle/>
          <a:p>
            <a:pPr algn="just"/>
            <a:r>
              <a:rPr lang="ru-RU" sz="2100" b="0" dirty="0" smtClean="0">
                <a:latin typeface="Times New Roman" pitchFamily="18" charset="0"/>
                <a:cs typeface="Times New Roman" pitchFamily="18" charset="0"/>
              </a:rPr>
              <a:t>хроматические </a:t>
            </a:r>
            <a:r>
              <a:rPr lang="ru-RU" sz="2100" b="0" dirty="0" smtClean="0">
                <a:latin typeface="Times New Roman" pitchFamily="18" charset="0"/>
                <a:cs typeface="Times New Roman" pitchFamily="18" charset="0"/>
              </a:rPr>
              <a:t>(цветные, окрашенные) — все цвета и оттенки </a:t>
            </a:r>
            <a:r>
              <a:rPr lang="ru-RU" sz="2100" b="0" dirty="0" smtClean="0">
                <a:latin typeface="Times New Roman" pitchFamily="18" charset="0"/>
                <a:cs typeface="Times New Roman" pitchFamily="18" charset="0"/>
              </a:rPr>
              <a:t>спектра</a:t>
            </a:r>
          </a:p>
          <a:p>
            <a:pPr algn="just"/>
            <a:r>
              <a:rPr lang="ru-RU" sz="2100" b="0" dirty="0" smtClean="0">
                <a:latin typeface="Times New Roman" pitchFamily="18" charset="0"/>
                <a:cs typeface="Times New Roman" pitchFamily="18" charset="0"/>
              </a:rPr>
              <a:t>ахроматические </a:t>
            </a:r>
            <a:r>
              <a:rPr lang="ru-RU" sz="2100" b="0" dirty="0" smtClean="0">
                <a:latin typeface="Times New Roman" pitchFamily="18" charset="0"/>
                <a:cs typeface="Times New Roman" pitchFamily="18" charset="0"/>
              </a:rPr>
              <a:t>(бесцветные) — белый, черный и все переходы серого. </a:t>
            </a:r>
          </a:p>
        </p:txBody>
      </p:sp>
      <p:pic>
        <p:nvPicPr>
          <p:cNvPr id="23554" name="Picture 2"/>
          <p:cNvPicPr>
            <a:picLocks noChangeAspect="1" noChangeArrowheads="1"/>
          </p:cNvPicPr>
          <p:nvPr/>
        </p:nvPicPr>
        <p:blipFill>
          <a:blip r:embed="rId2" cstate="print"/>
          <a:srcRect/>
          <a:stretch>
            <a:fillRect/>
          </a:stretch>
        </p:blipFill>
        <p:spPr bwMode="auto">
          <a:xfrm>
            <a:off x="1043608" y="1916832"/>
            <a:ext cx="7235622" cy="313662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chemeClr val="tx2"/>
                </a:solidFill>
              </a:rPr>
              <a:t>Изумрудный город</a:t>
            </a:r>
            <a:endParaRPr lang="ru-RU" sz="3600" b="1" dirty="0">
              <a:solidFill>
                <a:schemeClr val="tx2"/>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058246" y="1556792"/>
            <a:ext cx="4735445" cy="4958011"/>
          </a:xfrm>
          <a:prstGeom prst="rect">
            <a:avLst/>
          </a:prstGeom>
          <a:noFill/>
          <a:ln w="9525">
            <a:noFill/>
            <a:miter lim="800000"/>
            <a:headEnd/>
            <a:tailEnd/>
          </a:ln>
          <a:effectLst/>
        </p:spPr>
      </p:pic>
      <p:pic>
        <p:nvPicPr>
          <p:cNvPr id="2051" name="Picture 3" descr="C:\Users\Public\Pictures\165815_original.jpg"/>
          <p:cNvPicPr>
            <a:picLocks noChangeAspect="1" noChangeArrowheads="1"/>
          </p:cNvPicPr>
          <p:nvPr/>
        </p:nvPicPr>
        <p:blipFill>
          <a:blip r:embed="rId3" cstate="print"/>
          <a:srcRect/>
          <a:stretch>
            <a:fillRect/>
          </a:stretch>
        </p:blipFill>
        <p:spPr bwMode="auto">
          <a:xfrm>
            <a:off x="395536" y="1484784"/>
            <a:ext cx="3384376" cy="503143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chemeClr val="tx2"/>
                </a:solidFill>
              </a:rPr>
              <a:t>Дворец Снежной королевы</a:t>
            </a:r>
            <a:endParaRPr lang="ru-RU" sz="3600" dirty="0"/>
          </a:p>
        </p:txBody>
      </p:sp>
      <p:pic>
        <p:nvPicPr>
          <p:cNvPr id="1026" name="Picture 2" descr="C:\Users\Public\Pictures\at580669407.jpg"/>
          <p:cNvPicPr>
            <a:picLocks noChangeAspect="1" noChangeArrowheads="1"/>
          </p:cNvPicPr>
          <p:nvPr/>
        </p:nvPicPr>
        <p:blipFill>
          <a:blip r:embed="rId2" cstate="print"/>
          <a:srcRect/>
          <a:stretch>
            <a:fillRect/>
          </a:stretch>
        </p:blipFill>
        <p:spPr bwMode="auto">
          <a:xfrm>
            <a:off x="467544" y="1412776"/>
            <a:ext cx="3888432" cy="5084125"/>
          </a:xfrm>
          <a:prstGeom prst="rect">
            <a:avLst/>
          </a:prstGeom>
          <a:noFill/>
        </p:spPr>
      </p:pic>
      <p:pic>
        <p:nvPicPr>
          <p:cNvPr id="1027" name="Picture 3" descr="C:\Users\Public\Pictures\1634602.jpg"/>
          <p:cNvPicPr>
            <a:picLocks noChangeAspect="1" noChangeArrowheads="1"/>
          </p:cNvPicPr>
          <p:nvPr/>
        </p:nvPicPr>
        <p:blipFill>
          <a:blip r:embed="rId3" cstate="print"/>
          <a:srcRect/>
          <a:stretch>
            <a:fillRect/>
          </a:stretch>
        </p:blipFill>
        <p:spPr bwMode="auto">
          <a:xfrm>
            <a:off x="4860032" y="1412776"/>
            <a:ext cx="3810000" cy="50768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chemeClr val="tx2"/>
                </a:solidFill>
              </a:rPr>
              <a:t>Розовый город</a:t>
            </a:r>
            <a:endParaRPr lang="ru-RU" sz="3600" dirty="0"/>
          </a:p>
        </p:txBody>
      </p:sp>
      <p:pic>
        <p:nvPicPr>
          <p:cNvPr id="4098" name="Picture 2" descr="C:\Users\Public\Pictures\0003_fantasy_1600_1200.jpg"/>
          <p:cNvPicPr>
            <a:picLocks noGrp="1" noChangeAspect="1" noChangeArrowheads="1"/>
          </p:cNvPicPr>
          <p:nvPr>
            <p:ph idx="1"/>
          </p:nvPr>
        </p:nvPicPr>
        <p:blipFill>
          <a:blip r:embed="rId2" cstate="print"/>
          <a:srcRect/>
          <a:stretch>
            <a:fillRect/>
          </a:stretch>
        </p:blipFill>
        <p:spPr bwMode="auto">
          <a:xfrm>
            <a:off x="1018012" y="1382006"/>
            <a:ext cx="6866356" cy="51433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500" dirty="0" smtClean="0">
                <a:latin typeface="Times New Roman" pitchFamily="18" charset="0"/>
                <a:cs typeface="Times New Roman" pitchFamily="18" charset="0"/>
              </a:rPr>
              <a:t>Характеристика ахроматического  цвета</a:t>
            </a:r>
          </a:p>
        </p:txBody>
      </p:sp>
      <p:sp>
        <p:nvSpPr>
          <p:cNvPr id="3" name="Содержимое 2"/>
          <p:cNvSpPr>
            <a:spLocks noGrp="1"/>
          </p:cNvSpPr>
          <p:nvPr>
            <p:ph idx="1"/>
          </p:nvPr>
        </p:nvSpPr>
        <p:spPr>
          <a:xfrm>
            <a:off x="571472" y="1357298"/>
            <a:ext cx="7929618" cy="3037427"/>
          </a:xfrm>
        </p:spPr>
        <p:txBody>
          <a:bodyPr numCol="1"/>
          <a:lstStyle/>
          <a:p>
            <a:pPr algn="just"/>
            <a:r>
              <a:rPr lang="ru-RU" b="0" dirty="0" smtClean="0">
                <a:latin typeface="Times New Roman" pitchFamily="18" charset="0"/>
                <a:cs typeface="Times New Roman" pitchFamily="18" charset="0"/>
              </a:rPr>
              <a:t>       </a:t>
            </a:r>
            <a:r>
              <a:rPr lang="ru-RU" sz="2500" b="0" dirty="0" smtClean="0">
                <a:latin typeface="Times New Roman" pitchFamily="18" charset="0"/>
                <a:cs typeface="Times New Roman" pitchFamily="18" charset="0"/>
              </a:rPr>
              <a:t>Ахроматические цвета характеризуются только степенью их светлоты, т.е. могут быть светлее или темнее. Они считаются нейтральными цветами.</a:t>
            </a:r>
          </a:p>
          <a:p>
            <a:pPr algn="just"/>
            <a:endParaRPr lang="ru-RU" b="0" dirty="0" smtClean="0">
              <a:latin typeface="Times New Roman" pitchFamily="18" charset="0"/>
              <a:cs typeface="Times New Roman" pitchFamily="18" charset="0"/>
            </a:endParaRPr>
          </a:p>
          <a:p>
            <a:endParaRPr lang="ru-RU" dirty="0"/>
          </a:p>
        </p:txBody>
      </p:sp>
      <p:pic>
        <p:nvPicPr>
          <p:cNvPr id="24580" name="Picture 4"/>
          <p:cNvPicPr>
            <a:picLocks noChangeAspect="1" noChangeArrowheads="1"/>
          </p:cNvPicPr>
          <p:nvPr/>
        </p:nvPicPr>
        <p:blipFill>
          <a:blip r:embed="rId3" cstate="print"/>
          <a:srcRect/>
          <a:stretch>
            <a:fillRect/>
          </a:stretch>
        </p:blipFill>
        <p:spPr bwMode="auto">
          <a:xfrm>
            <a:off x="1357290" y="2786058"/>
            <a:ext cx="6691119" cy="2214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166"/>
            <a:ext cx="7520940" cy="548640"/>
          </a:xfrm>
        </p:spPr>
        <p:txBody>
          <a:bodyPr/>
          <a:lstStyle/>
          <a:p>
            <a:pPr algn="ctr"/>
            <a:r>
              <a:rPr lang="ru-RU" sz="3500" dirty="0" smtClean="0">
                <a:latin typeface="Times New Roman" pitchFamily="18" charset="0"/>
                <a:cs typeface="Times New Roman" pitchFamily="18" charset="0"/>
              </a:rPr>
              <a:t>Цветовой круг</a:t>
            </a:r>
          </a:p>
        </p:txBody>
      </p:sp>
      <p:pic>
        <p:nvPicPr>
          <p:cNvPr id="4" name="Содержимое 4" descr="http://cs656.vk.me/u899032/94278812/x_70a48637.jpg"/>
          <p:cNvPicPr>
            <a:picLocks/>
          </p:cNvPicPr>
          <p:nvPr/>
        </p:nvPicPr>
        <p:blipFill>
          <a:blip r:embed="rId2" cstate="print"/>
          <a:srcRect/>
          <a:stretch>
            <a:fillRect/>
          </a:stretch>
        </p:blipFill>
        <p:spPr bwMode="auto">
          <a:xfrm>
            <a:off x="1043608" y="908720"/>
            <a:ext cx="7236296"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500" dirty="0" smtClean="0">
                <a:latin typeface="Times New Roman" pitchFamily="18" charset="0"/>
                <a:cs typeface="Times New Roman" pitchFamily="18" charset="0"/>
              </a:rPr>
              <a:t>Основные цвета</a:t>
            </a:r>
          </a:p>
        </p:txBody>
      </p:sp>
      <p:pic>
        <p:nvPicPr>
          <p:cNvPr id="17410" name="Picture 2"/>
          <p:cNvPicPr>
            <a:picLocks noChangeAspect="1" noChangeArrowheads="1"/>
          </p:cNvPicPr>
          <p:nvPr/>
        </p:nvPicPr>
        <p:blipFill>
          <a:blip r:embed="rId2" cstate="print"/>
          <a:srcRect/>
          <a:stretch>
            <a:fillRect/>
          </a:stretch>
        </p:blipFill>
        <p:spPr bwMode="auto">
          <a:xfrm>
            <a:off x="5572132" y="857232"/>
            <a:ext cx="3000396" cy="2915708"/>
          </a:xfrm>
          <a:prstGeom prst="rect">
            <a:avLst/>
          </a:prstGeom>
          <a:noFill/>
          <a:ln w="9525">
            <a:noFill/>
            <a:miter lim="800000"/>
            <a:headEnd/>
            <a:tailEnd/>
          </a:ln>
          <a:effectLst/>
        </p:spPr>
      </p:pic>
      <p:sp>
        <p:nvSpPr>
          <p:cNvPr id="7" name="Прямоугольник 6"/>
          <p:cNvSpPr/>
          <p:nvPr/>
        </p:nvSpPr>
        <p:spPr>
          <a:xfrm>
            <a:off x="714348" y="1214422"/>
            <a:ext cx="4572032" cy="3362459"/>
          </a:xfrm>
          <a:prstGeom prst="rect">
            <a:avLst/>
          </a:prstGeom>
        </p:spPr>
        <p:txBody>
          <a:bodyPr wrap="square">
            <a:spAutoFit/>
          </a:bodyPr>
          <a:lstStyle/>
          <a:p>
            <a:r>
              <a:rPr lang="ru-RU" sz="2500" dirty="0" smtClean="0">
                <a:latin typeface="Times New Roman" pitchFamily="18" charset="0"/>
                <a:cs typeface="Times New Roman" pitchFamily="18" charset="0"/>
              </a:rPr>
              <a:t>Выделяют три основных цвета</a:t>
            </a:r>
            <a:r>
              <a:rPr lang="ru-RU" sz="2500" dirty="0">
                <a:latin typeface="Times New Roman" pitchFamily="18" charset="0"/>
                <a:cs typeface="Times New Roman" pitchFamily="18" charset="0"/>
              </a:rPr>
              <a:t>, которые невозможно получить при помощи смешивания каких-либо </a:t>
            </a:r>
            <a:r>
              <a:rPr lang="ru-RU" sz="2500" dirty="0" smtClean="0">
                <a:latin typeface="Times New Roman" pitchFamily="18" charset="0"/>
                <a:cs typeface="Times New Roman" pitchFamily="18" charset="0"/>
              </a:rPr>
              <a:t>красок:</a:t>
            </a:r>
          </a:p>
          <a:p>
            <a:pPr>
              <a:lnSpc>
                <a:spcPct val="150000"/>
              </a:lnSpc>
              <a:buFont typeface="Wingdings" pitchFamily="2" charset="2"/>
              <a:buChar char="ü"/>
            </a:pPr>
            <a:r>
              <a:rPr lang="ru-RU" sz="2500" dirty="0" smtClean="0">
                <a:latin typeface="Times New Roman" pitchFamily="18" charset="0"/>
                <a:cs typeface="Times New Roman" pitchFamily="18" charset="0"/>
              </a:rPr>
              <a:t> красный;</a:t>
            </a:r>
          </a:p>
          <a:p>
            <a:pPr>
              <a:lnSpc>
                <a:spcPct val="150000"/>
              </a:lnSpc>
              <a:buFont typeface="Wingdings" pitchFamily="2" charset="2"/>
              <a:buChar char="ü"/>
            </a:pPr>
            <a:r>
              <a:rPr lang="ru-RU" sz="2500" dirty="0" smtClean="0">
                <a:latin typeface="Times New Roman" pitchFamily="18" charset="0"/>
                <a:cs typeface="Times New Roman" pitchFamily="18" charset="0"/>
              </a:rPr>
              <a:t>желтый;</a:t>
            </a:r>
          </a:p>
          <a:p>
            <a:pPr>
              <a:lnSpc>
                <a:spcPct val="150000"/>
              </a:lnSpc>
              <a:buFont typeface="Wingdings" pitchFamily="2" charset="2"/>
              <a:buChar char="ü"/>
            </a:pPr>
            <a:r>
              <a:rPr lang="ru-RU" sz="2500" dirty="0" smtClean="0">
                <a:latin typeface="Times New Roman" pitchFamily="18" charset="0"/>
                <a:cs typeface="Times New Roman" pitchFamily="18" charset="0"/>
              </a:rPr>
              <a:t>синий</a:t>
            </a:r>
            <a:r>
              <a:rPr lang="ru-RU" sz="2500" dirty="0">
                <a:latin typeface="Times New Roman" pitchFamily="18" charset="0"/>
                <a:cs typeface="Times New Roman" pitchFamily="18" charset="0"/>
              </a:rPr>
              <a:t>.</a:t>
            </a:r>
          </a:p>
        </p:txBody>
      </p:sp>
      <p:pic>
        <p:nvPicPr>
          <p:cNvPr id="8" name="Рисунок 7" descr="colorful-clip-3-wallpapers.jpg"/>
          <p:cNvPicPr>
            <a:picLocks noChangeAspect="1"/>
          </p:cNvPicPr>
          <p:nvPr/>
        </p:nvPicPr>
        <p:blipFill>
          <a:blip r:embed="rId3" cstate="print"/>
          <a:stretch>
            <a:fillRect/>
          </a:stretch>
        </p:blipFill>
        <p:spPr>
          <a:xfrm>
            <a:off x="4357686" y="3401616"/>
            <a:ext cx="4608512"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500" dirty="0" smtClean="0">
                <a:latin typeface="Times New Roman" pitchFamily="18" charset="0"/>
                <a:cs typeface="Times New Roman" pitchFamily="18" charset="0"/>
              </a:rPr>
              <a:t>Составные цвета</a:t>
            </a:r>
          </a:p>
        </p:txBody>
      </p:sp>
      <p:pic>
        <p:nvPicPr>
          <p:cNvPr id="4" name="Содержимое 4" descr="http://cs656.vk.me/u899032/94278812/x_70a48637.jpg"/>
          <p:cNvPicPr>
            <a:picLocks noGrp="1"/>
          </p:cNvPicPr>
          <p:nvPr>
            <p:ph idx="1"/>
          </p:nvPr>
        </p:nvPicPr>
        <p:blipFill>
          <a:blip r:embed="rId2" cstate="print"/>
          <a:srcRect/>
          <a:stretch>
            <a:fillRect/>
          </a:stretch>
        </p:blipFill>
        <p:spPr bwMode="auto">
          <a:xfrm>
            <a:off x="4591986" y="1285860"/>
            <a:ext cx="4552014" cy="3579812"/>
          </a:xfrm>
          <a:prstGeom prst="rect">
            <a:avLst/>
          </a:prstGeom>
          <a:noFill/>
          <a:ln w="9525">
            <a:noFill/>
            <a:miter lim="800000"/>
            <a:headEnd/>
            <a:tailEnd/>
          </a:ln>
        </p:spPr>
      </p:pic>
      <p:sp>
        <p:nvSpPr>
          <p:cNvPr id="5" name="Прямоугольник 4"/>
          <p:cNvSpPr/>
          <p:nvPr/>
        </p:nvSpPr>
        <p:spPr>
          <a:xfrm>
            <a:off x="142844" y="1214422"/>
            <a:ext cx="4857784" cy="2977738"/>
          </a:xfrm>
          <a:prstGeom prst="rect">
            <a:avLst/>
          </a:prstGeom>
        </p:spPr>
        <p:txBody>
          <a:bodyPr wrap="square">
            <a:spAutoFit/>
          </a:bodyPr>
          <a:lstStyle/>
          <a:p>
            <a:r>
              <a:rPr lang="ru-RU" sz="2500" dirty="0" smtClean="0">
                <a:latin typeface="Times New Roman" pitchFamily="18" charset="0"/>
                <a:cs typeface="Times New Roman" pitchFamily="18" charset="0"/>
              </a:rPr>
              <a:t>Цвета, которые можно получить от смешивания основных красок, называются составными: </a:t>
            </a:r>
          </a:p>
          <a:p>
            <a:pPr>
              <a:lnSpc>
                <a:spcPct val="150000"/>
              </a:lnSpc>
              <a:buFont typeface="Wingdings" pitchFamily="2" charset="2"/>
              <a:buChar char="ü"/>
            </a:pPr>
            <a:r>
              <a:rPr lang="ru-RU" sz="2500" dirty="0" smtClean="0">
                <a:latin typeface="Times New Roman" pitchFamily="18" charset="0"/>
                <a:cs typeface="Times New Roman" pitchFamily="18" charset="0"/>
              </a:rPr>
              <a:t>оранжевый </a:t>
            </a:r>
            <a:r>
              <a:rPr lang="ru-RU" sz="2500" dirty="0">
                <a:latin typeface="Times New Roman" pitchFamily="18" charset="0"/>
                <a:cs typeface="Times New Roman" pitchFamily="18" charset="0"/>
              </a:rPr>
              <a:t>(красный + желтый), </a:t>
            </a:r>
          </a:p>
          <a:p>
            <a:pPr>
              <a:lnSpc>
                <a:spcPct val="150000"/>
              </a:lnSpc>
              <a:buFont typeface="Wingdings" pitchFamily="2" charset="2"/>
              <a:buChar char="ü"/>
            </a:pPr>
            <a:r>
              <a:rPr lang="ru-RU" sz="2500" dirty="0">
                <a:latin typeface="Times New Roman" pitchFamily="18" charset="0"/>
                <a:cs typeface="Times New Roman" pitchFamily="18" charset="0"/>
              </a:rPr>
              <a:t>зеленый (синий + желтый), </a:t>
            </a:r>
          </a:p>
          <a:p>
            <a:pPr>
              <a:lnSpc>
                <a:spcPct val="150000"/>
              </a:lnSpc>
              <a:buFont typeface="Wingdings" pitchFamily="2" charset="2"/>
              <a:buChar char="ü"/>
            </a:pPr>
            <a:r>
              <a:rPr lang="ru-RU" sz="2500" dirty="0">
                <a:latin typeface="Times New Roman" pitchFamily="18" charset="0"/>
                <a:cs typeface="Times New Roman" pitchFamily="18" charset="0"/>
              </a:rPr>
              <a:t>фиолетовый (синий + красный).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eilingspro.ru/wp-content/uploads/2013/11/vibiraem-cvet-oboev_7.jpg"/>
          <p:cNvPicPr>
            <a:picLocks noChangeAspect="1" noChangeArrowheads="1"/>
          </p:cNvPicPr>
          <p:nvPr/>
        </p:nvPicPr>
        <p:blipFill>
          <a:blip r:embed="rId2" cstate="print"/>
          <a:srcRect/>
          <a:stretch>
            <a:fillRect/>
          </a:stretch>
        </p:blipFill>
        <p:spPr bwMode="auto">
          <a:xfrm>
            <a:off x="1763688" y="764704"/>
            <a:ext cx="5760640" cy="6498001"/>
          </a:xfrm>
          <a:prstGeom prst="rect">
            <a:avLst/>
          </a:prstGeom>
          <a:noFill/>
        </p:spPr>
      </p:pic>
      <p:sp>
        <p:nvSpPr>
          <p:cNvPr id="6" name="Заголовок 1"/>
          <p:cNvSpPr txBox="1">
            <a:spLocks/>
          </p:cNvSpPr>
          <p:nvPr/>
        </p:nvSpPr>
        <p:spPr>
          <a:xfrm>
            <a:off x="428596" y="142852"/>
            <a:ext cx="8229600" cy="8527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a:noFill/>
                </a:ln>
                <a:gradFill flip="none" rotWithShape="1">
                  <a:gsLst>
                    <a:gs pos="0">
                      <a:srgbClr val="FFF200"/>
                    </a:gs>
                    <a:gs pos="45000">
                      <a:srgbClr val="FF7A00"/>
                    </a:gs>
                    <a:gs pos="70000">
                      <a:srgbClr val="FF0300"/>
                    </a:gs>
                    <a:gs pos="100000">
                      <a:srgbClr val="4D0808"/>
                    </a:gs>
                  </a:gsLst>
                  <a:lin ang="10800000" scaled="1"/>
                  <a:tileRect/>
                </a:gradFill>
                <a:effectLst/>
                <a:uLnTx/>
                <a:uFillTx/>
                <a:latin typeface="Times New Roman" pitchFamily="18" charset="0"/>
                <a:ea typeface="+mj-ea"/>
                <a:cs typeface="Times New Roman" pitchFamily="18" charset="0"/>
              </a:rPr>
              <a:t>Теплые</a:t>
            </a:r>
            <a:r>
              <a:rPr kumimoji="0" lang="ru-RU" sz="2800" b="1" i="0" u="none" strike="noStrike" kern="1200" cap="all" spc="0" normalizeH="0" baseline="0" noProof="0" dirty="0" smtClean="0">
                <a:ln>
                  <a:noFill/>
                </a:ln>
                <a:gradFill>
                  <a:gsLst>
                    <a:gs pos="0">
                      <a:srgbClr val="FFF200"/>
                    </a:gs>
                    <a:gs pos="45000">
                      <a:srgbClr val="FF7A00"/>
                    </a:gs>
                    <a:gs pos="70000">
                      <a:srgbClr val="FF0300"/>
                    </a:gs>
                    <a:gs pos="100000">
                      <a:srgbClr val="4D0808"/>
                    </a:gs>
                  </a:gsLst>
                  <a:lin ang="0" scaled="0"/>
                </a:gradFill>
                <a:effectLst/>
                <a:uLnTx/>
                <a:uFillTx/>
                <a:latin typeface="Times New Roman" pitchFamily="18" charset="0"/>
                <a:ea typeface="+mj-ea"/>
                <a:cs typeface="Times New Roman" pitchFamily="18" charset="0"/>
              </a:rPr>
              <a:t> </a:t>
            </a:r>
            <a:r>
              <a:rPr kumimoji="0" lang="ru-RU" sz="2800" b="1" i="0" u="none" strike="noStrike" kern="1200" cap="all" spc="0" normalizeH="0" baseline="0" noProof="0" dirty="0" smtClean="0">
                <a:ln>
                  <a:noFill/>
                </a:ln>
                <a:solidFill>
                  <a:srgbClr val="0070C0"/>
                </a:solidFill>
                <a:effectLst/>
                <a:uLnTx/>
                <a:uFillTx/>
                <a:latin typeface="Times New Roman" pitchFamily="18" charset="0"/>
                <a:ea typeface="+mj-ea"/>
                <a:cs typeface="Times New Roman" pitchFamily="18" charset="0"/>
              </a:rPr>
              <a:t>и</a:t>
            </a:r>
            <a:r>
              <a:rPr kumimoji="0" lang="ru-RU" sz="2800" b="1" i="0" u="none" strike="noStrike" kern="1200" cap="all"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ru-RU" sz="2800" b="1" i="0" u="none" strike="noStrike" kern="1200" cap="all" spc="0" normalizeH="0" baseline="0" noProof="0" dirty="0" smtClean="0">
                <a:ln>
                  <a:noFill/>
                </a:ln>
                <a:gradFill flip="none" rotWithShape="1">
                  <a:gsLst>
                    <a:gs pos="0">
                      <a:srgbClr val="03D4A8"/>
                    </a:gs>
                    <a:gs pos="25000">
                      <a:srgbClr val="21D6E0"/>
                    </a:gs>
                    <a:gs pos="75000">
                      <a:srgbClr val="0087E6"/>
                    </a:gs>
                    <a:gs pos="100000">
                      <a:srgbClr val="005CBF"/>
                    </a:gs>
                  </a:gsLst>
                  <a:lin ang="10800000" scaled="1"/>
                  <a:tileRect/>
                </a:gradFill>
                <a:effectLst/>
                <a:uLnTx/>
                <a:uFillTx/>
                <a:latin typeface="Times New Roman" pitchFamily="18" charset="0"/>
                <a:ea typeface="+mj-ea"/>
                <a:cs typeface="Times New Roman" pitchFamily="18" charset="0"/>
              </a:rPr>
              <a:t>холодные</a:t>
            </a:r>
            <a:r>
              <a:rPr kumimoji="0" lang="ru-RU" sz="2800" b="1" i="0" u="none" strike="noStrike" kern="1200" cap="all" spc="0" normalizeH="0" baseline="0" noProof="0" dirty="0" smtClean="0">
                <a:ln>
                  <a:noFill/>
                </a:ln>
                <a:gradFill>
                  <a:gsLst>
                    <a:gs pos="0">
                      <a:srgbClr val="03D4A8"/>
                    </a:gs>
                    <a:gs pos="25000">
                      <a:srgbClr val="21D6E0"/>
                    </a:gs>
                    <a:gs pos="75000">
                      <a:srgbClr val="0087E6"/>
                    </a:gs>
                    <a:gs pos="100000">
                      <a:srgbClr val="005CBF"/>
                    </a:gs>
                  </a:gsLst>
                  <a:lin ang="10800000" scaled="0"/>
                </a:gradFill>
                <a:effectLst/>
                <a:uLnTx/>
                <a:uFillTx/>
                <a:latin typeface="Times New Roman" pitchFamily="18" charset="0"/>
                <a:ea typeface="+mj-ea"/>
                <a:cs typeface="Times New Roman" pitchFamily="18" charset="0"/>
              </a:rPr>
              <a:t> </a:t>
            </a:r>
            <a:r>
              <a:rPr kumimoji="0" lang="ru-RU" sz="2800" b="1" i="0" u="none" strike="noStrike" kern="1200" cap="all" spc="0" normalizeH="0" baseline="0" noProof="0" dirty="0" smtClean="0">
                <a:ln>
                  <a:noFill/>
                </a:ln>
                <a:solidFill>
                  <a:schemeClr val="accent1">
                    <a:lumMod val="60000"/>
                    <a:lumOff val="40000"/>
                  </a:schemeClr>
                </a:solidFill>
                <a:effectLst/>
                <a:uLnTx/>
                <a:uFillTx/>
                <a:latin typeface="Times New Roman" pitchFamily="18" charset="0"/>
                <a:ea typeface="+mj-ea"/>
                <a:cs typeface="Times New Roman" pitchFamily="18" charset="0"/>
              </a:rPr>
              <a:t>цвета</a:t>
            </a:r>
            <a:endParaRPr kumimoji="0" lang="ru-RU" sz="2800" b="1" i="0" u="none" strike="noStrike" kern="1200" cap="all" spc="0" normalizeH="0" baseline="0" noProof="0" dirty="0">
              <a:ln>
                <a:noFill/>
              </a:ln>
              <a:solidFill>
                <a:schemeClr val="accent1">
                  <a:lumMod val="60000"/>
                  <a:lumOff val="40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500" dirty="0" smtClean="0">
                <a:latin typeface="Times New Roman" pitchFamily="18" charset="0"/>
                <a:cs typeface="Times New Roman" pitchFamily="18" charset="0"/>
              </a:rPr>
              <a:t>Дополнительные цвета</a:t>
            </a:r>
          </a:p>
        </p:txBody>
      </p:sp>
      <p:sp>
        <p:nvSpPr>
          <p:cNvPr id="3" name="Содержимое 2"/>
          <p:cNvSpPr>
            <a:spLocks noGrp="1"/>
          </p:cNvSpPr>
          <p:nvPr>
            <p:ph idx="1"/>
          </p:nvPr>
        </p:nvSpPr>
        <p:spPr>
          <a:xfrm>
            <a:off x="214282" y="1142984"/>
            <a:ext cx="4572032" cy="3900008"/>
          </a:xfrm>
        </p:spPr>
        <p:txBody>
          <a:bodyPr>
            <a:normAutofit lnSpcReduction="10000"/>
          </a:bodyPr>
          <a:lstStyle/>
          <a:p>
            <a:r>
              <a:rPr lang="ru-RU" sz="2500" b="0" dirty="0" smtClean="0">
                <a:latin typeface="Times New Roman" pitchFamily="18" charset="0"/>
                <a:cs typeface="Times New Roman" pitchFamily="18" charset="0"/>
              </a:rPr>
              <a:t>Проводя в цветовом круге диаметр через цвет можно найти находящийся напротив цвет. Он является дополнительным. Например, красный – зеленый, синий – оранжевый. Сочетание дополнительных цветов дает ощущение особенной яркости цвета.</a:t>
            </a:r>
          </a:p>
          <a:p>
            <a:endParaRPr lang="ru-RU" dirty="0"/>
          </a:p>
        </p:txBody>
      </p:sp>
      <p:pic>
        <p:nvPicPr>
          <p:cNvPr id="18434" name="Picture 2" descr="http://bowandtie.ru/wp-content/uploads/2015/04/Dopolnitelnyie-tsveta.jpg"/>
          <p:cNvPicPr>
            <a:picLocks noChangeAspect="1" noChangeArrowheads="1"/>
          </p:cNvPicPr>
          <p:nvPr/>
        </p:nvPicPr>
        <p:blipFill>
          <a:blip r:embed="rId2" cstate="print"/>
          <a:srcRect/>
          <a:stretch>
            <a:fillRect/>
          </a:stretch>
        </p:blipFill>
        <p:spPr bwMode="auto">
          <a:xfrm>
            <a:off x="4786314" y="857232"/>
            <a:ext cx="4143403" cy="41434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tf00001207</Template>
  <TotalTime>280</TotalTime>
  <Words>596</Words>
  <Application>Microsoft Office PowerPoint</Application>
  <PresentationFormat>Экран (4:3)</PresentationFormat>
  <Paragraphs>81</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Angles</vt:lpstr>
      <vt:lpstr>Цвет.  основы Цветоведения</vt:lpstr>
      <vt:lpstr>Цветоведение – наука, изучающая цвета и их свойства.  </vt:lpstr>
      <vt:lpstr>  Основы цветовой грамоты  </vt:lpstr>
      <vt:lpstr>Характеристика ахроматического  цвета</vt:lpstr>
      <vt:lpstr>Цветовой круг</vt:lpstr>
      <vt:lpstr>Основные цвета</vt:lpstr>
      <vt:lpstr>Составные цвета</vt:lpstr>
      <vt:lpstr>Слайд 8</vt:lpstr>
      <vt:lpstr>Дополнительные цвета</vt:lpstr>
      <vt:lpstr>Слайд 10</vt:lpstr>
      <vt:lpstr>Характеристика цвета</vt:lpstr>
      <vt:lpstr>Цветовой тон</vt:lpstr>
      <vt:lpstr>Светлота</vt:lpstr>
      <vt:lpstr>Насыщенность</vt:lpstr>
      <vt:lpstr>Свойства черного цвета</vt:lpstr>
      <vt:lpstr>Свойства Серого цвета</vt:lpstr>
      <vt:lpstr>Слайд 17</vt:lpstr>
      <vt:lpstr>КОЛОРИТ</vt:lpstr>
      <vt:lpstr>Назовите три ОСНОВНЫХ цвета </vt:lpstr>
      <vt:lpstr>Как называются цвета,  которые получаются  при смешивании основных? </vt:lpstr>
      <vt:lpstr>Получение промежуточных цветов при смешивании основных и составных</vt:lpstr>
      <vt:lpstr>     </vt:lpstr>
      <vt:lpstr>Практическая работа, 1 этап</vt:lpstr>
      <vt:lpstr>Практическая работа, 2 этап</vt:lpstr>
      <vt:lpstr>Практическая работа, итог</vt:lpstr>
      <vt:lpstr>Слайд 26</vt:lpstr>
      <vt:lpstr>Теплые и холодные цвета</vt:lpstr>
      <vt:lpstr>Слайд 28</vt:lpstr>
      <vt:lpstr>Слайд 29</vt:lpstr>
      <vt:lpstr>Изумрудный город</vt:lpstr>
      <vt:lpstr>Дворец Снежной королевы</vt:lpstr>
      <vt:lpstr>Розовый город</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Цветоведение</dc:title>
  <dc:creator>Пользователь</dc:creator>
  <cp:lastModifiedBy>оля-ля</cp:lastModifiedBy>
  <cp:revision>44</cp:revision>
  <dcterms:created xsi:type="dcterms:W3CDTF">2018-03-23T08:38:59Z</dcterms:created>
  <dcterms:modified xsi:type="dcterms:W3CDTF">2022-10-16T10:23:29Z</dcterms:modified>
</cp:coreProperties>
</file>