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74" r:id="rId3"/>
    <p:sldId id="275" r:id="rId4"/>
    <p:sldId id="276" r:id="rId5"/>
    <p:sldId id="283" r:id="rId6"/>
    <p:sldId id="257" r:id="rId7"/>
    <p:sldId id="279" r:id="rId8"/>
    <p:sldId id="258" r:id="rId9"/>
    <p:sldId id="281" r:id="rId10"/>
    <p:sldId id="280" r:id="rId11"/>
    <p:sldId id="259" r:id="rId12"/>
    <p:sldId id="261" r:id="rId13"/>
    <p:sldId id="284" r:id="rId14"/>
    <p:sldId id="262" r:id="rId15"/>
    <p:sldId id="263" r:id="rId16"/>
    <p:sldId id="265" r:id="rId17"/>
    <p:sldId id="282" r:id="rId18"/>
    <p:sldId id="26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24" autoAdjust="0"/>
  </p:normalViewPr>
  <p:slideViewPr>
    <p:cSldViewPr>
      <p:cViewPr varScale="1">
        <p:scale>
          <a:sx n="108" d="100"/>
          <a:sy n="108" d="100"/>
        </p:scale>
        <p:origin x="169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ECE45-CEA4-4847-BF27-AF9B342470BC}" type="datetimeFigureOut">
              <a:rPr lang="ru-RU" smtClean="0"/>
              <a:pPr/>
              <a:t>04.12.2023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5749C5-ED1C-453F-89DC-E6ADBFEE358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C5749C5-ED1C-453F-89DC-E6ADBFEE3589}"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ru-RU"/>
              <a:t>Образец заголовка</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34EEF3C-7056-494E-869F-7758ED643990}" type="datetimeFigureOut">
              <a:rPr lang="ru-RU" smtClean="0"/>
              <a:pPr/>
              <a:t>04.12.2023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9346DD-60C1-4BF9-948B-B994089F5BE2}" type="slidenum">
              <a:rPr lang="ru-RU" smtClean="0"/>
              <a:pPr/>
              <a:t>‹#›</a:t>
            </a:fld>
            <a:endParaRPr lang="ru-RU"/>
          </a:p>
        </p:txBody>
      </p:sp>
    </p:spTree>
    <p:extLst>
      <p:ext uri="{BB962C8B-B14F-4D97-AF65-F5344CB8AC3E}">
        <p14:creationId xmlns:p14="http://schemas.microsoft.com/office/powerpoint/2010/main" val="265574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34EEF3C-7056-494E-869F-7758ED643990}" type="datetimeFigureOut">
              <a:rPr lang="ru-RU" smtClean="0"/>
              <a:pPr/>
              <a:t>04.12.2023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9346DD-60C1-4BF9-948B-B994089F5BE2}" type="slidenum">
              <a:rPr lang="ru-RU" smtClean="0"/>
              <a:pPr/>
              <a:t>‹#›</a:t>
            </a:fld>
            <a:endParaRPr lang="ru-RU"/>
          </a:p>
        </p:txBody>
      </p:sp>
    </p:spTree>
    <p:extLst>
      <p:ext uri="{BB962C8B-B14F-4D97-AF65-F5344CB8AC3E}">
        <p14:creationId xmlns:p14="http://schemas.microsoft.com/office/powerpoint/2010/main" val="309569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34EEF3C-7056-494E-869F-7758ED643990}" type="datetimeFigureOut">
              <a:rPr lang="ru-RU" smtClean="0"/>
              <a:pPr/>
              <a:t>04.12.2023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9346DD-60C1-4BF9-948B-B994089F5BE2}" type="slidenum">
              <a:rPr lang="ru-RU" smtClean="0"/>
              <a:pPr/>
              <a:t>‹#›</a:t>
            </a:fld>
            <a:endParaRPr lang="ru-RU"/>
          </a:p>
        </p:txBody>
      </p:sp>
    </p:spTree>
    <p:extLst>
      <p:ext uri="{BB962C8B-B14F-4D97-AF65-F5344CB8AC3E}">
        <p14:creationId xmlns:p14="http://schemas.microsoft.com/office/powerpoint/2010/main" val="1719292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34EEF3C-7056-494E-869F-7758ED643990}" type="datetimeFigureOut">
              <a:rPr lang="ru-RU" smtClean="0"/>
              <a:pPr/>
              <a:t>04.12.2023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9346DD-60C1-4BF9-948B-B994089F5BE2}" type="slidenum">
              <a:rPr lang="ru-RU" smtClean="0"/>
              <a:pPr/>
              <a:t>‹#›</a:t>
            </a:fld>
            <a:endParaRPr lang="ru-RU"/>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40422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34EEF3C-7056-494E-869F-7758ED643990}" type="datetimeFigureOut">
              <a:rPr lang="ru-RU" smtClean="0"/>
              <a:pPr/>
              <a:t>04.12.2023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9346DD-60C1-4BF9-948B-B994089F5BE2}" type="slidenum">
              <a:rPr lang="ru-RU" smtClean="0"/>
              <a:pPr/>
              <a:t>‹#›</a:t>
            </a:fld>
            <a:endParaRPr lang="ru-RU"/>
          </a:p>
        </p:txBody>
      </p:sp>
    </p:spTree>
    <p:extLst>
      <p:ext uri="{BB962C8B-B14F-4D97-AF65-F5344CB8AC3E}">
        <p14:creationId xmlns:p14="http://schemas.microsoft.com/office/powerpoint/2010/main" val="2492475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34EEF3C-7056-494E-869F-7758ED643990}" type="datetimeFigureOut">
              <a:rPr lang="ru-RU" smtClean="0"/>
              <a:pPr/>
              <a:t>04.12.2023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49346DD-60C1-4BF9-948B-B994089F5BE2}" type="slidenum">
              <a:rPr lang="ru-RU" smtClean="0"/>
              <a:pPr/>
              <a:t>‹#›</a:t>
            </a:fld>
            <a:endParaRPr lang="ru-RU"/>
          </a:p>
        </p:txBody>
      </p:sp>
    </p:spTree>
    <p:extLst>
      <p:ext uri="{BB962C8B-B14F-4D97-AF65-F5344CB8AC3E}">
        <p14:creationId xmlns:p14="http://schemas.microsoft.com/office/powerpoint/2010/main" val="344988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34EEF3C-7056-494E-869F-7758ED643990}" type="datetimeFigureOut">
              <a:rPr lang="ru-RU" smtClean="0"/>
              <a:pPr/>
              <a:t>04.12.2023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49346DD-60C1-4BF9-948B-B994089F5BE2}" type="slidenum">
              <a:rPr lang="ru-RU" smtClean="0"/>
              <a:pPr/>
              <a:t>‹#›</a:t>
            </a:fld>
            <a:endParaRPr lang="ru-RU"/>
          </a:p>
        </p:txBody>
      </p:sp>
    </p:spTree>
    <p:extLst>
      <p:ext uri="{BB962C8B-B14F-4D97-AF65-F5344CB8AC3E}">
        <p14:creationId xmlns:p14="http://schemas.microsoft.com/office/powerpoint/2010/main" val="3383616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34EEF3C-7056-494E-869F-7758ED643990}" type="datetimeFigureOut">
              <a:rPr lang="ru-RU" smtClean="0"/>
              <a:pPr/>
              <a:t>04.12.2023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9346DD-60C1-4BF9-948B-B994089F5BE2}" type="slidenum">
              <a:rPr lang="ru-RU" smtClean="0"/>
              <a:pPr/>
              <a:t>‹#›</a:t>
            </a:fld>
            <a:endParaRPr lang="ru-RU"/>
          </a:p>
        </p:txBody>
      </p:sp>
    </p:spTree>
    <p:extLst>
      <p:ext uri="{BB962C8B-B14F-4D97-AF65-F5344CB8AC3E}">
        <p14:creationId xmlns:p14="http://schemas.microsoft.com/office/powerpoint/2010/main" val="3952082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34EEF3C-7056-494E-869F-7758ED643990}" type="datetimeFigureOut">
              <a:rPr lang="ru-RU" smtClean="0"/>
              <a:pPr/>
              <a:t>04.12.2023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9346DD-60C1-4BF9-948B-B994089F5BE2}" type="slidenum">
              <a:rPr lang="ru-RU" smtClean="0"/>
              <a:pPr/>
              <a:t>‹#›</a:t>
            </a:fld>
            <a:endParaRPr lang="ru-RU"/>
          </a:p>
        </p:txBody>
      </p:sp>
    </p:spTree>
    <p:extLst>
      <p:ext uri="{BB962C8B-B14F-4D97-AF65-F5344CB8AC3E}">
        <p14:creationId xmlns:p14="http://schemas.microsoft.com/office/powerpoint/2010/main" val="236359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34EEF3C-7056-494E-869F-7758ED643990}" type="datetimeFigureOut">
              <a:rPr lang="ru-RU" smtClean="0"/>
              <a:pPr/>
              <a:t>04.12.2023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9346DD-60C1-4BF9-948B-B994089F5BE2}" type="slidenum">
              <a:rPr lang="ru-RU" smtClean="0"/>
              <a:pPr/>
              <a:t>‹#›</a:t>
            </a:fld>
            <a:endParaRPr lang="ru-RU"/>
          </a:p>
        </p:txBody>
      </p:sp>
    </p:spTree>
    <p:extLst>
      <p:ext uri="{BB962C8B-B14F-4D97-AF65-F5344CB8AC3E}">
        <p14:creationId xmlns:p14="http://schemas.microsoft.com/office/powerpoint/2010/main" val="2321428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34EEF3C-7056-494E-869F-7758ED643990}" type="datetimeFigureOut">
              <a:rPr lang="ru-RU" smtClean="0"/>
              <a:pPr/>
              <a:t>04.12.2023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9346DD-60C1-4BF9-948B-B994089F5BE2}" type="slidenum">
              <a:rPr lang="ru-RU" smtClean="0"/>
              <a:pPr/>
              <a:t>‹#›</a:t>
            </a:fld>
            <a:endParaRPr lang="ru-RU"/>
          </a:p>
        </p:txBody>
      </p:sp>
    </p:spTree>
    <p:extLst>
      <p:ext uri="{BB962C8B-B14F-4D97-AF65-F5344CB8AC3E}">
        <p14:creationId xmlns:p14="http://schemas.microsoft.com/office/powerpoint/2010/main" val="3733858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34EEF3C-7056-494E-869F-7758ED643990}" type="datetimeFigureOut">
              <a:rPr lang="ru-RU" smtClean="0"/>
              <a:pPr/>
              <a:t>04.12.2023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9346DD-60C1-4BF9-948B-B994089F5BE2}" type="slidenum">
              <a:rPr lang="ru-RU" smtClean="0"/>
              <a:pPr/>
              <a:t>‹#›</a:t>
            </a:fld>
            <a:endParaRPr lang="ru-RU"/>
          </a:p>
        </p:txBody>
      </p:sp>
    </p:spTree>
    <p:extLst>
      <p:ext uri="{BB962C8B-B14F-4D97-AF65-F5344CB8AC3E}">
        <p14:creationId xmlns:p14="http://schemas.microsoft.com/office/powerpoint/2010/main" val="379728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34EEF3C-7056-494E-869F-7758ED643990}" type="datetimeFigureOut">
              <a:rPr lang="ru-RU" smtClean="0"/>
              <a:pPr/>
              <a:t>04.12.2023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49346DD-60C1-4BF9-948B-B994089F5BE2}" type="slidenum">
              <a:rPr lang="ru-RU" smtClean="0"/>
              <a:pPr/>
              <a:t>‹#›</a:t>
            </a:fld>
            <a:endParaRPr lang="ru-RU"/>
          </a:p>
        </p:txBody>
      </p:sp>
    </p:spTree>
    <p:extLst>
      <p:ext uri="{BB962C8B-B14F-4D97-AF65-F5344CB8AC3E}">
        <p14:creationId xmlns:p14="http://schemas.microsoft.com/office/powerpoint/2010/main" val="403220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34EEF3C-7056-494E-869F-7758ED643990}" type="datetimeFigureOut">
              <a:rPr lang="ru-RU" smtClean="0"/>
              <a:pPr/>
              <a:t>04.12.2023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49346DD-60C1-4BF9-948B-B994089F5BE2}" type="slidenum">
              <a:rPr lang="ru-RU" smtClean="0"/>
              <a:pPr/>
              <a:t>‹#›</a:t>
            </a:fld>
            <a:endParaRPr lang="ru-RU"/>
          </a:p>
        </p:txBody>
      </p:sp>
    </p:spTree>
    <p:extLst>
      <p:ext uri="{BB962C8B-B14F-4D97-AF65-F5344CB8AC3E}">
        <p14:creationId xmlns:p14="http://schemas.microsoft.com/office/powerpoint/2010/main" val="102377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EEF3C-7056-494E-869F-7758ED643990}" type="datetimeFigureOut">
              <a:rPr lang="ru-RU" smtClean="0"/>
              <a:pPr/>
              <a:t>04.12.2023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49346DD-60C1-4BF9-948B-B994089F5BE2}" type="slidenum">
              <a:rPr lang="ru-RU" smtClean="0"/>
              <a:pPr/>
              <a:t>‹#›</a:t>
            </a:fld>
            <a:endParaRPr lang="ru-RU"/>
          </a:p>
        </p:txBody>
      </p:sp>
    </p:spTree>
    <p:extLst>
      <p:ext uri="{BB962C8B-B14F-4D97-AF65-F5344CB8AC3E}">
        <p14:creationId xmlns:p14="http://schemas.microsoft.com/office/powerpoint/2010/main" val="375092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34EEF3C-7056-494E-869F-7758ED643990}" type="datetimeFigureOut">
              <a:rPr lang="ru-RU" smtClean="0"/>
              <a:pPr/>
              <a:t>04.12.2023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9346DD-60C1-4BF9-948B-B994089F5BE2}" type="slidenum">
              <a:rPr lang="ru-RU" smtClean="0"/>
              <a:pPr/>
              <a:t>‹#›</a:t>
            </a:fld>
            <a:endParaRPr lang="ru-RU"/>
          </a:p>
        </p:txBody>
      </p:sp>
    </p:spTree>
    <p:extLst>
      <p:ext uri="{BB962C8B-B14F-4D97-AF65-F5344CB8AC3E}">
        <p14:creationId xmlns:p14="http://schemas.microsoft.com/office/powerpoint/2010/main" val="315273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34EEF3C-7056-494E-869F-7758ED643990}" type="datetimeFigureOut">
              <a:rPr lang="ru-RU" smtClean="0"/>
              <a:pPr/>
              <a:t>04.12.2023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9346DD-60C1-4BF9-948B-B994089F5BE2}" type="slidenum">
              <a:rPr lang="ru-RU" smtClean="0"/>
              <a:pPr/>
              <a:t>‹#›</a:t>
            </a:fld>
            <a:endParaRPr lang="ru-RU"/>
          </a:p>
        </p:txBody>
      </p:sp>
    </p:spTree>
    <p:extLst>
      <p:ext uri="{BB962C8B-B14F-4D97-AF65-F5344CB8AC3E}">
        <p14:creationId xmlns:p14="http://schemas.microsoft.com/office/powerpoint/2010/main" val="217648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34EEF3C-7056-494E-869F-7758ED643990}" type="datetimeFigureOut">
              <a:rPr lang="ru-RU" smtClean="0"/>
              <a:pPr/>
              <a:t>04.12.2023</a:t>
            </a:fld>
            <a:endParaRPr lang="ru-RU"/>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ru-RU"/>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49346DD-60C1-4BF9-948B-B994089F5BE2}" type="slidenum">
              <a:rPr lang="ru-RU" smtClean="0"/>
              <a:pPr/>
              <a:t>‹#›</a:t>
            </a:fld>
            <a:endParaRPr lang="ru-RU"/>
          </a:p>
        </p:txBody>
      </p:sp>
    </p:spTree>
    <p:extLst>
      <p:ext uri="{BB962C8B-B14F-4D97-AF65-F5344CB8AC3E}">
        <p14:creationId xmlns:p14="http://schemas.microsoft.com/office/powerpoint/2010/main" val="121712831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ru.wikipedia.org/wiki/%D0%9A%D0%BE%D1%80%D1%80%D0%BE%D0%B7%D0%B8%D1%8F" TargetMode="External"/><Relationship Id="rId2" Type="http://schemas.openxmlformats.org/officeDocument/2006/relationships/hyperlink" Target="https://www.okorrozii.com/vidkorrozii.html" TargetMode="External"/><Relationship Id="rId1" Type="http://schemas.openxmlformats.org/officeDocument/2006/relationships/slideLayout" Target="../slideLayouts/slideLayout2.xml"/><Relationship Id="rId4" Type="http://schemas.openxmlformats.org/officeDocument/2006/relationships/hyperlink" Target="https://ingibitory.ru/dictionary/vidy-korrozi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zadachi-po-khimii.ru/obshaya-himiya/skorost-ximicheskoj-reakcii.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
            <a:ext cx="7772400" cy="928669"/>
          </a:xfrm>
        </p:spPr>
        <p:txBody>
          <a:bodyPr>
            <a:noAutofit/>
          </a:bodyPr>
          <a:lstStyle/>
          <a:p>
            <a:pPr algn="ctr"/>
            <a:r>
              <a:rPr lang="en-US" sz="1200" dirty="0">
                <a:latin typeface="Times New Roman"/>
                <a:ea typeface="Times New Roman"/>
                <a:cs typeface="Times New Roman"/>
              </a:rPr>
              <a:t>МИНИСТЕРСТВО ОБРАЗОВАНИЯ И НАУКИ РЕСПУБЛИКИ</a:t>
            </a:r>
            <a:r>
              <a:rPr lang="ru-RU" sz="1200" dirty="0">
                <a:latin typeface="Times New Roman"/>
                <a:ea typeface="Times New Roman"/>
                <a:cs typeface="Times New Roman"/>
              </a:rPr>
              <a:t> </a:t>
            </a:r>
            <a:r>
              <a:rPr lang="en-US" sz="1200" dirty="0">
                <a:latin typeface="Times New Roman"/>
                <a:ea typeface="Times New Roman"/>
                <a:cs typeface="Times New Roman"/>
              </a:rPr>
              <a:t>БАШКОРТОСТАН</a:t>
            </a:r>
            <a:br>
              <a:rPr lang="ru-RU" sz="1200" dirty="0">
                <a:latin typeface="Times New Roman"/>
                <a:ea typeface="Times New Roman"/>
                <a:cs typeface="Times New Roman"/>
              </a:rPr>
            </a:br>
            <a:r>
              <a:rPr lang="en-US" sz="1200" dirty="0">
                <a:latin typeface="Times New Roman"/>
                <a:ea typeface="Times New Roman"/>
                <a:cs typeface="Times New Roman"/>
              </a:rPr>
              <a:t> ГОСУДАРСТВЕННОЕ АВТОНОМНОЕ ПРОФЕССИОНАЛЬНОЕ ОБРАЗОВАТЕЛЬНОЕ</a:t>
            </a:r>
            <a:r>
              <a:rPr lang="ru-RU" sz="1200" dirty="0">
                <a:latin typeface="Times New Roman"/>
                <a:ea typeface="Times New Roman"/>
                <a:cs typeface="Times New Roman"/>
              </a:rPr>
              <a:t> </a:t>
            </a:r>
            <a:r>
              <a:rPr lang="en-US" sz="1200" dirty="0">
                <a:latin typeface="Times New Roman"/>
                <a:ea typeface="Times New Roman"/>
                <a:cs typeface="Times New Roman"/>
              </a:rPr>
              <a:t>УЧРЕЖДЕНИЕ </a:t>
            </a:r>
            <a:br>
              <a:rPr lang="ru-RU" sz="1200" dirty="0">
                <a:latin typeface="Times New Roman"/>
                <a:ea typeface="Times New Roman"/>
                <a:cs typeface="Times New Roman"/>
              </a:rPr>
            </a:br>
            <a:r>
              <a:rPr lang="ru-RU" sz="1200" dirty="0">
                <a:latin typeface="Times New Roman"/>
                <a:ea typeface="Times New Roman"/>
                <a:cs typeface="Times New Roman"/>
              </a:rPr>
              <a:t>                                      </a:t>
            </a:r>
            <a:r>
              <a:rPr lang="en-US" sz="1200" dirty="0">
                <a:latin typeface="Times New Roman"/>
                <a:ea typeface="Times New Roman"/>
                <a:cs typeface="Times New Roman"/>
              </a:rPr>
              <a:t>УФИМСКИЙ-ТОПЛИВНО-ЭНЕРГЕТИЧЕСКИЙ КОЛЛЕДЖ</a:t>
            </a:r>
            <a:endParaRPr lang="ru-RU" sz="12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85786" y="1142984"/>
            <a:ext cx="7786742" cy="5715016"/>
          </a:xfrm>
        </p:spPr>
        <p:txBody>
          <a:bodyPr>
            <a:normAutofit fontScale="92500" lnSpcReduction="10000"/>
          </a:bodyPr>
          <a:lstStyle/>
          <a:p>
            <a:pPr algn="ctr"/>
            <a:r>
              <a:rPr lang="ru-RU" sz="1100" dirty="0">
                <a:latin typeface="Times New Roman"/>
                <a:ea typeface="Times New Roman"/>
                <a:cs typeface="Times New Roman"/>
              </a:rPr>
              <a:t>специальность: 13.02.05</a:t>
            </a:r>
            <a:br>
              <a:rPr lang="ru-RU" sz="1100" dirty="0">
                <a:latin typeface="Times New Roman"/>
                <a:ea typeface="Times New Roman"/>
                <a:cs typeface="Times New Roman"/>
              </a:rPr>
            </a:br>
            <a:endParaRPr lang="ru-RU" sz="1100" dirty="0">
              <a:latin typeface="Times New Roman" pitchFamily="18" charset="0"/>
              <a:cs typeface="Times New Roman" pitchFamily="18" charset="0"/>
            </a:endParaRPr>
          </a:p>
          <a:p>
            <a:pPr algn="r"/>
            <a:endParaRPr lang="ru-RU" dirty="0">
              <a:latin typeface="Times New Roman" pitchFamily="18" charset="0"/>
              <a:cs typeface="Times New Roman" pitchFamily="18" charset="0"/>
            </a:endParaRPr>
          </a:p>
          <a:p>
            <a:pPr algn="r"/>
            <a:endParaRPr lang="ru-RU" dirty="0">
              <a:latin typeface="Times New Roman" pitchFamily="18" charset="0"/>
              <a:cs typeface="Times New Roman" pitchFamily="18" charset="0"/>
            </a:endParaRPr>
          </a:p>
          <a:p>
            <a:pPr algn="ctr"/>
            <a:r>
              <a:rPr lang="ru-RU" sz="2000" dirty="0">
                <a:latin typeface="Times New Roman"/>
                <a:ea typeface="Times New Roman"/>
                <a:cs typeface="Times New Roman"/>
              </a:rPr>
              <a:t>Коррозия </a:t>
            </a:r>
            <a:br>
              <a:rPr lang="ru-RU" sz="2000" dirty="0">
                <a:latin typeface="Times New Roman"/>
                <a:ea typeface="Times New Roman"/>
                <a:cs typeface="Times New Roman"/>
              </a:rPr>
            </a:br>
            <a:endParaRPr lang="ru-RU" sz="2000" dirty="0">
              <a:latin typeface="Times New Roman"/>
              <a:ea typeface="Times New Roman"/>
              <a:cs typeface="Times New Roman"/>
            </a:endParaRPr>
          </a:p>
          <a:p>
            <a:pPr algn="r"/>
            <a:endParaRPr lang="ru-RU" sz="2000" dirty="0">
              <a:latin typeface="Times New Roman"/>
              <a:ea typeface="Times New Roman"/>
              <a:cs typeface="Times New Roman"/>
            </a:endParaRPr>
          </a:p>
          <a:p>
            <a:pPr algn="r"/>
            <a:endParaRPr lang="ru-RU" sz="2000" dirty="0">
              <a:latin typeface="Times New Roman"/>
              <a:ea typeface="Times New Roman"/>
              <a:cs typeface="Times New Roman"/>
            </a:endParaRPr>
          </a:p>
          <a:p>
            <a:pPr algn="r"/>
            <a:endParaRPr lang="ru-RU" sz="2000" dirty="0">
              <a:latin typeface="Times New Roman"/>
              <a:ea typeface="Times New Roman"/>
              <a:cs typeface="Times New Roman"/>
            </a:endParaRPr>
          </a:p>
          <a:p>
            <a:pPr algn="r"/>
            <a:br>
              <a:rPr lang="ru-RU" sz="2800" dirty="0">
                <a:latin typeface="Times New Roman"/>
                <a:ea typeface="Times New Roman"/>
                <a:cs typeface="Times New Roman"/>
              </a:rPr>
            </a:br>
            <a:r>
              <a:rPr lang="ru-RU" sz="1800" dirty="0">
                <a:latin typeface="Times New Roman" pitchFamily="18" charset="0"/>
                <a:cs typeface="Times New Roman" pitchFamily="18" charset="0"/>
              </a:rPr>
              <a:t>Презентацию подготовил: студент группы 2т </a:t>
            </a:r>
          </a:p>
          <a:p>
            <a:pPr algn="r"/>
            <a:r>
              <a:rPr lang="ru-RU" sz="1800" dirty="0">
                <a:latin typeface="Times New Roman" pitchFamily="18" charset="0"/>
                <a:cs typeface="Times New Roman" pitchFamily="18" charset="0"/>
              </a:rPr>
              <a:t>Еркин Антон Сергеевич </a:t>
            </a:r>
          </a:p>
          <a:p>
            <a:pPr algn="r"/>
            <a:r>
              <a:rPr lang="ru-RU" sz="1800" dirty="0">
                <a:latin typeface="Times New Roman" pitchFamily="18" charset="0"/>
                <a:cs typeface="Times New Roman" pitchFamily="18" charset="0"/>
              </a:rPr>
              <a:t>          </a:t>
            </a:r>
          </a:p>
          <a:p>
            <a:pPr algn="r"/>
            <a:endParaRPr lang="ru-RU" sz="1800" dirty="0">
              <a:latin typeface="Times New Roman" pitchFamily="18" charset="0"/>
              <a:cs typeface="Times New Roman" pitchFamily="18" charset="0"/>
            </a:endParaRPr>
          </a:p>
          <a:p>
            <a:pPr algn="r"/>
            <a:r>
              <a:rPr lang="ru-RU" sz="1800" dirty="0">
                <a:latin typeface="Times New Roman" pitchFamily="18" charset="0"/>
                <a:cs typeface="Times New Roman" pitchFamily="18" charset="0"/>
              </a:rPr>
              <a:t> </a:t>
            </a:r>
          </a:p>
          <a:p>
            <a:pPr algn="ctr"/>
            <a:r>
              <a:rPr lang="ru-RU" sz="1800" dirty="0">
                <a:latin typeface="Times New Roman" pitchFamily="18" charset="0"/>
                <a:cs typeface="Times New Roman" pitchFamily="18" charset="0"/>
              </a:rPr>
              <a:t>Уфа,2022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 характеру разрушения:</a:t>
            </a:r>
          </a:p>
        </p:txBody>
      </p:sp>
      <p:sp>
        <p:nvSpPr>
          <p:cNvPr id="3" name="Содержимое 2"/>
          <p:cNvSpPr>
            <a:spLocks noGrp="1"/>
          </p:cNvSpPr>
          <p:nvPr>
            <p:ph idx="1"/>
          </p:nvPr>
        </p:nvSpPr>
        <p:spPr/>
        <p:txBody>
          <a:bodyPr>
            <a:normAutofit fontScale="62500" lnSpcReduction="20000"/>
          </a:bodyPr>
          <a:lstStyle/>
          <a:p>
            <a:r>
              <a:rPr lang="ru-RU" dirty="0">
                <a:latin typeface="Times New Roman" pitchFamily="18" charset="0"/>
                <a:cs typeface="Times New Roman" pitchFamily="18" charset="0"/>
              </a:rPr>
              <a:t> </a:t>
            </a:r>
            <a:r>
              <a:rPr lang="ru-RU" sz="2800" dirty="0">
                <a:latin typeface="Times New Roman" pitchFamily="18" charset="0"/>
                <a:cs typeface="Times New Roman" pitchFamily="18" charset="0"/>
              </a:rPr>
              <a:t>Наиболее часто встречаются следующие виды коррозии металлов:</a:t>
            </a:r>
          </a:p>
          <a:p>
            <a:r>
              <a:rPr lang="ru-RU" sz="2800" b="1" dirty="0">
                <a:latin typeface="Times New Roman" pitchFamily="18" charset="0"/>
                <a:cs typeface="Times New Roman" pitchFamily="18" charset="0"/>
              </a:rPr>
              <a:t>Равномерная</a:t>
            </a:r>
            <a:r>
              <a:rPr lang="ru-RU" sz="2800" dirty="0">
                <a:latin typeface="Times New Roman" pitchFamily="18" charset="0"/>
                <a:cs typeface="Times New Roman" pitchFamily="18" charset="0"/>
              </a:rPr>
              <a:t> – охватывает всю поверхность равномерно</a:t>
            </a:r>
          </a:p>
          <a:p>
            <a:r>
              <a:rPr lang="ru-RU" sz="2800" b="1" dirty="0">
                <a:latin typeface="Times New Roman" pitchFamily="18" charset="0"/>
                <a:cs typeface="Times New Roman" pitchFamily="18" charset="0"/>
              </a:rPr>
              <a:t>Неравномерная</a:t>
            </a:r>
            <a:endParaRPr lang="ru-RU" sz="2800" dirty="0">
              <a:latin typeface="Times New Roman" pitchFamily="18" charset="0"/>
              <a:cs typeface="Times New Roman" pitchFamily="18" charset="0"/>
            </a:endParaRPr>
          </a:p>
          <a:p>
            <a:r>
              <a:rPr lang="ru-RU" sz="2800" b="1" dirty="0">
                <a:latin typeface="Times New Roman" pitchFamily="18" charset="0"/>
                <a:cs typeface="Times New Roman" pitchFamily="18" charset="0"/>
              </a:rPr>
              <a:t>Избирательная</a:t>
            </a:r>
            <a:endParaRPr lang="ru-RU" sz="2800" dirty="0">
              <a:latin typeface="Times New Roman" pitchFamily="18" charset="0"/>
              <a:cs typeface="Times New Roman" pitchFamily="18" charset="0"/>
            </a:endParaRPr>
          </a:p>
          <a:p>
            <a:r>
              <a:rPr lang="ru-RU" sz="2800" b="1" dirty="0">
                <a:latin typeface="Times New Roman" pitchFamily="18" charset="0"/>
                <a:cs typeface="Times New Roman" pitchFamily="18" charset="0"/>
              </a:rPr>
              <a:t>Местная пятнами</a:t>
            </a:r>
            <a:r>
              <a:rPr lang="ru-RU" sz="2800" dirty="0">
                <a:latin typeface="Times New Roman" pitchFamily="18" charset="0"/>
                <a:cs typeface="Times New Roman" pitchFamily="18" charset="0"/>
              </a:rPr>
              <a:t> – </a:t>
            </a:r>
            <a:r>
              <a:rPr lang="ru-RU" sz="2800" dirty="0" err="1">
                <a:latin typeface="Times New Roman" pitchFamily="18" charset="0"/>
                <a:cs typeface="Times New Roman" pitchFamily="18" charset="0"/>
              </a:rPr>
              <a:t>корродируют</a:t>
            </a:r>
            <a:r>
              <a:rPr lang="ru-RU" sz="2800" dirty="0">
                <a:latin typeface="Times New Roman" pitchFamily="18" charset="0"/>
                <a:cs typeface="Times New Roman" pitchFamily="18" charset="0"/>
              </a:rPr>
              <a:t> отдельные участки поверхности</a:t>
            </a:r>
          </a:p>
          <a:p>
            <a:r>
              <a:rPr lang="ru-RU" sz="2800" b="1" dirty="0">
                <a:latin typeface="Times New Roman" pitchFamily="18" charset="0"/>
                <a:cs typeface="Times New Roman" pitchFamily="18" charset="0"/>
              </a:rPr>
              <a:t>Язвенная</a:t>
            </a:r>
            <a:r>
              <a:rPr lang="ru-RU" sz="2800" dirty="0">
                <a:latin typeface="Times New Roman" pitchFamily="18" charset="0"/>
                <a:cs typeface="Times New Roman" pitchFamily="18" charset="0"/>
              </a:rPr>
              <a:t> </a:t>
            </a:r>
          </a:p>
          <a:p>
            <a:r>
              <a:rPr lang="ru-RU" sz="2800" b="1" dirty="0">
                <a:latin typeface="Times New Roman" pitchFamily="18" charset="0"/>
                <a:cs typeface="Times New Roman" pitchFamily="18" charset="0"/>
              </a:rPr>
              <a:t>Точечная</a:t>
            </a:r>
            <a:endParaRPr lang="ru-RU" sz="2800" dirty="0">
              <a:latin typeface="Times New Roman" pitchFamily="18" charset="0"/>
              <a:cs typeface="Times New Roman" pitchFamily="18" charset="0"/>
            </a:endParaRPr>
          </a:p>
          <a:p>
            <a:r>
              <a:rPr lang="ru-RU" sz="2800" b="1" dirty="0">
                <a:latin typeface="Times New Roman" pitchFamily="18" charset="0"/>
                <a:cs typeface="Times New Roman" pitchFamily="18" charset="0"/>
              </a:rPr>
              <a:t>Межкристаллитная</a:t>
            </a:r>
            <a:r>
              <a:rPr lang="ru-RU" sz="2800" dirty="0">
                <a:latin typeface="Times New Roman" pitchFamily="18" charset="0"/>
                <a:cs typeface="Times New Roman" pitchFamily="18" charset="0"/>
              </a:rPr>
              <a:t> – распространяется вдоль границ кристалла металла</a:t>
            </a:r>
          </a:p>
          <a:p>
            <a:r>
              <a:rPr lang="ru-RU" sz="2800" b="1" dirty="0" err="1">
                <a:latin typeface="Times New Roman" pitchFamily="18" charset="0"/>
                <a:cs typeface="Times New Roman" pitchFamily="18" charset="0"/>
              </a:rPr>
              <a:t>Растрескивающая</a:t>
            </a:r>
            <a:endParaRPr lang="ru-RU" sz="2800" dirty="0">
              <a:latin typeface="Times New Roman" pitchFamily="18" charset="0"/>
              <a:cs typeface="Times New Roman" pitchFamily="18" charset="0"/>
            </a:endParaRPr>
          </a:p>
          <a:p>
            <a:r>
              <a:rPr lang="ru-RU" sz="2800" b="1" dirty="0" err="1">
                <a:latin typeface="Times New Roman" pitchFamily="18" charset="0"/>
                <a:cs typeface="Times New Roman" pitchFamily="18" charset="0"/>
              </a:rPr>
              <a:t>Подповерхностная</a:t>
            </a:r>
            <a:endParaRPr lang="ru-RU" sz="2800" dirty="0">
              <a:latin typeface="Times New Roman" pitchFamily="18" charset="0"/>
              <a:cs typeface="Times New Roman" pitchFamily="18" charset="0"/>
            </a:endParaRPr>
          </a:p>
          <a:p>
            <a:pPr>
              <a:buNone/>
            </a:pPr>
            <a:endParaRPr lang="ru-RU" sz="28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836712"/>
            <a:ext cx="7128792" cy="5346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6922606" cy="582594"/>
          </a:xfrm>
        </p:spPr>
        <p:txBody>
          <a:bodyPr>
            <a:normAutofit fontScale="90000"/>
          </a:bodyPr>
          <a:lstStyle/>
          <a:p>
            <a:r>
              <a:rPr lang="ru-RU" sz="3200" dirty="0">
                <a:latin typeface="Times New Roman" pitchFamily="18" charset="0"/>
                <a:cs typeface="Times New Roman" pitchFamily="18" charset="0"/>
              </a:rPr>
              <a:t>Методы защиты от коррозии металла</a:t>
            </a:r>
            <a:br>
              <a:rPr lang="ru-RU" sz="3200" dirty="0"/>
            </a:br>
            <a:endParaRPr lang="ru-RU" sz="3200" dirty="0">
              <a:latin typeface="Times New Roman" pitchFamily="18" charset="0"/>
              <a:cs typeface="Times New Roman" pitchFamily="18" charset="0"/>
            </a:endParaRPr>
          </a:p>
        </p:txBody>
      </p:sp>
      <p:sp>
        <p:nvSpPr>
          <p:cNvPr id="5" name="Содержимое 4"/>
          <p:cNvSpPr>
            <a:spLocks noGrp="1"/>
          </p:cNvSpPr>
          <p:nvPr>
            <p:ph idx="1"/>
          </p:nvPr>
        </p:nvSpPr>
        <p:spPr>
          <a:xfrm>
            <a:off x="896399" y="764704"/>
            <a:ext cx="8001024" cy="5929354"/>
          </a:xfrm>
        </p:spPr>
        <p:txBody>
          <a:bodyPr>
            <a:normAutofit/>
          </a:bodyPr>
          <a:lstStyle/>
          <a:p>
            <a:r>
              <a:rPr lang="ru-RU" sz="1500" dirty="0">
                <a:latin typeface="Times New Roman" pitchFamily="18" charset="0"/>
                <a:cs typeface="Times New Roman" pitchFamily="18" charset="0"/>
              </a:rPr>
              <a:t>Металлические покрытия-</a:t>
            </a:r>
          </a:p>
          <a:p>
            <a:pPr>
              <a:buNone/>
            </a:pPr>
            <a:r>
              <a:rPr lang="ru-RU" sz="1500" b="1" dirty="0">
                <a:latin typeface="Times New Roman" pitchFamily="18" charset="0"/>
                <a:cs typeface="Times New Roman" pitchFamily="18" charset="0"/>
              </a:rPr>
              <a:t>Металлическое покрытие</a:t>
            </a:r>
            <a:r>
              <a:rPr lang="ru-RU" sz="1500" dirty="0">
                <a:latin typeface="Times New Roman" pitchFamily="18" charset="0"/>
                <a:cs typeface="Times New Roman" pitchFamily="18" charset="0"/>
              </a:rPr>
              <a:t> наносится на металл, который нужно защитить от коррозии, слоем другого металла, устойчивого к коррозии в тех же условиях. Если металлическое покрытие изготовлено из металла с </a:t>
            </a:r>
            <a:r>
              <a:rPr lang="ru-RU" sz="1500" i="1" dirty="0">
                <a:latin typeface="Times New Roman" pitchFamily="18" charset="0"/>
                <a:cs typeface="Times New Roman" pitchFamily="18" charset="0"/>
              </a:rPr>
              <a:t>более отрицательным потенциалом (</a:t>
            </a:r>
            <a:r>
              <a:rPr lang="ru-RU" sz="1500" dirty="0">
                <a:latin typeface="Times New Roman" pitchFamily="18" charset="0"/>
                <a:cs typeface="Times New Roman" pitchFamily="18" charset="0"/>
              </a:rPr>
              <a:t>более активный</a:t>
            </a:r>
            <a:r>
              <a:rPr lang="ru-RU" sz="1500" i="1" dirty="0">
                <a:latin typeface="Times New Roman" pitchFamily="18" charset="0"/>
                <a:cs typeface="Times New Roman" pitchFamily="18" charset="0"/>
              </a:rPr>
              <a:t>) </a:t>
            </a:r>
            <a:r>
              <a:rPr lang="ru-RU" sz="1500" dirty="0">
                <a:latin typeface="Times New Roman" pitchFamily="18" charset="0"/>
                <a:cs typeface="Times New Roman" pitchFamily="18" charset="0"/>
              </a:rPr>
              <a:t>, чем защищаемый, то оно называется </a:t>
            </a:r>
            <a:r>
              <a:rPr lang="ru-RU" sz="1500" b="1" dirty="0">
                <a:latin typeface="Times New Roman" pitchFamily="18" charset="0"/>
                <a:cs typeface="Times New Roman" pitchFamily="18" charset="0"/>
              </a:rPr>
              <a:t>анодным покрытием</a:t>
            </a:r>
            <a:r>
              <a:rPr lang="ru-RU" sz="1500" dirty="0">
                <a:latin typeface="Times New Roman" pitchFamily="18" charset="0"/>
                <a:cs typeface="Times New Roman" pitchFamily="18" charset="0"/>
              </a:rPr>
              <a:t>. Если металлическое покрытие изготовлено из металла с </a:t>
            </a:r>
            <a:r>
              <a:rPr lang="ru-RU" sz="1500" i="1" dirty="0">
                <a:latin typeface="Times New Roman" pitchFamily="18" charset="0"/>
                <a:cs typeface="Times New Roman" pitchFamily="18" charset="0"/>
              </a:rPr>
              <a:t>более положительным  потенциалом</a:t>
            </a:r>
            <a:r>
              <a:rPr lang="ru-RU" sz="1500" dirty="0">
                <a:latin typeface="Times New Roman" pitchFamily="18" charset="0"/>
                <a:cs typeface="Times New Roman" pitchFamily="18" charset="0"/>
              </a:rPr>
              <a:t> (менее активный), чем защищаемый, то оно называется </a:t>
            </a:r>
            <a:r>
              <a:rPr lang="ru-RU" sz="1500" b="1" dirty="0">
                <a:latin typeface="Times New Roman" pitchFamily="18" charset="0"/>
                <a:cs typeface="Times New Roman" pitchFamily="18" charset="0"/>
              </a:rPr>
              <a:t>катодным покрытием</a:t>
            </a:r>
            <a:r>
              <a:rPr lang="ru-RU" sz="1500" dirty="0">
                <a:latin typeface="Times New Roman" pitchFamily="18" charset="0"/>
                <a:cs typeface="Times New Roman" pitchFamily="18" charset="0"/>
              </a:rPr>
              <a:t>.</a:t>
            </a:r>
          </a:p>
          <a:p>
            <a:r>
              <a:rPr lang="ru-RU" sz="1500" dirty="0">
                <a:latin typeface="Times New Roman" pitchFamily="18" charset="0"/>
                <a:cs typeface="Times New Roman" pitchFamily="18" charset="0"/>
              </a:rPr>
              <a:t>Неметаллические покрытия</a:t>
            </a:r>
          </a:p>
          <a:p>
            <a:pPr>
              <a:buNone/>
            </a:pPr>
            <a:r>
              <a:rPr lang="ru-RU" sz="1500" dirty="0">
                <a:latin typeface="Times New Roman" pitchFamily="18" charset="0"/>
                <a:cs typeface="Times New Roman" pitchFamily="18" charset="0"/>
              </a:rPr>
              <a:t>Такие покрытия могут быть неорганические (цементный раствор, стекловидная масса) и органические (высокомолекулярные соединения, лаки, краски, битум).</a:t>
            </a:r>
          </a:p>
          <a:p>
            <a:r>
              <a:rPr lang="ru-RU" sz="1500" dirty="0">
                <a:latin typeface="Times New Roman" pitchFamily="18" charset="0"/>
                <a:cs typeface="Times New Roman" pitchFamily="18" charset="0"/>
              </a:rPr>
              <a:t>Химические покрытия</a:t>
            </a:r>
          </a:p>
          <a:p>
            <a:pPr>
              <a:buNone/>
            </a:pPr>
            <a:r>
              <a:rPr lang="ru-RU" sz="1500" dirty="0">
                <a:latin typeface="Times New Roman" pitchFamily="18" charset="0"/>
                <a:cs typeface="Times New Roman" pitchFamily="18" charset="0"/>
              </a:rPr>
              <a:t>В этом случае защищаемый металл подвергают химической обработке с целью образования на поверхности пленки его соединения, устойчивой к коррозии</a:t>
            </a:r>
          </a:p>
          <a:p>
            <a:r>
              <a:rPr lang="ru-RU" sz="1500" b="1" dirty="0">
                <a:latin typeface="Times New Roman" pitchFamily="18" charset="0"/>
                <a:cs typeface="Times New Roman" pitchFamily="18" charset="0"/>
              </a:rPr>
              <a:t>Очистка и подготовка поверхности</a:t>
            </a:r>
            <a:endParaRPr lang="ru-RU" sz="1500" dirty="0">
              <a:latin typeface="Times New Roman" pitchFamily="18" charset="0"/>
              <a:cs typeface="Times New Roman" pitchFamily="18" charset="0"/>
            </a:endParaRPr>
          </a:p>
          <a:p>
            <a:r>
              <a:rPr lang="ru-RU" sz="1500" dirty="0">
                <a:latin typeface="Times New Roman" pitchFamily="18" charset="0"/>
                <a:cs typeface="Times New Roman" pitchFamily="18" charset="0"/>
              </a:rPr>
              <a:t>Идеальная защита от коррозии на 80% обеспечивается правильной подготовкой поверхности, и только на 20% качеством используемых лакокрасочных материалов и способом их нанесения.</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332656"/>
            <a:ext cx="7862150" cy="6215082"/>
          </a:xfrm>
        </p:spPr>
        <p:txBody>
          <a:bodyPr>
            <a:normAutofit lnSpcReduction="10000"/>
          </a:bodyPr>
          <a:lstStyle/>
          <a:p>
            <a:r>
              <a:rPr lang="ru-RU" sz="1600" b="1" dirty="0">
                <a:latin typeface="Times New Roman" pitchFamily="18" charset="0"/>
                <a:cs typeface="Times New Roman" pitchFamily="18" charset="0"/>
              </a:rPr>
              <a:t>Очистка проволочной щёткой:</a:t>
            </a:r>
          </a:p>
          <a:p>
            <a:pPr>
              <a:buNone/>
            </a:pPr>
            <a:r>
              <a:rPr lang="ru-RU" sz="1600" dirty="0">
                <a:latin typeface="Times New Roman" pitchFamily="18" charset="0"/>
                <a:cs typeface="Times New Roman" pitchFamily="18" charset="0"/>
              </a:rPr>
              <a:t>Очистка проволочной щеткой, обычно осуществляемая вращающимися проволочными щётками, является обычным методом, не подходящим для удаления окалины, но подходящим для подготовки сварных швов. Главным недостатком является то, что обрабатываемая поверхность не полностью освобождается от продуктов коррозии и начинает лосниться и становится жирной. Это уменьшает адгезию грунтовок и эффективность покрасочной системы</a:t>
            </a:r>
          </a:p>
          <a:p>
            <a:r>
              <a:rPr lang="ru-RU" sz="1600" b="1" dirty="0">
                <a:latin typeface="Times New Roman" pitchFamily="18" charset="0"/>
                <a:cs typeface="Times New Roman" pitchFamily="18" charset="0"/>
              </a:rPr>
              <a:t>Пневматический молоток:</a:t>
            </a:r>
            <a:endParaRPr lang="ru-RU" sz="1600" dirty="0">
              <a:latin typeface="Times New Roman" pitchFamily="18" charset="0"/>
              <a:cs typeface="Times New Roman" pitchFamily="18" charset="0"/>
            </a:endParaRPr>
          </a:p>
          <a:p>
            <a:pPr>
              <a:buNone/>
            </a:pPr>
            <a:r>
              <a:rPr lang="ru-RU" sz="1600" dirty="0">
                <a:latin typeface="Times New Roman" pitchFamily="18" charset="0"/>
                <a:cs typeface="Times New Roman" pitchFamily="18" charset="0"/>
              </a:rPr>
              <a:t>Удалить ржавчину, краску и т.д. из углов и выступов для достижения чистой шероховатой поверхности.</a:t>
            </a:r>
          </a:p>
          <a:p>
            <a:r>
              <a:rPr lang="ru-RU" sz="1600" b="1" dirty="0">
                <a:latin typeface="Times New Roman" pitchFamily="18" charset="0"/>
                <a:cs typeface="Times New Roman" pitchFamily="18" charset="0"/>
              </a:rPr>
              <a:t>Термический способ:</a:t>
            </a:r>
            <a:endParaRPr lang="ru-RU" sz="1600" dirty="0">
              <a:latin typeface="Times New Roman" pitchFamily="18" charset="0"/>
              <a:cs typeface="Times New Roman" pitchFamily="18" charset="0"/>
            </a:endParaRPr>
          </a:p>
          <a:p>
            <a:pPr>
              <a:buNone/>
            </a:pPr>
            <a:r>
              <a:rPr lang="ru-RU" sz="1600" dirty="0">
                <a:latin typeface="Times New Roman" pitchFamily="18" charset="0"/>
                <a:cs typeface="Times New Roman" pitchFamily="18" charset="0"/>
              </a:rPr>
              <a:t>Пламенная очистка поверхности включает устранение ржавчины путём термической обработки при использовании специального оборудования (на ацетилене или пропане с кислородом).</a:t>
            </a:r>
          </a:p>
          <a:p>
            <a:r>
              <a:rPr lang="ru-RU" sz="1500" b="1" dirty="0">
                <a:latin typeface="Times New Roman" pitchFamily="18" charset="0"/>
                <a:cs typeface="Times New Roman" pitchFamily="18" charset="0"/>
              </a:rPr>
              <a:t>Шлифовка:</a:t>
            </a:r>
            <a:endParaRPr lang="ru-RU" sz="1500" dirty="0">
              <a:latin typeface="Times New Roman" pitchFamily="18" charset="0"/>
              <a:cs typeface="Times New Roman" pitchFamily="18" charset="0"/>
            </a:endParaRPr>
          </a:p>
          <a:p>
            <a:pPr>
              <a:buNone/>
            </a:pPr>
            <a:r>
              <a:rPr lang="ru-RU" sz="1500" dirty="0">
                <a:latin typeface="Times New Roman" pitchFamily="18" charset="0"/>
                <a:cs typeface="Times New Roman" pitchFamily="18" charset="0"/>
              </a:rPr>
              <a:t>Шлифовка подразумевает использование вращающихся кругов , покрытых абразивным материалом. Она используется для мелкого ремонта или для удаления мелких инородных частиц. Качество этих шлифовальных кругов было в значительной степени улучшено, и это может обеспечить хороший стандарт подготовки поверхности.</a:t>
            </a:r>
          </a:p>
          <a:p>
            <a:r>
              <a:rPr lang="ru-RU" sz="1500" b="1" dirty="0">
                <a:latin typeface="Times New Roman" pitchFamily="18" charset="0"/>
                <a:cs typeface="Times New Roman" pitchFamily="18" charset="0"/>
              </a:rPr>
              <a:t>Механическая очистка:</a:t>
            </a:r>
            <a:endParaRPr lang="ru-RU" sz="1500" dirty="0">
              <a:latin typeface="Times New Roman" pitchFamily="18" charset="0"/>
              <a:cs typeface="Times New Roman" pitchFamily="18" charset="0"/>
            </a:endParaRPr>
          </a:p>
          <a:p>
            <a:pPr>
              <a:buNone/>
            </a:pPr>
            <a:r>
              <a:rPr lang="ru-RU" sz="1500" dirty="0">
                <a:latin typeface="Times New Roman" pitchFamily="18" charset="0"/>
                <a:cs typeface="Times New Roman" pitchFamily="18" charset="0"/>
              </a:rPr>
              <a:t>Способ поверхностной очистки вручную во время которой загрунтованной и покрашенной поверхности придаётся шероховатость и устраняется любое видимое загрязнение (за исключением масляных загрязнений и следов ржавчины).</a:t>
            </a:r>
          </a:p>
          <a:p>
            <a:endParaRPr lang="ru-RU"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16632"/>
            <a:ext cx="6994044" cy="654032"/>
          </a:xfrm>
        </p:spPr>
        <p:txBody>
          <a:bodyPr>
            <a:normAutofit fontScale="90000"/>
          </a:bodyPr>
          <a:lstStyle/>
          <a:p>
            <a:r>
              <a:rPr lang="ru-RU" sz="3100" b="1" dirty="0" err="1">
                <a:latin typeface="Times New Roman" pitchFamily="18" charset="0"/>
                <a:cs typeface="Times New Roman" pitchFamily="18" charset="0"/>
              </a:rPr>
              <a:t>Приемущества</a:t>
            </a:r>
            <a:r>
              <a:rPr lang="ru-RU" sz="3100" b="1" dirty="0">
                <a:latin typeface="Times New Roman" pitchFamily="18" charset="0"/>
                <a:cs typeface="Times New Roman" pitchFamily="18" charset="0"/>
              </a:rPr>
              <a:t>:</a:t>
            </a:r>
            <a:br>
              <a:rPr lang="ru-RU" sz="4400" b="1" dirty="0"/>
            </a:br>
            <a:endParaRPr lang="ru-RU" dirty="0"/>
          </a:p>
        </p:txBody>
      </p:sp>
      <p:sp>
        <p:nvSpPr>
          <p:cNvPr id="3" name="Содержимое 2"/>
          <p:cNvSpPr>
            <a:spLocks noGrp="1"/>
          </p:cNvSpPr>
          <p:nvPr>
            <p:ph idx="1"/>
          </p:nvPr>
        </p:nvSpPr>
        <p:spPr>
          <a:xfrm>
            <a:off x="789290" y="620688"/>
            <a:ext cx="7790712" cy="6143644"/>
          </a:xfrm>
        </p:spPr>
        <p:txBody>
          <a:bodyPr>
            <a:normAutofit fontScale="85000" lnSpcReduction="20000"/>
          </a:bodyPr>
          <a:lstStyle/>
          <a:p>
            <a:r>
              <a:rPr lang="ru-RU" sz="1800" b="1" dirty="0">
                <a:latin typeface="Times New Roman" pitchFamily="18" charset="0"/>
                <a:cs typeface="Times New Roman" pitchFamily="18" charset="0"/>
              </a:rPr>
              <a:t>Устойчивый краситель</a:t>
            </a:r>
            <a:r>
              <a:rPr lang="ru-RU" sz="1800" dirty="0">
                <a:latin typeface="Times New Roman" pitchFamily="18" charset="0"/>
                <a:cs typeface="Times New Roman" pitchFamily="18" charset="0"/>
              </a:rPr>
              <a:t> (Е 172). Применяют для окрашивания керамики, цемента и пищевых продуктов (выпечки, паштетов, конфет, рыбьей икры). Воздействуя щелочами, прокаливанием или водяным паром, получают порошки желтого, красного и черного цвета. Смешиванием получают оранжевый и коричневый цвета.</a:t>
            </a:r>
          </a:p>
          <a:p>
            <a:r>
              <a:rPr lang="ru-RU" sz="1800" b="1" dirty="0">
                <a:latin typeface="Times New Roman" pitchFamily="18" charset="0"/>
                <a:cs typeface="Times New Roman" pitchFamily="18" charset="0"/>
              </a:rPr>
              <a:t>Использование сверхпроводимости</a:t>
            </a:r>
            <a:r>
              <a:rPr lang="ru-RU" sz="1800" dirty="0">
                <a:latin typeface="Times New Roman" pitchFamily="18" charset="0"/>
                <a:cs typeface="Times New Roman" pitchFamily="18" charset="0"/>
              </a:rPr>
              <a:t>. При взаимодействии с железом воздуха с небольшим содержанием кислорода возникает медленно тянущаяся реакция образования черной ржавчины Fe</a:t>
            </a:r>
            <a:r>
              <a:rPr lang="ru-RU" sz="1800" baseline="-25000" dirty="0">
                <a:latin typeface="Times New Roman" pitchFamily="18" charset="0"/>
                <a:cs typeface="Times New Roman" pitchFamily="18" charset="0"/>
              </a:rPr>
              <a:t>3</a:t>
            </a:r>
            <a:r>
              <a:rPr lang="ru-RU" sz="1800" dirty="0">
                <a:latin typeface="Times New Roman" pitchFamily="18" charset="0"/>
                <a:cs typeface="Times New Roman" pitchFamily="18" charset="0"/>
              </a:rPr>
              <a:t>O</a:t>
            </a:r>
            <a:r>
              <a:rPr lang="ru-RU" sz="1800" baseline="-25000" dirty="0">
                <a:latin typeface="Times New Roman" pitchFamily="18" charset="0"/>
                <a:cs typeface="Times New Roman" pitchFamily="18" charset="0"/>
              </a:rPr>
              <a:t>4</a:t>
            </a:r>
            <a:r>
              <a:rPr lang="ru-RU" sz="1800" dirty="0">
                <a:latin typeface="Times New Roman" pitchFamily="18" charset="0"/>
                <a:cs typeface="Times New Roman" pitchFamily="18" charset="0"/>
              </a:rPr>
              <a:t>. Это ферромагнетик, который имеет свойство намагничиваться без внешнего магнитного поля, что используется для производства сверхпроводников.</a:t>
            </a:r>
          </a:p>
          <a:p>
            <a:r>
              <a:rPr lang="ru-RU" sz="1800" b="1" dirty="0">
                <a:latin typeface="Times New Roman" pitchFamily="18" charset="0"/>
                <a:cs typeface="Times New Roman" pitchFamily="18" charset="0"/>
              </a:rPr>
              <a:t>Применение в источниках тока</a:t>
            </a:r>
            <a:r>
              <a:rPr lang="ru-RU" sz="1800" dirty="0">
                <a:latin typeface="Times New Roman" pitchFamily="18" charset="0"/>
                <a:cs typeface="Times New Roman" pitchFamily="18" charset="0"/>
              </a:rPr>
              <a:t>. Используется электролитическая коррозия. Металл с отрицательным потенциалом (анод) помещают в водный раствор электролита (кислоты, соли, щелочи). Он отдает жидкости положительные ионы и постепенно растворяется. На катоде, имеющем положительный заряд, электроны собираются, а потом переходят во внешнюю среду. Чем ниже у металла электродный потенциал, тем быстрее он </a:t>
            </a:r>
            <a:r>
              <a:rPr lang="ru-RU" sz="1800" dirty="0" err="1">
                <a:latin typeface="Times New Roman" pitchFamily="18" charset="0"/>
                <a:cs typeface="Times New Roman" pitchFamily="18" charset="0"/>
              </a:rPr>
              <a:t>корродирует</a:t>
            </a:r>
            <a:r>
              <a:rPr lang="ru-RU" sz="1800" dirty="0">
                <a:latin typeface="Times New Roman" pitchFamily="18" charset="0"/>
                <a:cs typeface="Times New Roman" pitchFamily="18" charset="0"/>
              </a:rPr>
              <a:t>, отдавая ионы в раствор. Драгоценные металлы из-за их стойкости к коррозии наносят на контакты </a:t>
            </a:r>
            <a:r>
              <a:rPr lang="ru-RU" sz="1800" dirty="0" err="1">
                <a:latin typeface="Times New Roman" pitchFamily="18" charset="0"/>
                <a:cs typeface="Times New Roman" pitchFamily="18" charset="0"/>
              </a:rPr>
              <a:t>электросхем</a:t>
            </a:r>
            <a:r>
              <a:rPr lang="ru-RU" sz="1800" dirty="0">
                <a:latin typeface="Times New Roman" pitchFamily="18" charset="0"/>
                <a:cs typeface="Times New Roman" pitchFamily="18" charset="0"/>
              </a:rPr>
              <a:t>, платину используют в космических кораблях.</a:t>
            </a:r>
          </a:p>
          <a:p>
            <a:r>
              <a:rPr lang="ru-RU" sz="1800" b="1" dirty="0">
                <a:latin typeface="Times New Roman" pitchFamily="18" charset="0"/>
                <a:cs typeface="Times New Roman" pitchFamily="18" charset="0"/>
              </a:rPr>
              <a:t>Легирование</a:t>
            </a:r>
            <a:r>
              <a:rPr lang="ru-RU" sz="1800" dirty="0">
                <a:latin typeface="Times New Roman" pitchFamily="18" charset="0"/>
                <a:cs typeface="Times New Roman" pitchFamily="18" charset="0"/>
              </a:rPr>
              <a:t>. Металлом, у которого ниже электродный потенциал (например, алюминием или цинком), жертвуют для защиты железа, стали или другого металла. «Жертву» наносят сверху на другой материал, и она препятствует разрушению до тех пор, пока сама не будет полностью изъедена коррозией.</a:t>
            </a:r>
          </a:p>
          <a:p>
            <a:r>
              <a:rPr lang="ru-RU" sz="1800" b="1" dirty="0">
                <a:latin typeface="Times New Roman" pitchFamily="18" charset="0"/>
                <a:cs typeface="Times New Roman" pitchFamily="18" charset="0"/>
              </a:rPr>
              <a:t>Экономия средств на утилизацию</a:t>
            </a:r>
            <a:r>
              <a:rPr lang="ru-RU" sz="1800" dirty="0">
                <a:latin typeface="Times New Roman" pitchFamily="18" charset="0"/>
                <a:cs typeface="Times New Roman" pitchFamily="18" charset="0"/>
              </a:rPr>
              <a:t>. Постепенное превращение железного мусора в порошок происходит естественным образом. Не требуется дополнительных усилий для утилизации.</a:t>
            </a:r>
          </a:p>
          <a:p>
            <a:r>
              <a:rPr lang="ru-RU" sz="1800" b="1" dirty="0">
                <a:latin typeface="Times New Roman" pitchFamily="18" charset="0"/>
                <a:cs typeface="Times New Roman" pitchFamily="18" charset="0"/>
              </a:rPr>
              <a:t>Способствует рождению и применению изобретений</a:t>
            </a:r>
            <a:r>
              <a:rPr lang="ru-RU" sz="1800" dirty="0">
                <a:latin typeface="Times New Roman" pitchFamily="18" charset="0"/>
                <a:cs typeface="Times New Roman" pitchFamily="18" charset="0"/>
              </a:rPr>
              <a:t>. Люди придумывают новые инструменты и средства для избавления от ржавчины. Например, появились пескоструйные и дробеструйные пистолеты для механической очистки, промышленные </a:t>
            </a:r>
            <a:r>
              <a:rPr lang="ru-RU" sz="1800" dirty="0" err="1">
                <a:latin typeface="Times New Roman" pitchFamily="18" charset="0"/>
                <a:cs typeface="Times New Roman" pitchFamily="18" charset="0"/>
              </a:rPr>
              <a:t>очистители-спреи</a:t>
            </a:r>
            <a:r>
              <a:rPr lang="ru-RU" sz="1800" dirty="0">
                <a:latin typeface="Times New Roman" pitchFamily="18" charset="0"/>
                <a:cs typeface="Times New Roman" pitchFamily="18" charset="0"/>
              </a:rPr>
              <a:t>, гидропескоструйный эжектор.</a:t>
            </a:r>
          </a:p>
          <a:p>
            <a:endParaRPr lang="ru-RU" sz="18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980728"/>
            <a:ext cx="7719274" cy="6105548"/>
          </a:xfrm>
        </p:spPr>
        <p:txBody>
          <a:bodyPr>
            <a:normAutofit fontScale="85000" lnSpcReduction="10000"/>
          </a:bodyPr>
          <a:lstStyle/>
          <a:p>
            <a:r>
              <a:rPr lang="ru-RU" b="1" dirty="0">
                <a:latin typeface="Times New Roman" pitchFamily="18" charset="0"/>
                <a:cs typeface="Times New Roman" pitchFamily="18" charset="0"/>
              </a:rPr>
              <a:t>Неэстетический вид</a:t>
            </a:r>
            <a:r>
              <a:rPr lang="ru-RU" dirty="0">
                <a:latin typeface="Times New Roman" pitchFamily="18" charset="0"/>
                <a:cs typeface="Times New Roman" pitchFamily="18" charset="0"/>
              </a:rPr>
              <a:t>. Вид покрытых ржавчиной трубопроводов вызывает отвращение, а ржавые инструменты некомфортно держать в руках. Побывав на практике в доме или в «горячем» цехе с сильно запущенными коммуникациями, некоторые учащиеся разочаровываются в будущей профессии. Страна теряет несостоявшихся слесарей, электромонтеров, монтажников и представителей других рабочих профессий, кому пришлось бы работать с «железом».</a:t>
            </a:r>
          </a:p>
          <a:p>
            <a:r>
              <a:rPr lang="ru-RU" b="1" dirty="0">
                <a:latin typeface="Times New Roman" pitchFamily="18" charset="0"/>
                <a:cs typeface="Times New Roman" pitchFamily="18" charset="0"/>
              </a:rPr>
              <a:t>Снижение продаж</a:t>
            </a:r>
            <a:r>
              <a:rPr lang="ru-RU" dirty="0">
                <a:latin typeface="Times New Roman" pitchFamily="18" charset="0"/>
                <a:cs typeface="Times New Roman" pitchFamily="18" charset="0"/>
              </a:rPr>
              <a:t>. Покупатели отказываются от покупки автомобилей, при осмотре которых замечают «следы» коррозии. В такси, имеющее на корпусе пятна ржавчины, неприятно садиться. Поэтому бывают случаи ухода пассажиров в другие таксомоторные фирмы, где автомобили выглядят не только чище, но и без коррозионных поражений.</a:t>
            </a:r>
          </a:p>
          <a:p>
            <a:r>
              <a:rPr lang="ru-RU" b="1" dirty="0">
                <a:latin typeface="Times New Roman" pitchFamily="18" charset="0"/>
                <a:cs typeface="Times New Roman" pitchFamily="18" charset="0"/>
              </a:rPr>
              <a:t>Потеря прочности</a:t>
            </a:r>
            <a:r>
              <a:rPr lang="ru-RU" dirty="0">
                <a:latin typeface="Times New Roman" pitchFamily="18" charset="0"/>
                <a:cs typeface="Times New Roman" pitchFamily="18" charset="0"/>
              </a:rPr>
              <a:t>. Здания и строения для химических производств часто строят из железобетона. Металлическая арматура в виде стержней, сеток или каркаса вставляется в бетон, чтобы повысить прочность и другие характеристики состава. Но стены снаружи и внутри таких помещений испытывают повышенные температуры, содержание в воздухе паров влаги и активных химических веществ, что значительно ускоряет осуществление коррозионных процессов. Такие строения требуют повышенной защиты, поэтому на арматуру наносят лакокрасочные или полимерные материалы, или легирующий металл. При этом легирование можно усилить нанесением пленочного или лакокрасочного, </a:t>
            </a:r>
            <a:r>
              <a:rPr lang="ru-RU" dirty="0" err="1">
                <a:latin typeface="Times New Roman" pitchFamily="18" charset="0"/>
                <a:cs typeface="Times New Roman" pitchFamily="18" charset="0"/>
              </a:rPr>
              <a:t>футеровочного</a:t>
            </a:r>
            <a:r>
              <a:rPr lang="ru-RU" dirty="0">
                <a:latin typeface="Times New Roman" pitchFamily="18" charset="0"/>
                <a:cs typeface="Times New Roman" pitchFamily="18" charset="0"/>
              </a:rPr>
              <a:t> или облицовочного слоя.</a:t>
            </a:r>
          </a:p>
          <a:p>
            <a:endParaRPr lang="ru-RU" dirty="0"/>
          </a:p>
        </p:txBody>
      </p:sp>
      <p:sp>
        <p:nvSpPr>
          <p:cNvPr id="4" name="TextBox 3"/>
          <p:cNvSpPr txBox="1"/>
          <p:nvPr/>
        </p:nvSpPr>
        <p:spPr>
          <a:xfrm>
            <a:off x="3472205" y="0"/>
            <a:ext cx="2286016" cy="523220"/>
          </a:xfrm>
          <a:prstGeom prst="rect">
            <a:avLst/>
          </a:prstGeom>
          <a:noFill/>
        </p:spPr>
        <p:txBody>
          <a:bodyPr wrap="square" rtlCol="0">
            <a:spAutoFit/>
          </a:bodyPr>
          <a:lstStyle/>
          <a:p>
            <a:r>
              <a:rPr lang="ru-RU" sz="2800" dirty="0"/>
              <a:t>Недостатки:</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57290" y="428604"/>
            <a:ext cx="7576398" cy="5819796"/>
          </a:xfrm>
        </p:spPr>
        <p:txBody>
          <a:bodyPr>
            <a:normAutofit/>
          </a:bodyPr>
          <a:lstStyle/>
          <a:p>
            <a:pPr>
              <a:buNone/>
            </a:pPr>
            <a:r>
              <a:rPr lang="ru-RU" sz="2400" dirty="0"/>
              <a:t> </a:t>
            </a:r>
            <a:endParaRPr lang="ru-RU" sz="2400" i="1" dirty="0">
              <a:latin typeface="Times New Roman" pitchFamily="18" charset="0"/>
              <a:cs typeface="Times New Roman" pitchFamily="18" charset="0"/>
            </a:endParaRPr>
          </a:p>
        </p:txBody>
      </p:sp>
      <p:sp>
        <p:nvSpPr>
          <p:cNvPr id="4" name="Прямоугольник 3"/>
          <p:cNvSpPr/>
          <p:nvPr/>
        </p:nvSpPr>
        <p:spPr>
          <a:xfrm>
            <a:off x="755576" y="692696"/>
            <a:ext cx="8001024" cy="5909310"/>
          </a:xfrm>
          <a:prstGeom prst="rect">
            <a:avLst/>
          </a:prstGeom>
        </p:spPr>
        <p:txBody>
          <a:bodyPr wrap="square">
            <a:spAutoFit/>
          </a:bodyPr>
          <a:lstStyle/>
          <a:p>
            <a:r>
              <a:rPr lang="ru-RU" b="1" dirty="0">
                <a:latin typeface="Times New Roman" pitchFamily="18" charset="0"/>
                <a:cs typeface="Times New Roman" pitchFamily="18" charset="0"/>
              </a:rPr>
              <a:t>Экологический вред и аварии</a:t>
            </a:r>
            <a:r>
              <a:rPr lang="ru-RU" dirty="0">
                <a:latin typeface="Times New Roman" pitchFamily="18" charset="0"/>
                <a:cs typeface="Times New Roman" pitchFamily="18" charset="0"/>
              </a:rPr>
              <a:t>. Разрушение трубопроводов приводит к утечке газа и нефтепродуктов, других химических веществ. Следовательно, загрязняется природная среда, возникают аварийные ситуации. Поэтому важно своевременно отыскивать дефекты в оборудовании и предотвращать негативные эффекты.</a:t>
            </a:r>
          </a:p>
          <a:p>
            <a:r>
              <a:rPr lang="ru-RU" b="1" dirty="0">
                <a:latin typeface="Times New Roman" pitchFamily="18" charset="0"/>
                <a:cs typeface="Times New Roman" pitchFamily="18" charset="0"/>
              </a:rPr>
              <a:t>Изношенность водопроводов ЖКХ</a:t>
            </a:r>
            <a:r>
              <a:rPr lang="ru-RU" dirty="0">
                <a:latin typeface="Times New Roman" pitchFamily="18" charset="0"/>
                <a:cs typeface="Times New Roman" pitchFamily="18" charset="0"/>
              </a:rPr>
              <a:t>. Эксперты утверждают, что стальные трубы служат в 3-4 раза меньше нормативного срока, что происходит из-за отсутствия надежной гидроизоляции. Катастрофическое состояние подземных трубопроводов влияет на ухудшение свойств питьевой воды и эпидемиологической обстановки (очаги тяжелых желудочных, кишечных заболеваний, гепатита). Низкое качество покрытий и недостаточный контроль за состоянием радиаторов отопления приводит к протечкам, из-за которых случаются ожоги населения, порча напольных покрытий и мебели, затопления нижерасположенных помещений.</a:t>
            </a:r>
          </a:p>
          <a:p>
            <a:r>
              <a:rPr lang="ru-RU" b="1" dirty="0">
                <a:latin typeface="Times New Roman" pitchFamily="18" charset="0"/>
                <a:cs typeface="Times New Roman" pitchFamily="18" charset="0"/>
              </a:rPr>
              <a:t>Человеческие жертвы</a:t>
            </a:r>
            <a:r>
              <a:rPr lang="ru-RU" dirty="0">
                <a:latin typeface="Times New Roman" pitchFamily="18" charset="0"/>
                <a:cs typeface="Times New Roman" pitchFamily="18" charset="0"/>
              </a:rPr>
              <a:t>. В разных странах из-за проржавевших металлоконструкций значительно снижается устойчивость мостов, что служит одной из причин их обрушения. В результате полного или частичного падения переправ получают ранения и погибают люди.</a:t>
            </a:r>
          </a:p>
          <a:p>
            <a:r>
              <a:rPr lang="ru-RU" b="1" dirty="0">
                <a:latin typeface="Times New Roman" pitchFamily="18" charset="0"/>
                <a:cs typeface="Times New Roman" pitchFamily="18" charset="0"/>
              </a:rPr>
              <a:t>Экономический ущерб</a:t>
            </a:r>
            <a:r>
              <a:rPr lang="ru-RU" dirty="0">
                <a:latin typeface="Times New Roman" pitchFamily="18" charset="0"/>
                <a:cs typeface="Times New Roman" pitchFamily="18" charset="0"/>
              </a:rPr>
              <a:t>. По мнению экспертов, потери от коррозии и расходы на борьбу с нею в экономически развитых странах оцениваются в среднем как 3 % ВНП.</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7765322" cy="970450"/>
          </a:xfrm>
        </p:spPr>
        <p:txBody>
          <a:bodyPr/>
          <a:lstStyle/>
          <a:p>
            <a:r>
              <a:rPr lang="ru-RU" dirty="0"/>
              <a:t>Заключение:</a:t>
            </a:r>
          </a:p>
        </p:txBody>
      </p:sp>
      <p:sp>
        <p:nvSpPr>
          <p:cNvPr id="3" name="Содержимое 2"/>
          <p:cNvSpPr>
            <a:spLocks noGrp="1"/>
          </p:cNvSpPr>
          <p:nvPr>
            <p:ph idx="1"/>
          </p:nvPr>
        </p:nvSpPr>
        <p:spPr>
          <a:xfrm>
            <a:off x="899592" y="1916832"/>
            <a:ext cx="7765322" cy="4058751"/>
          </a:xfrm>
        </p:spPr>
        <p:txBody>
          <a:bodyPr>
            <a:normAutofit/>
          </a:bodyPr>
          <a:lstStyle/>
          <a:p>
            <a:pPr>
              <a:buNone/>
            </a:pPr>
            <a:r>
              <a:rPr lang="ru-RU" sz="2000" dirty="0">
                <a:latin typeface="Times New Roman" pitchFamily="18" charset="0"/>
                <a:cs typeface="Times New Roman" pitchFamily="18" charset="0"/>
              </a:rPr>
              <a:t>У коррозии есть положительные моменты. Например, есть повод купить новую плиту или другую бытовую технику, а также кухонную утварь, когда они заржавеют. Поскольку если коррозионных проявлений нет, то многим жалко выкидывать старые вещи. Но ущерб от коррозийных поражений такой катастрофический, что необходимо защищаться от них.</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476672"/>
            <a:ext cx="8001024" cy="6858000"/>
          </a:xfrm>
        </p:spPr>
        <p:txBody>
          <a:bodyPr>
            <a:normAutofit/>
          </a:bodyPr>
          <a:lstStyle/>
          <a:p>
            <a:pPr fontAlgn="t">
              <a:buNone/>
            </a:pPr>
            <a:r>
              <a:rPr lang="ru-RU" dirty="0"/>
              <a:t>Литература:</a:t>
            </a:r>
          </a:p>
          <a:p>
            <a:r>
              <a:rPr lang="ru-RU" sz="2000" dirty="0">
                <a:latin typeface="Times New Roman" pitchFamily="18" charset="0"/>
                <a:cs typeface="Times New Roman" pitchFamily="18" charset="0"/>
              </a:rPr>
              <a:t>В.В. </a:t>
            </a:r>
            <a:r>
              <a:rPr lang="ru-RU" sz="2000" dirty="0" err="1">
                <a:latin typeface="Times New Roman" pitchFamily="18" charset="0"/>
                <a:cs typeface="Times New Roman" pitchFamily="18" charset="0"/>
              </a:rPr>
              <a:t>Экилик</a:t>
            </a:r>
            <a:r>
              <a:rPr lang="ru-RU" sz="2000" dirty="0">
                <a:latin typeface="Times New Roman" pitchFamily="18" charset="0"/>
                <a:cs typeface="Times New Roman" pitchFamily="18" charset="0"/>
              </a:rPr>
              <a:t>. Электрохимические методы защиты металлов. Методическое пособие по спецкурсу. 2004 год.</a:t>
            </a:r>
          </a:p>
          <a:p>
            <a:r>
              <a:rPr lang="ru-RU" sz="2000" dirty="0">
                <a:latin typeface="Times New Roman" pitchFamily="18" charset="0"/>
                <a:cs typeface="Times New Roman" pitchFamily="18" charset="0"/>
              </a:rPr>
              <a:t>И.Н. Андреев, Г.Г. </a:t>
            </a:r>
            <a:r>
              <a:rPr lang="ru-RU" sz="2000" dirty="0" err="1">
                <a:latin typeface="Times New Roman" pitchFamily="18" charset="0"/>
                <a:cs typeface="Times New Roman" pitchFamily="18" charset="0"/>
              </a:rPr>
              <a:t>Гильманшин</a:t>
            </a:r>
            <a:r>
              <a:rPr lang="ru-RU" sz="2000" dirty="0">
                <a:latin typeface="Times New Roman" pitchFamily="18" charset="0"/>
                <a:cs typeface="Times New Roman" pitchFamily="18" charset="0"/>
              </a:rPr>
              <a:t>, Ж.В. </a:t>
            </a:r>
            <a:r>
              <a:rPr lang="ru-RU" sz="2000" dirty="0" err="1">
                <a:latin typeface="Times New Roman" pitchFamily="18" charset="0"/>
                <a:cs typeface="Times New Roman" pitchFamily="18" charset="0"/>
              </a:rPr>
              <a:t>Межевич</a:t>
            </a:r>
            <a:r>
              <a:rPr lang="ru-RU" sz="2000" dirty="0">
                <a:latin typeface="Times New Roman" pitchFamily="18" charset="0"/>
                <a:cs typeface="Times New Roman" pitchFamily="18" charset="0"/>
              </a:rPr>
              <a:t>. Электрохимические технологии защиты от коррозии крупных объектов техники. Метод. указания к лабораторным работам. 2004 год. </a:t>
            </a:r>
          </a:p>
          <a:p>
            <a:r>
              <a:rPr lang="ru-RU" sz="2000" dirty="0">
                <a:latin typeface="Times New Roman" pitchFamily="18" charset="0"/>
                <a:cs typeface="Times New Roman" pitchFamily="18" charset="0"/>
              </a:rPr>
              <a:t>Н.К. </a:t>
            </a:r>
            <a:r>
              <a:rPr lang="ru-RU" sz="2000" dirty="0" err="1">
                <a:latin typeface="Times New Roman" pitchFamily="18" charset="0"/>
                <a:cs typeface="Times New Roman" pitchFamily="18" charset="0"/>
              </a:rPr>
              <a:t>Кофанова</a:t>
            </a:r>
            <a:r>
              <a:rPr lang="ru-RU" sz="2000" dirty="0">
                <a:latin typeface="Times New Roman" pitchFamily="18" charset="0"/>
                <a:cs typeface="Times New Roman" pitchFamily="18" charset="0"/>
              </a:rPr>
              <a:t>. Коррозия и защита </a:t>
            </a:r>
            <a:r>
              <a:rPr lang="ru-RU" sz="2000" dirty="0" err="1">
                <a:latin typeface="Times New Roman" pitchFamily="18" charset="0"/>
                <a:cs typeface="Times New Roman" pitchFamily="18" charset="0"/>
              </a:rPr>
              <a:t>металлов.Уч</a:t>
            </a:r>
            <a:r>
              <a:rPr lang="ru-RU" sz="2000" dirty="0">
                <a:latin typeface="Times New Roman" pitchFamily="18" charset="0"/>
                <a:cs typeface="Times New Roman" pitchFamily="18" charset="0"/>
              </a:rPr>
              <a:t>. пособие. 2003 год. </a:t>
            </a:r>
          </a:p>
          <a:p>
            <a:r>
              <a:rPr lang="ru-RU" sz="2000" dirty="0">
                <a:latin typeface="Times New Roman" pitchFamily="18" charset="0"/>
                <a:cs typeface="Times New Roman" pitchFamily="18" charset="0"/>
              </a:rPr>
              <a:t>В.В. </a:t>
            </a:r>
            <a:r>
              <a:rPr lang="ru-RU" sz="2000" dirty="0" err="1">
                <a:latin typeface="Times New Roman" pitchFamily="18" charset="0"/>
                <a:cs typeface="Times New Roman" pitchFamily="18" charset="0"/>
              </a:rPr>
              <a:t>Экилик</a:t>
            </a:r>
            <a:r>
              <a:rPr lang="ru-RU" sz="2000" dirty="0">
                <a:latin typeface="Times New Roman" pitchFamily="18" charset="0"/>
                <a:cs typeface="Times New Roman" pitchFamily="18" charset="0"/>
              </a:rPr>
              <a:t>. Теория коррозии и защиты металлов Методическое пособие по спецкурсу. 2004 год.</a:t>
            </a:r>
          </a:p>
          <a:p>
            <a:r>
              <a:rPr lang="en-US" dirty="0">
                <a:latin typeface="Times New Roman" pitchFamily="18" charset="0"/>
                <a:cs typeface="Times New Roman" pitchFamily="18" charset="0"/>
                <a:hlinkClick r:id="rId2"/>
              </a:rPr>
              <a:t>okorrozii.com/vidkorrozii.html</a:t>
            </a:r>
            <a:br>
              <a:rPr lang="en-US" dirty="0">
                <a:latin typeface="Times New Roman" pitchFamily="18" charset="0"/>
                <a:cs typeface="Times New Roman" pitchFamily="18" charset="0"/>
              </a:rPr>
            </a:br>
            <a:r>
              <a:rPr lang="en-US" dirty="0">
                <a:latin typeface="Times New Roman" pitchFamily="18" charset="0"/>
                <a:cs typeface="Times New Roman" pitchFamily="18" charset="0"/>
                <a:hlinkClick r:id="rId3"/>
              </a:rPr>
              <a:t>ru.wikipedia.org/wiki/</a:t>
            </a:r>
            <a:r>
              <a:rPr lang="ru-RU" b="1" dirty="0">
                <a:latin typeface="Times New Roman" pitchFamily="18" charset="0"/>
                <a:cs typeface="Times New Roman" pitchFamily="18" charset="0"/>
                <a:hlinkClick r:id="rId3"/>
              </a:rPr>
              <a:t>Коррозия</a:t>
            </a:r>
            <a:br>
              <a:rPr lang="ru-RU" dirty="0">
                <a:latin typeface="Times New Roman" pitchFamily="18" charset="0"/>
                <a:cs typeface="Times New Roman" pitchFamily="18" charset="0"/>
              </a:rPr>
            </a:br>
            <a:r>
              <a:rPr lang="en-US" dirty="0">
                <a:latin typeface="Times New Roman" pitchFamily="18" charset="0"/>
                <a:cs typeface="Times New Roman" pitchFamily="18" charset="0"/>
                <a:hlinkClick r:id="rId4"/>
              </a:rPr>
              <a:t>ingibitory.ru/dictionary/</a:t>
            </a:r>
            <a:r>
              <a:rPr lang="en-US" dirty="0" err="1">
                <a:latin typeface="Times New Roman" pitchFamily="18" charset="0"/>
                <a:cs typeface="Times New Roman" pitchFamily="18" charset="0"/>
                <a:hlinkClick r:id="rId4"/>
              </a:rPr>
              <a:t>vidy</a:t>
            </a:r>
            <a:r>
              <a:rPr lang="en-US" dirty="0">
                <a:latin typeface="Times New Roman" pitchFamily="18" charset="0"/>
                <a:cs typeface="Times New Roman" pitchFamily="18" charset="0"/>
                <a:hlinkClick r:id="rId4"/>
              </a:rPr>
              <a:t>-...</a:t>
            </a:r>
            <a:br>
              <a:rPr lang="en-US" dirty="0">
                <a:latin typeface="Times New Roman" pitchFamily="18" charset="0"/>
                <a:cs typeface="Times New Roman" pitchFamily="18" charset="0"/>
              </a:rPr>
            </a:br>
            <a:endParaRPr lang="ru-RU"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endParaRPr lang="ru-RU"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a:t>Цели и задачи</a:t>
            </a:r>
            <a:endParaRPr lang="ru-RU" dirty="0"/>
          </a:p>
        </p:txBody>
      </p:sp>
      <p:sp>
        <p:nvSpPr>
          <p:cNvPr id="3" name="Содержимое 2"/>
          <p:cNvSpPr>
            <a:spLocks noGrp="1"/>
          </p:cNvSpPr>
          <p:nvPr>
            <p:ph idx="1"/>
          </p:nvPr>
        </p:nvSpPr>
        <p:spPr/>
        <p:txBody>
          <a:bodyPr>
            <a:normAutofit/>
          </a:bodyPr>
          <a:lstStyle/>
          <a:p>
            <a:pPr>
              <a:buNone/>
              <a:defRPr/>
            </a:pPr>
            <a:r>
              <a:rPr lang="ru-RU" sz="2800" dirty="0">
                <a:latin typeface="Times New Roman" pitchFamily="18" charset="0"/>
                <a:cs typeface="Times New Roman" pitchFamily="18" charset="0"/>
              </a:rPr>
              <a:t>1. Изучить коррозию;</a:t>
            </a:r>
          </a:p>
          <a:p>
            <a:pPr>
              <a:buNone/>
              <a:defRPr/>
            </a:pPr>
            <a:r>
              <a:rPr lang="ru-RU" sz="2800" dirty="0">
                <a:latin typeface="Times New Roman" pitchFamily="18" charset="0"/>
                <a:cs typeface="Times New Roman" pitchFamily="18" charset="0"/>
              </a:rPr>
              <a:t>2. Рассмотреть конструкцию и принцип работы коррозии;</a:t>
            </a:r>
          </a:p>
          <a:p>
            <a:pPr>
              <a:buNone/>
              <a:defRPr/>
            </a:pPr>
            <a:r>
              <a:rPr lang="ru-RU" sz="2800" dirty="0">
                <a:latin typeface="Times New Roman" pitchFamily="18" charset="0"/>
                <a:cs typeface="Times New Roman" pitchFamily="18" charset="0"/>
              </a:rPr>
              <a:t>3. Указать недостатки и преимущество коррозии;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a:latin typeface="Times New Roman"/>
                <a:ea typeface="Times New Roman"/>
                <a:cs typeface="Times New Roman"/>
              </a:rPr>
              <a:t>Содержание:</a:t>
            </a:r>
            <a:br>
              <a:rPr lang="ru-RU" sz="4400" dirty="0">
                <a:latin typeface="Times New Roman"/>
                <a:ea typeface="Times New Roman"/>
                <a:cs typeface="Times New Roman"/>
              </a:rPr>
            </a:br>
            <a:endParaRPr lang="ru-RU" dirty="0"/>
          </a:p>
        </p:txBody>
      </p:sp>
      <p:sp>
        <p:nvSpPr>
          <p:cNvPr id="3" name="Содержимое 2"/>
          <p:cNvSpPr>
            <a:spLocks noGrp="1"/>
          </p:cNvSpPr>
          <p:nvPr>
            <p:ph idx="1"/>
          </p:nvPr>
        </p:nvSpPr>
        <p:spPr/>
        <p:txBody>
          <a:bodyPr>
            <a:normAutofit fontScale="92500" lnSpcReduction="20000"/>
          </a:bodyPr>
          <a:lstStyle/>
          <a:p>
            <a:pPr>
              <a:defRPr/>
            </a:pPr>
            <a:r>
              <a:rPr lang="ru-RU" dirty="0">
                <a:latin typeface="Times New Roman"/>
                <a:ea typeface="Times New Roman"/>
                <a:cs typeface="Times New Roman"/>
              </a:rPr>
              <a:t>Определение</a:t>
            </a:r>
            <a:endParaRPr lang="ru-RU" dirty="0"/>
          </a:p>
          <a:p>
            <a:pPr>
              <a:defRPr/>
            </a:pPr>
            <a:r>
              <a:rPr lang="ru-RU" dirty="0">
                <a:latin typeface="Times New Roman"/>
                <a:ea typeface="Times New Roman"/>
                <a:cs typeface="Times New Roman"/>
              </a:rPr>
              <a:t>Цели и задачи</a:t>
            </a:r>
          </a:p>
          <a:p>
            <a:pPr>
              <a:defRPr/>
            </a:pPr>
            <a:r>
              <a:rPr lang="ru-RU" dirty="0">
                <a:latin typeface="Times New Roman"/>
                <a:ea typeface="Times New Roman"/>
                <a:cs typeface="Times New Roman"/>
              </a:rPr>
              <a:t>Актуальность темы</a:t>
            </a:r>
          </a:p>
          <a:p>
            <a:pPr>
              <a:defRPr/>
            </a:pPr>
            <a:r>
              <a:rPr lang="ru-RU" dirty="0">
                <a:latin typeface="Times New Roman"/>
                <a:ea typeface="Times New Roman"/>
                <a:cs typeface="Times New Roman"/>
              </a:rPr>
              <a:t>Классификация</a:t>
            </a:r>
          </a:p>
          <a:p>
            <a:pPr>
              <a:defRPr/>
            </a:pPr>
            <a:r>
              <a:rPr lang="ru-RU" dirty="0">
                <a:latin typeface="Times New Roman"/>
                <a:ea typeface="Times New Roman"/>
                <a:cs typeface="Times New Roman"/>
              </a:rPr>
              <a:t>Общие сведения</a:t>
            </a:r>
            <a:endParaRPr lang="ru-RU" dirty="0">
              <a:latin typeface="Times New Roman"/>
              <a:cs typeface="Times New Roman"/>
            </a:endParaRPr>
          </a:p>
          <a:p>
            <a:pPr>
              <a:defRPr/>
            </a:pPr>
            <a:r>
              <a:rPr lang="ru-RU" dirty="0">
                <a:latin typeface="Times New Roman"/>
                <a:ea typeface="Times New Roman"/>
                <a:cs typeface="Times New Roman"/>
              </a:rPr>
              <a:t>Эффективность</a:t>
            </a:r>
            <a:endParaRPr lang="ru-RU" dirty="0"/>
          </a:p>
          <a:p>
            <a:pPr>
              <a:defRPr/>
            </a:pPr>
            <a:r>
              <a:rPr lang="ru-RU" dirty="0">
                <a:latin typeface="Times New Roman"/>
                <a:ea typeface="Times New Roman"/>
                <a:cs typeface="Times New Roman"/>
              </a:rPr>
              <a:t>Типы питательных насосов</a:t>
            </a:r>
            <a:endParaRPr lang="ru-RU" dirty="0"/>
          </a:p>
          <a:p>
            <a:pPr>
              <a:defRPr/>
            </a:pPr>
            <a:r>
              <a:rPr lang="ru-RU" dirty="0">
                <a:latin typeface="Times New Roman"/>
                <a:ea typeface="Times New Roman"/>
                <a:cs typeface="Times New Roman"/>
              </a:rPr>
              <a:t>Принцип работы</a:t>
            </a:r>
          </a:p>
          <a:p>
            <a:pPr>
              <a:defRPr/>
            </a:pPr>
            <a:r>
              <a:rPr lang="ru-RU" dirty="0">
                <a:latin typeface="Times New Roman"/>
                <a:ea typeface="Times New Roman"/>
                <a:cs typeface="Times New Roman"/>
              </a:rPr>
              <a:t>Преимущества и недостатки</a:t>
            </a:r>
            <a:endParaRPr lang="ru-RU" dirty="0"/>
          </a:p>
          <a:p>
            <a:pPr>
              <a:defRPr/>
            </a:pPr>
            <a:r>
              <a:rPr lang="ru-RU" dirty="0">
                <a:latin typeface="Times New Roman"/>
                <a:ea typeface="Times New Roman"/>
                <a:cs typeface="Times New Roman"/>
              </a:rPr>
              <a:t>Заключение</a:t>
            </a:r>
            <a:endParaRPr lang="ru-RU" dirty="0"/>
          </a:p>
          <a:p>
            <a:pPr>
              <a:defRPr/>
            </a:pPr>
            <a:r>
              <a:rPr lang="ru-RU" dirty="0">
                <a:latin typeface="Times New Roman"/>
                <a:ea typeface="Times New Roman"/>
                <a:cs typeface="Times New Roman"/>
              </a:rPr>
              <a:t>Использованная литература</a:t>
            </a:r>
            <a:endParaRPr lang="ru-RU" dirty="0">
              <a:latin typeface="Times New Roman"/>
              <a:cs typeface="Times New Roman"/>
            </a:endParaRP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a:latin typeface="Times New Roman" pitchFamily="18" charset="0"/>
                <a:cs typeface="Times New Roman" pitchFamily="18" charset="0"/>
              </a:rPr>
              <a:t>Что такое коррозия?</a:t>
            </a:r>
            <a:endParaRPr lang="ru-RU" dirty="0"/>
          </a:p>
        </p:txBody>
      </p:sp>
      <p:sp>
        <p:nvSpPr>
          <p:cNvPr id="3" name="Содержимое 2"/>
          <p:cNvSpPr>
            <a:spLocks noGrp="1"/>
          </p:cNvSpPr>
          <p:nvPr>
            <p:ph idx="1"/>
          </p:nvPr>
        </p:nvSpPr>
        <p:spPr/>
        <p:txBody>
          <a:bodyPr>
            <a:normAutofit/>
          </a:bodyPr>
          <a:lstStyle/>
          <a:p>
            <a:pPr>
              <a:buNone/>
            </a:pPr>
            <a:r>
              <a:rPr lang="ru-RU" sz="2000" dirty="0">
                <a:latin typeface="Times New Roman" pitchFamily="18" charset="0"/>
                <a:cs typeface="Times New Roman" pitchFamily="18" charset="0"/>
              </a:rPr>
              <a:t>1. Коррозия – это с химической точки зрения процесс окислительно-восстановительный. </a:t>
            </a:r>
          </a:p>
          <a:p>
            <a:pPr>
              <a:buNone/>
            </a:pPr>
            <a:r>
              <a:rPr lang="ru-RU" sz="2000" dirty="0">
                <a:latin typeface="Times New Roman" pitchFamily="18" charset="0"/>
                <a:cs typeface="Times New Roman" pitchFamily="18" charset="0"/>
              </a:rPr>
              <a:t>2. Коррозия – это самопроизвольный процесс, возникающий по причине неустойчивости термодинамической системы металл – компоненты окружающей среды.</a:t>
            </a:r>
          </a:p>
          <a:p>
            <a:pPr>
              <a:buNone/>
            </a:pPr>
            <a:r>
              <a:rPr lang="ru-RU" sz="2000" dirty="0">
                <a:latin typeface="Times New Roman" pitchFamily="18" charset="0"/>
                <a:cs typeface="Times New Roman" pitchFamily="18" charset="0"/>
              </a:rPr>
              <a:t>3. Коррозия — это процесс, при котором инфраструктура, продукция и детали разрушаются вследствие химической либо электрохимической реакции с окружающей средой.</a:t>
            </a:r>
          </a:p>
          <a:p>
            <a:pPr>
              <a:buNone/>
            </a:pPr>
            <a:r>
              <a:rPr lang="ru-RU" sz="2000" dirty="0">
                <a:latin typeface="Times New Roman" pitchFamily="18" charset="0"/>
                <a:cs typeface="Times New Roman" pitchFamily="18" charset="0"/>
              </a:rPr>
              <a:t>4. Коррозия-это процесс , перехода металла в то природное, естественное состояние, в котором мы встречаем его в земной коре.</a:t>
            </a:r>
          </a:p>
          <a:p>
            <a:pPr>
              <a:buNone/>
            </a:pPr>
            <a:endParaRPr lang="ru-RU" sz="16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124744"/>
            <a:ext cx="6590621" cy="4942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1800" dirty="0">
                <a:latin typeface="Times New Roman" pitchFamily="18" charset="0"/>
                <a:cs typeface="Times New Roman" pitchFamily="18" charset="0"/>
              </a:rPr>
              <a:t>.</a:t>
            </a:r>
          </a:p>
          <a:p>
            <a:pPr>
              <a:buNone/>
            </a:pPr>
            <a:endParaRPr lang="ru-RU" sz="1800" dirty="0">
              <a:latin typeface="Times New Roman" pitchFamily="18" charset="0"/>
              <a:cs typeface="Times New Roman"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346" y="620688"/>
            <a:ext cx="8703322" cy="59161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268760"/>
            <a:ext cx="8057799" cy="4522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214290"/>
            <a:ext cx="7790712" cy="6034110"/>
          </a:xfrm>
        </p:spPr>
        <p:txBody>
          <a:bodyPr>
            <a:normAutofit/>
          </a:bodyPr>
          <a:lstStyle/>
          <a:p>
            <a:pPr>
              <a:buNone/>
            </a:pPr>
            <a:r>
              <a:rPr lang="ru-RU" sz="1700" b="1" dirty="0">
                <a:latin typeface="Times New Roman" pitchFamily="18" charset="0"/>
                <a:cs typeface="Times New Roman" pitchFamily="18" charset="0"/>
              </a:rPr>
              <a:t>Виды коррозий:</a:t>
            </a:r>
          </a:p>
          <a:p>
            <a:r>
              <a:rPr lang="ru-RU" sz="2000" b="1" dirty="0">
                <a:latin typeface="Times New Roman" pitchFamily="18" charset="0"/>
                <a:cs typeface="Times New Roman" pitchFamily="18" charset="0"/>
              </a:rPr>
              <a:t>Химическая </a:t>
            </a:r>
            <a:r>
              <a:rPr lang="ru-RU" sz="2000" dirty="0">
                <a:latin typeface="Times New Roman" pitchFamily="18" charset="0"/>
                <a:cs typeface="Times New Roman" pitchFamily="18" charset="0"/>
              </a:rPr>
              <a:t>- это вид коррозионного  разрушения, связанный с взаимодействием металла и коррозионной среды, при котором одновременно окисляется металл и происходит восстановление коррозионной среды;</a:t>
            </a:r>
          </a:p>
          <a:p>
            <a:r>
              <a:rPr lang="ru-RU" sz="2000" b="1" dirty="0">
                <a:latin typeface="Times New Roman" pitchFamily="18" charset="0"/>
                <a:cs typeface="Times New Roman" pitchFamily="18" charset="0"/>
              </a:rPr>
              <a:t>Электрохимическая</a:t>
            </a:r>
            <a:r>
              <a:rPr lang="ru-RU" sz="2000" dirty="0">
                <a:latin typeface="Times New Roman" pitchFamily="18" charset="0"/>
                <a:cs typeface="Times New Roman" pitchFamily="18" charset="0"/>
              </a:rPr>
              <a:t>  - процесс взаимодействия металла с коррозионной средой, при котором восстановление окислительного компонента коррозионной среды протекает не одновременно с ионизацией атомов металла и от электродного потенциала металла зависят их скорости.</a:t>
            </a:r>
          </a:p>
          <a:p>
            <a:pPr>
              <a:buNone/>
            </a:pPr>
            <a:r>
              <a:rPr lang="ru-RU" sz="2000" b="1" dirty="0">
                <a:latin typeface="Times New Roman" pitchFamily="18" charset="0"/>
                <a:cs typeface="Times New Roman" pitchFamily="18" charset="0"/>
              </a:rPr>
              <a:t>Газовая коррозия</a:t>
            </a:r>
            <a:r>
              <a:rPr lang="ru-RU" sz="2000" dirty="0">
                <a:latin typeface="Times New Roman" pitchFamily="18" charset="0"/>
                <a:cs typeface="Times New Roman" pitchFamily="18" charset="0"/>
              </a:rPr>
              <a:t> - наиболее распространенный вид химической коррозии.  При высоких температурах поверхность металла под воздействием газов разрушается. Это явление наблюдается в основном в металлургии (оборудование для горячей прокатки, ковки, штамповки, детали двигателей внутреннего сгорания и др.)</a:t>
            </a:r>
          </a:p>
          <a:p>
            <a:pPr>
              <a:buNone/>
            </a:pPr>
            <a:endParaRPr lang="ru-RU" sz="1600" dirty="0">
              <a:latin typeface="Times New Roman" pitchFamily="18" charset="0"/>
              <a:cs typeface="Times New Roman" pitchFamily="18" charset="0"/>
            </a:endParaRPr>
          </a:p>
          <a:p>
            <a:pPr>
              <a:buNone/>
            </a:pPr>
            <a:endParaRPr lang="ru-RU" sz="16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214290"/>
            <a:ext cx="7790712" cy="6034110"/>
          </a:xfrm>
        </p:spPr>
        <p:txBody>
          <a:bodyPr>
            <a:normAutofit fontScale="92500" lnSpcReduction="10000"/>
          </a:bodyPr>
          <a:lstStyle/>
          <a:p>
            <a:r>
              <a:rPr lang="ru-RU" dirty="0">
                <a:latin typeface="Times New Roman" pitchFamily="18" charset="0"/>
                <a:cs typeface="Times New Roman" pitchFamily="18" charset="0"/>
              </a:rPr>
              <a:t>Химическая коррозия металлов бывает </a:t>
            </a:r>
            <a:r>
              <a:rPr lang="ru-RU" b="1" dirty="0">
                <a:latin typeface="Times New Roman" pitchFamily="18" charset="0"/>
                <a:cs typeface="Times New Roman" pitchFamily="18" charset="0"/>
              </a:rPr>
              <a:t>газовой и жидкостной.</a:t>
            </a:r>
            <a:endParaRPr lang="ru-RU" dirty="0">
              <a:latin typeface="Times New Roman" pitchFamily="18" charset="0"/>
              <a:cs typeface="Times New Roman" pitchFamily="18" charset="0"/>
            </a:endParaRPr>
          </a:p>
          <a:p>
            <a:r>
              <a:rPr lang="ru-RU" b="1" i="1" dirty="0">
                <a:latin typeface="Times New Roman" pitchFamily="18" charset="0"/>
                <a:cs typeface="Times New Roman" pitchFamily="18" charset="0"/>
              </a:rPr>
              <a:t>Газовая коррозия металлов</a:t>
            </a:r>
            <a:r>
              <a:rPr lang="ru-RU" dirty="0">
                <a:latin typeface="Times New Roman" pitchFamily="18" charset="0"/>
                <a:cs typeface="Times New Roman" pitchFamily="18" charset="0"/>
              </a:rPr>
              <a:t> – это результат действия агрессивных газовых или паровых сред на металл при высоких температурах, при отсутствии конденсации влаги на поверхности металла. Это, например, кислород, диоксид серы, сероводород, пары воды, галогены. Такая коррозия в одних случаях может привести к полному разрушению металла (если металл активный), а в других случаях на его поверхности может образоваться защитная пленка (например, алюминий, хром, цирконий).</a:t>
            </a:r>
          </a:p>
          <a:p>
            <a:r>
              <a:rPr lang="ru-RU" b="1" i="1" dirty="0">
                <a:latin typeface="Times New Roman" pitchFamily="18" charset="0"/>
                <a:cs typeface="Times New Roman" pitchFamily="18" charset="0"/>
              </a:rPr>
              <a:t>Жидкостная коррозия металлов</a:t>
            </a:r>
            <a:r>
              <a:rPr lang="ru-RU" dirty="0">
                <a:latin typeface="Times New Roman" pitchFamily="18" charset="0"/>
                <a:cs typeface="Times New Roman" pitchFamily="18" charset="0"/>
              </a:rPr>
              <a:t>– может протекать в таких </a:t>
            </a:r>
            <a:r>
              <a:rPr lang="ru-RU" dirty="0" err="1">
                <a:latin typeface="Times New Roman" pitchFamily="18" charset="0"/>
                <a:cs typeface="Times New Roman" pitchFamily="18" charset="0"/>
              </a:rPr>
              <a:t>неэлектролитах</a:t>
            </a:r>
            <a:r>
              <a:rPr lang="ru-RU" dirty="0">
                <a:latin typeface="Times New Roman" pitchFamily="18" charset="0"/>
                <a:cs typeface="Times New Roman" pitchFamily="18" charset="0"/>
              </a:rPr>
              <a:t>, как нефть, смазочные масла, керосин и др. Этот тип коррозии при наличии даже небольшого количества влаги, может легко приобрести электрохимический характер.</a:t>
            </a:r>
          </a:p>
          <a:p>
            <a:r>
              <a:rPr lang="ru-RU" b="1" dirty="0">
                <a:latin typeface="Times New Roman" pitchFamily="18" charset="0"/>
                <a:cs typeface="Times New Roman" pitchFamily="18" charset="0"/>
              </a:rPr>
              <a:t>При химической коррозии</a:t>
            </a:r>
            <a:r>
              <a:rPr lang="ru-RU" dirty="0">
                <a:latin typeface="Times New Roman" pitchFamily="18" charset="0"/>
                <a:cs typeface="Times New Roman" pitchFamily="18" charset="0"/>
              </a:rPr>
              <a:t> скорость разрушения металла пропорциональна </a:t>
            </a:r>
            <a:r>
              <a:rPr lang="ru-RU" dirty="0">
                <a:latin typeface="Times New Roman" pitchFamily="18" charset="0"/>
                <a:cs typeface="Times New Roman" pitchFamily="18" charset="0"/>
                <a:hlinkClick r:id="rId2"/>
              </a:rPr>
              <a:t>скорости химической реакции</a:t>
            </a:r>
            <a:r>
              <a:rPr lang="ru-RU" dirty="0">
                <a:latin typeface="Times New Roman" pitchFamily="18" charset="0"/>
                <a:cs typeface="Times New Roman" pitchFamily="18" charset="0"/>
              </a:rPr>
              <a:t> и той скорости с которой окислитель проникает сквозь пленку оксида металла, покрывающую его поверхность. Оксидные пленки металлов могут проявлять или не проявлять защитные свойства, что определяется </a:t>
            </a:r>
            <a:r>
              <a:rPr lang="ru-RU" b="1" dirty="0" err="1">
                <a:latin typeface="Times New Roman" pitchFamily="18" charset="0"/>
                <a:cs typeface="Times New Roman" pitchFamily="18" charset="0"/>
              </a:rPr>
              <a:t>сплошностью</a:t>
            </a:r>
            <a:r>
              <a:rPr lang="ru-RU" dirty="0">
                <a:latin typeface="Times New Roman" pitchFamily="18" charset="0"/>
                <a:cs typeface="Times New Roman" pitchFamily="18" charset="0"/>
              </a:rPr>
              <a:t>.</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ланец">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ланец">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анец">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TM04033929[[fn=Сланец]]</Template>
  <TotalTime>235</TotalTime>
  <Words>1676</Words>
  <Application>Microsoft Office PowerPoint</Application>
  <PresentationFormat>Экран (4:3)</PresentationFormat>
  <Paragraphs>99</Paragraphs>
  <Slides>18</Slides>
  <Notes>1</Notes>
  <HiddenSlides>1</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Calibri</vt:lpstr>
      <vt:lpstr>Calisto MT</vt:lpstr>
      <vt:lpstr>Times New Roman</vt:lpstr>
      <vt:lpstr>Wingdings 2</vt:lpstr>
      <vt:lpstr>Сланец</vt:lpstr>
      <vt:lpstr>МИНИСТЕРСТВО ОБРАЗОВАНИЯ И НАУКИ РЕСПУБЛИКИ БАШКОРТОСТАН  ГОСУДАРСТВЕННОЕ АВТОНОМНОЕ ПРОФЕССИОНАЛЬНОЕ ОБРАЗОВАТЕЛЬНОЕ УЧРЕЖДЕНИЕ                                        УФИМСКИЙ-ТОПЛИВНО-ЭНЕРГЕТИЧЕСКИЙ КОЛЛЕДЖ</vt:lpstr>
      <vt:lpstr>Цели и задачи</vt:lpstr>
      <vt:lpstr>Содержание: </vt:lpstr>
      <vt:lpstr>Что такое коррозия?</vt:lpstr>
      <vt:lpstr>Презентация PowerPoint</vt:lpstr>
      <vt:lpstr>Презентация PowerPoint</vt:lpstr>
      <vt:lpstr>Презентация PowerPoint</vt:lpstr>
      <vt:lpstr>Презентация PowerPoint</vt:lpstr>
      <vt:lpstr>Презентация PowerPoint</vt:lpstr>
      <vt:lpstr>По характеру разрушения:</vt:lpstr>
      <vt:lpstr>Презентация PowerPoint</vt:lpstr>
      <vt:lpstr>Методы защиты от коррозии металла </vt:lpstr>
      <vt:lpstr>Презентация PowerPoint</vt:lpstr>
      <vt:lpstr>Приемущества: </vt:lpstr>
      <vt:lpstr>Презентация PowerPoint</vt:lpstr>
      <vt:lpstr>Презентация PowerPoint</vt:lpstr>
      <vt:lpstr>Заключение: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образования Уфимский толпивно-энергетический колледж</dc:title>
  <dc:creator>Admin</dc:creator>
  <cp:lastModifiedBy>Антон Еркин</cp:lastModifiedBy>
  <cp:revision>27</cp:revision>
  <dcterms:created xsi:type="dcterms:W3CDTF">2021-05-24T17:31:12Z</dcterms:created>
  <dcterms:modified xsi:type="dcterms:W3CDTF">2023-12-04T18:12:37Z</dcterms:modified>
</cp:coreProperties>
</file>