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71" r:id="rId4"/>
    <p:sldId id="258" r:id="rId5"/>
    <p:sldId id="260" r:id="rId6"/>
    <p:sldId id="263" r:id="rId7"/>
    <p:sldId id="261" r:id="rId8"/>
    <p:sldId id="262" r:id="rId9"/>
    <p:sldId id="264" r:id="rId10"/>
    <p:sldId id="269" r:id="rId11"/>
    <p:sldId id="270" r:id="rId12"/>
    <p:sldId id="272"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13.03.2024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13.03.2024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13.03.2024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13.03.2024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13.03.2024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13.03.2024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13.03.2024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13.03.2024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13.03.2024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13.03.2024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13.03.2024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13.03.2024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611560" y="116632"/>
            <a:ext cx="7436010" cy="5170646"/>
          </a:xfrm>
          <a:prstGeom prst="rect">
            <a:avLst/>
          </a:prstGeom>
          <a:noFill/>
        </p:spPr>
        <p:txBody>
          <a:bodyPr wrap="none" lIns="91440" tIns="45720" rIns="91440" bIns="45720">
            <a:spAutoFit/>
          </a:bodyPr>
          <a:lstStyle/>
          <a:p>
            <a:pPr algn="ctr"/>
            <a:endParaRPr lang="ru-RU" sz="6600" b="1" cap="none" spc="0" dirty="0" smtClean="0">
              <a:ln w="1905"/>
              <a:solidFill>
                <a:srgbClr val="FF0000"/>
              </a:solidFill>
              <a:effectLst>
                <a:innerShdw blurRad="69850" dist="43180" dir="5400000">
                  <a:srgbClr val="000000">
                    <a:alpha val="65000"/>
                  </a:srgbClr>
                </a:innerShdw>
              </a:effectLst>
            </a:endParaRPr>
          </a:p>
          <a:p>
            <a:pPr algn="ctr"/>
            <a:r>
              <a:rPr lang="ru-RU" sz="6600" b="1" dirty="0" smtClean="0">
                <a:ln w="1905"/>
                <a:solidFill>
                  <a:srgbClr val="FF0000"/>
                </a:solidFill>
                <a:effectLst>
                  <a:innerShdw blurRad="69850" dist="43180" dir="5400000">
                    <a:srgbClr val="000000">
                      <a:alpha val="65000"/>
                    </a:srgbClr>
                  </a:innerShdw>
                </a:effectLst>
              </a:rPr>
              <a:t>Антиобщественные</a:t>
            </a:r>
          </a:p>
          <a:p>
            <a:pPr algn="ctr"/>
            <a:r>
              <a:rPr lang="ru-RU" sz="6600" b="1" dirty="0" smtClean="0">
                <a:ln w="1905"/>
                <a:solidFill>
                  <a:srgbClr val="FF0000"/>
                </a:solidFill>
                <a:effectLst>
                  <a:innerShdw blurRad="69850" dist="43180" dir="5400000">
                    <a:srgbClr val="000000">
                      <a:alpha val="65000"/>
                    </a:srgbClr>
                  </a:innerShdw>
                </a:effectLst>
              </a:rPr>
              <a:t>молодёжные</a:t>
            </a:r>
          </a:p>
          <a:p>
            <a:pPr algn="ctr"/>
            <a:r>
              <a:rPr lang="ru-RU" sz="6600" b="1" cap="none" spc="0" dirty="0" smtClean="0">
                <a:ln w="1905"/>
                <a:solidFill>
                  <a:srgbClr val="FF0000"/>
                </a:solidFill>
                <a:effectLst>
                  <a:innerShdw blurRad="69850" dist="43180" dir="5400000">
                    <a:srgbClr val="000000">
                      <a:alpha val="65000"/>
                    </a:srgbClr>
                  </a:innerShdw>
                </a:effectLst>
              </a:rPr>
              <a:t>Группировки</a:t>
            </a:r>
          </a:p>
          <a:p>
            <a:pPr algn="ctr"/>
            <a:r>
              <a:rPr lang="ru-RU" sz="6600" b="1" dirty="0" smtClean="0">
                <a:ln w="1905"/>
                <a:solidFill>
                  <a:srgbClr val="FF0000"/>
                </a:solidFill>
                <a:effectLst>
                  <a:innerShdw blurRad="69850" dist="43180" dir="5400000">
                    <a:srgbClr val="000000">
                      <a:alpha val="65000"/>
                    </a:srgbClr>
                  </a:innerShdw>
                </a:effectLst>
              </a:rPr>
              <a:t>Как противостоять?</a:t>
            </a:r>
            <a:endParaRPr lang="ru-RU" sz="6600" b="1" cap="none" spc="0" dirty="0">
              <a:ln w="1905"/>
              <a:solidFill>
                <a:srgbClr val="FF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xmlns="" val="534488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home\Pictures\б2.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1" y="1124744"/>
            <a:ext cx="3973402" cy="2232248"/>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home\Pictures\б6.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2" y="4077072"/>
            <a:ext cx="4041400" cy="2374323"/>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Прямоугольник 1"/>
          <p:cNvSpPr/>
          <p:nvPr/>
        </p:nvSpPr>
        <p:spPr>
          <a:xfrm>
            <a:off x="1115616" y="116632"/>
            <a:ext cx="2185215" cy="923330"/>
          </a:xfrm>
          <a:prstGeom prst="rect">
            <a:avLst/>
          </a:prstGeom>
          <a:noFill/>
        </p:spPr>
        <p:txBody>
          <a:bodyPr wrap="none" lIns="91440" tIns="45720" rIns="91440" bIns="45720">
            <a:spAutoFit/>
          </a:bodyPr>
          <a:lstStyle/>
          <a:p>
            <a:pPr algn="ctr"/>
            <a:r>
              <a:rPr lang="ru-RU" sz="5400" b="1" cap="none" spc="0" dirty="0" smtClean="0">
                <a:ln w="1905"/>
                <a:effectLst>
                  <a:innerShdw blurRad="69850" dist="43180" dir="5400000">
                    <a:srgbClr val="000000">
                      <a:alpha val="65000"/>
                    </a:srgbClr>
                  </a:innerShdw>
                </a:effectLst>
              </a:rPr>
              <a:t>Банды</a:t>
            </a:r>
            <a:endParaRPr lang="ru-RU" sz="5400" b="1" cap="none" spc="0" dirty="0">
              <a:ln w="1905"/>
              <a:effectLst>
                <a:innerShdw blurRad="69850" dist="43180" dir="5400000">
                  <a:srgbClr val="000000">
                    <a:alpha val="65000"/>
                  </a:srgbClr>
                </a:innerShdw>
              </a:effectLst>
            </a:endParaRPr>
          </a:p>
        </p:txBody>
      </p:sp>
      <p:sp>
        <p:nvSpPr>
          <p:cNvPr id="6" name="Прямоугольник 5"/>
          <p:cNvSpPr/>
          <p:nvPr/>
        </p:nvSpPr>
        <p:spPr>
          <a:xfrm>
            <a:off x="4427984" y="260648"/>
            <a:ext cx="4572000" cy="6463308"/>
          </a:xfrm>
          <a:prstGeom prst="rect">
            <a:avLst/>
          </a:prstGeom>
        </p:spPr>
        <p:txBody>
          <a:bodyPr>
            <a:spAutoFit/>
          </a:bodyPr>
          <a:lstStyle/>
          <a:p>
            <a:r>
              <a:rPr lang="ru-RU" dirty="0" smtClean="0"/>
              <a:t>это объединения  подростков чаще всего по </a:t>
            </a:r>
            <a:r>
              <a:rPr lang="ru-RU" dirty="0" smtClean="0"/>
              <a:t>территориальному признаку. </a:t>
            </a:r>
            <a:r>
              <a:rPr lang="ru-RU" dirty="0" smtClean="0"/>
              <a:t>Территориальные </a:t>
            </a:r>
            <a:r>
              <a:rPr lang="ru-RU" dirty="0" smtClean="0"/>
              <a:t>группировки</a:t>
            </a:r>
            <a:r>
              <a:rPr lang="ru-RU" dirty="0" smtClean="0"/>
              <a:t>, которые объединяют сверстников по месту учебы или по месту жительства, это то, что мы называем «дворовыми компаниями». Эту группу сплачивает борьба, порой довольно жесткая, с другими группами, преимущественно тоже территориальными. Обычно имеются излюбленные места сборищ: в беседке, на улице, в подъездах, подвалах и т.п. Кроме драк, такие группы увлекаются азартными играми, выпивкой, а иногда и наркотиками. </a:t>
            </a:r>
            <a:br>
              <a:rPr lang="ru-RU" dirty="0" smtClean="0"/>
            </a:br>
            <a:r>
              <a:rPr lang="ru-RU" dirty="0" smtClean="0"/>
              <a:t> Город  делится бандами на зоны влияния. На своей территории  члены банды являются хозяевами, с появляющимися  чужаками, особенно из другой банды, расправляются крайне жестоко. В бандах свои законы, свои нравы. Законом является подчинение вожаку и выполнение поручений банды. Процветает культ силы, ценится умение </a:t>
            </a:r>
            <a:r>
              <a:rPr lang="ru-RU" dirty="0" smtClean="0"/>
              <a:t>драться.</a:t>
            </a:r>
            <a:endParaRPr lang="ru-RU" dirty="0"/>
          </a:p>
        </p:txBody>
      </p:sp>
    </p:spTree>
    <p:extLst>
      <p:ext uri="{BB962C8B-B14F-4D97-AF65-F5344CB8AC3E}">
        <p14:creationId xmlns:p14="http://schemas.microsoft.com/office/powerpoint/2010/main" xmlns="" val="1513362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ome\Pictures\б5.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16632"/>
            <a:ext cx="4265079" cy="3177902"/>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C:\Users\home\Pictures\ба1.jpe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4149080"/>
            <a:ext cx="4394408" cy="2211951"/>
          </a:xfrm>
          <a:prstGeom prst="rect">
            <a:avLst/>
          </a:prstGeom>
          <a:noFill/>
          <a:extLst>
            <a:ext uri="{909E8E84-426E-40DD-AFC4-6F175D3DCCD1}">
              <a14:hiddenFill xmlns:a14="http://schemas.microsoft.com/office/drawing/2010/main" xmlns="">
                <a:solidFill>
                  <a:srgbClr val="FFFFFF"/>
                </a:solidFill>
              </a14:hiddenFill>
            </a:ext>
          </a:extLst>
        </p:spPr>
      </p:pic>
      <p:sp>
        <p:nvSpPr>
          <p:cNvPr id="4" name="Прямоугольник 3"/>
          <p:cNvSpPr/>
          <p:nvPr/>
        </p:nvSpPr>
        <p:spPr>
          <a:xfrm>
            <a:off x="4572000" y="188640"/>
            <a:ext cx="4572000" cy="6463308"/>
          </a:xfrm>
          <a:prstGeom prst="rect">
            <a:avLst/>
          </a:prstGeom>
        </p:spPr>
        <p:txBody>
          <a:bodyPr>
            <a:spAutoFit/>
          </a:bodyPr>
          <a:lstStyle/>
          <a:p>
            <a:r>
              <a:rPr lang="ru-RU" dirty="0" smtClean="0"/>
              <a:t>Уголовный кодекс РФ предусматривает два возраста уголовной ответственности: 16 лет- общая уголовная ответственность, 14 лет- специальная уголовная ответственность по отдельным преступлениям.</a:t>
            </a:r>
          </a:p>
          <a:p>
            <a:r>
              <a:rPr lang="ru-RU" dirty="0" smtClean="0"/>
              <a:t>Так, в соответствии с УК РФ, лица, достигшие 14 лет, подлежат уголовной ответственности за убийство, умышленное причинение тяжкого вреда здоровью и вреда здоровью средней тяжести, похищение  человека, изнасилование, насильственные действия сексуального характера, грабёж, разбой, вымогательство, неправомерное завладение транспортным средством, умышленное уничтожение или повреждение имущества, заведомо ложное сообщение  об акте терроризма, хулиганство при отягчающих обстоятельствах, вандализм, хищение, приведение в негодность транспортных средств.</a:t>
            </a:r>
          </a:p>
          <a:p>
            <a:r>
              <a:rPr lang="ru-RU" dirty="0" smtClean="0"/>
              <a:t>С 16 лет наступает ответственность почти за все преступления.</a:t>
            </a:r>
            <a:endParaRPr lang="ru-RU" dirty="0"/>
          </a:p>
        </p:txBody>
      </p:sp>
    </p:spTree>
    <p:extLst>
      <p:ext uri="{BB962C8B-B14F-4D97-AF65-F5344CB8AC3E}">
        <p14:creationId xmlns:p14="http://schemas.microsoft.com/office/powerpoint/2010/main" xmlns="" val="82282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539552" y="197346"/>
            <a:ext cx="7488832" cy="1077218"/>
          </a:xfrm>
          <a:prstGeom prst="rect">
            <a:avLst/>
          </a:prstGeom>
        </p:spPr>
        <p:txBody>
          <a:bodyPr wrap="square">
            <a:spAutoFit/>
          </a:bodyPr>
          <a:lstStyle/>
          <a:p>
            <a:pPr algn="ctr"/>
            <a:r>
              <a:rPr lang="ru-RU" sz="3200" dirty="0" smtClean="0"/>
              <a:t>Как же противостоять  антиобщественным группировкам?</a:t>
            </a:r>
            <a:endParaRPr lang="ru-RU" sz="3200" dirty="0"/>
          </a:p>
        </p:txBody>
      </p:sp>
      <p:sp>
        <p:nvSpPr>
          <p:cNvPr id="6" name="Прямоугольник 5"/>
          <p:cNvSpPr/>
          <p:nvPr/>
        </p:nvSpPr>
        <p:spPr>
          <a:xfrm>
            <a:off x="2411760" y="1556792"/>
            <a:ext cx="4572000" cy="4247317"/>
          </a:xfrm>
          <a:prstGeom prst="rect">
            <a:avLst/>
          </a:prstGeom>
        </p:spPr>
        <p:txBody>
          <a:bodyPr>
            <a:spAutoFit/>
          </a:bodyPr>
          <a:lstStyle/>
          <a:p>
            <a:r>
              <a:rPr lang="ru-RU" dirty="0" smtClean="0"/>
              <a:t>Не ходить в те места, где собираются члены банды; не одеваться, как члены банды; общаться с друзьями, которые не являются членами банды; не ходить в одиночку, возвращаться домой вовремя.  Помните, что под воздействием алкогольного  опьянения вы можете совершить противоправные действия. И, главное, найти для себя какое-то нужное, полезное дело, увлечение, чтобы свободное время приносило пользу, а не вред)</a:t>
            </a:r>
          </a:p>
          <a:p>
            <a:r>
              <a:rPr lang="ru-RU" dirty="0" smtClean="0"/>
              <a:t>- К кому можно обратиться за советом, помощью?</a:t>
            </a:r>
          </a:p>
          <a:p>
            <a:r>
              <a:rPr lang="ru-RU" dirty="0" smtClean="0"/>
              <a:t>К </a:t>
            </a:r>
            <a:r>
              <a:rPr lang="ru-RU" dirty="0" smtClean="0"/>
              <a:t>родителям, учителям, в </a:t>
            </a:r>
            <a:r>
              <a:rPr lang="ru-RU" dirty="0" smtClean="0"/>
              <a:t>полицию</a:t>
            </a:r>
            <a:r>
              <a:rPr lang="ru-RU" dirty="0" smtClean="0"/>
              <a:t>, к друзьям, братьям и сестрам, </a:t>
            </a:r>
            <a:r>
              <a:rPr lang="ru-RU" dirty="0" smtClean="0"/>
              <a:t>родственникам</a:t>
            </a:r>
            <a:endParaRPr lang="ru-RU" dirty="0"/>
          </a:p>
        </p:txBody>
      </p:sp>
    </p:spTree>
    <p:extLst>
      <p:ext uri="{BB962C8B-B14F-4D97-AF65-F5344CB8AC3E}">
        <p14:creationId xmlns:p14="http://schemas.microsoft.com/office/powerpoint/2010/main" xmlns="" val="82282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7030A0"/>
            </a:gs>
            <a:gs pos="53000">
              <a:srgbClr val="D4DEFF"/>
            </a:gs>
            <a:gs pos="83000">
              <a:srgbClr val="D4DEFF"/>
            </a:gs>
            <a:gs pos="100000">
              <a:srgbClr val="96AB94"/>
            </a:gs>
          </a:gsLst>
          <a:lin ang="5400000" scaled="1"/>
          <a:tileRect/>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395536" y="692696"/>
            <a:ext cx="8229600" cy="4525963"/>
          </a:xfrm>
        </p:spPr>
        <p:txBody>
          <a:bodyPr>
            <a:normAutofit fontScale="62500" lnSpcReduction="20000"/>
          </a:bodyPr>
          <a:lstStyle/>
          <a:p>
            <a:r>
              <a:rPr lang="ru-RU" sz="4800" b="1" i="1" dirty="0" smtClean="0">
                <a:solidFill>
                  <a:srgbClr val="FF0000"/>
                </a:solidFill>
              </a:rPr>
              <a:t>Антиобщественная молодёжная группировка </a:t>
            </a:r>
            <a:r>
              <a:rPr lang="ru-RU" sz="4000" dirty="0" smtClean="0"/>
              <a:t>– </a:t>
            </a:r>
            <a:r>
              <a:rPr lang="ru-RU" sz="4000" dirty="0" smtClean="0"/>
              <a:t>значит, она ведет деятельность, которая не  соответствует принятым обществом нормам, нарушает их. Молодежная – значит в нее вступают только молодые люди (подростки) примерно одного возраста. Группировка – люди, объединенные какими-то общими интересами.</a:t>
            </a:r>
          </a:p>
          <a:p>
            <a:r>
              <a:rPr lang="ru-RU" sz="4000" dirty="0" smtClean="0"/>
              <a:t>Иными словами, антиобщественная молодежная группировка – это группа молодых людей, регулярно нарушающих законы.</a:t>
            </a:r>
          </a:p>
          <a:p>
            <a:pPr algn="ctr">
              <a:lnSpc>
                <a:spcPct val="115000"/>
              </a:lnSpc>
              <a:spcAft>
                <a:spcPts val="0"/>
              </a:spcAft>
              <a:buNone/>
            </a:pPr>
            <a:endParaRPr lang="ru-RU" sz="4000" dirty="0">
              <a:latin typeface="Times New Roman"/>
              <a:ea typeface="Times New Roman"/>
            </a:endParaRPr>
          </a:p>
          <a:p>
            <a:pPr marL="114300" indent="0">
              <a:lnSpc>
                <a:spcPct val="115000"/>
              </a:lnSpc>
              <a:spcAft>
                <a:spcPts val="1000"/>
              </a:spcAft>
              <a:buNone/>
            </a:pPr>
            <a:r>
              <a:rPr lang="ru-RU" dirty="0">
                <a:latin typeface="Times New Roman"/>
                <a:ea typeface="Times New Roman"/>
              </a:rPr>
              <a:t> </a:t>
            </a:r>
            <a:endParaRPr lang="ru-RU" sz="2800" dirty="0">
              <a:latin typeface="Times New Roman"/>
              <a:ea typeface="Times New Roman"/>
            </a:endParaRPr>
          </a:p>
          <a:p>
            <a:endParaRPr lang="ru-RU" dirty="0"/>
          </a:p>
        </p:txBody>
      </p:sp>
    </p:spTree>
    <p:extLst>
      <p:ext uri="{BB962C8B-B14F-4D97-AF65-F5344CB8AC3E}">
        <p14:creationId xmlns:p14="http://schemas.microsoft.com/office/powerpoint/2010/main" xmlns="" val="1826432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8640"/>
            <a:ext cx="8352928" cy="1200329"/>
          </a:xfrm>
          <a:prstGeom prst="rect">
            <a:avLst/>
          </a:prstGeom>
        </p:spPr>
        <p:txBody>
          <a:bodyPr wrap="square">
            <a:spAutoFit/>
          </a:bodyPr>
          <a:lstStyle/>
          <a:p>
            <a:r>
              <a:rPr lang="ru-RU" sz="3600" b="1" dirty="0"/>
              <a:t>Каковы причины вступления молодежи в антиобщественные </a:t>
            </a:r>
            <a:r>
              <a:rPr lang="ru-RU" sz="3600" b="1" dirty="0" smtClean="0"/>
              <a:t>группировки?</a:t>
            </a:r>
            <a:endParaRPr lang="ru-RU" sz="3600" b="1" dirty="0"/>
          </a:p>
        </p:txBody>
      </p:sp>
      <p:sp>
        <p:nvSpPr>
          <p:cNvPr id="3" name="Прямоугольник 2"/>
          <p:cNvSpPr/>
          <p:nvPr/>
        </p:nvSpPr>
        <p:spPr>
          <a:xfrm>
            <a:off x="539552" y="1628800"/>
            <a:ext cx="6984776" cy="3816429"/>
          </a:xfrm>
          <a:prstGeom prst="rect">
            <a:avLst/>
          </a:prstGeom>
        </p:spPr>
        <p:txBody>
          <a:bodyPr wrap="square">
            <a:spAutoFit/>
          </a:bodyPr>
          <a:lstStyle/>
          <a:p>
            <a:pPr marL="457200" indent="-457200">
              <a:buFont typeface="Wingdings" panose="05000000000000000000" pitchFamily="2" charset="2"/>
              <a:buChar char="ü"/>
            </a:pPr>
            <a:r>
              <a:rPr lang="ru-RU" sz="3200" b="1" i="1" dirty="0">
                <a:solidFill>
                  <a:schemeClr val="tx2"/>
                </a:solidFill>
              </a:rPr>
              <a:t>Подражание. </a:t>
            </a:r>
            <a:endParaRPr lang="ru-RU" sz="3200" b="1" i="1" dirty="0" smtClean="0">
              <a:solidFill>
                <a:schemeClr val="tx2"/>
              </a:solidFill>
            </a:endParaRPr>
          </a:p>
          <a:p>
            <a:pPr marL="457200" indent="-457200">
              <a:buFont typeface="Wingdings" panose="05000000000000000000" pitchFamily="2" charset="2"/>
              <a:buChar char="ü"/>
            </a:pPr>
            <a:r>
              <a:rPr lang="ru-RU" sz="3200" b="1" i="1" dirty="0" smtClean="0">
                <a:solidFill>
                  <a:schemeClr val="tx2"/>
                </a:solidFill>
              </a:rPr>
              <a:t>Желание </a:t>
            </a:r>
            <a:r>
              <a:rPr lang="ru-RU" sz="3200" b="1" i="1" dirty="0">
                <a:solidFill>
                  <a:schemeClr val="tx2"/>
                </a:solidFill>
              </a:rPr>
              <a:t>казаться взрослее</a:t>
            </a:r>
            <a:r>
              <a:rPr lang="ru-RU" sz="3200" b="1" i="1" dirty="0" smtClean="0">
                <a:solidFill>
                  <a:schemeClr val="tx2"/>
                </a:solidFill>
              </a:rPr>
              <a:t>.</a:t>
            </a:r>
          </a:p>
          <a:p>
            <a:pPr marL="457200" indent="-457200">
              <a:buFont typeface="Wingdings" panose="05000000000000000000" pitchFamily="2" charset="2"/>
              <a:buChar char="ü"/>
            </a:pPr>
            <a:r>
              <a:rPr lang="ru-RU" sz="3200" b="1" i="1" dirty="0" smtClean="0">
                <a:solidFill>
                  <a:schemeClr val="tx2"/>
                </a:solidFill>
              </a:rPr>
              <a:t> </a:t>
            </a:r>
            <a:r>
              <a:rPr lang="ru-RU" sz="3200" b="1" i="1" dirty="0">
                <a:solidFill>
                  <a:schemeClr val="tx2"/>
                </a:solidFill>
              </a:rPr>
              <a:t>Желание быть в коллективе. </a:t>
            </a:r>
            <a:endParaRPr lang="ru-RU" sz="3200" b="1" i="1" dirty="0" smtClean="0">
              <a:solidFill>
                <a:schemeClr val="tx2"/>
              </a:solidFill>
            </a:endParaRPr>
          </a:p>
          <a:p>
            <a:pPr marL="457200" indent="-457200">
              <a:buFont typeface="Wingdings" panose="05000000000000000000" pitchFamily="2" charset="2"/>
              <a:buChar char="ü"/>
            </a:pPr>
            <a:r>
              <a:rPr lang="ru-RU" sz="3200" b="1" i="1" dirty="0" smtClean="0">
                <a:solidFill>
                  <a:schemeClr val="tx2"/>
                </a:solidFill>
              </a:rPr>
              <a:t>Желание </a:t>
            </a:r>
            <a:r>
              <a:rPr lang="ru-RU" sz="3200" b="1" i="1" dirty="0">
                <a:solidFill>
                  <a:schemeClr val="tx2"/>
                </a:solidFill>
              </a:rPr>
              <a:t>быть нужным</a:t>
            </a:r>
            <a:r>
              <a:rPr lang="ru-RU" sz="3200" b="1" i="1" dirty="0" smtClean="0">
                <a:solidFill>
                  <a:schemeClr val="tx2"/>
                </a:solidFill>
              </a:rPr>
              <a:t>.</a:t>
            </a:r>
          </a:p>
          <a:p>
            <a:pPr marL="457200" indent="-457200">
              <a:buFont typeface="Wingdings" panose="05000000000000000000" pitchFamily="2" charset="2"/>
              <a:buChar char="ü"/>
            </a:pPr>
            <a:r>
              <a:rPr lang="ru-RU" sz="3200" b="1" i="1" dirty="0" smtClean="0">
                <a:solidFill>
                  <a:schemeClr val="tx2"/>
                </a:solidFill>
              </a:rPr>
              <a:t> </a:t>
            </a:r>
            <a:r>
              <a:rPr lang="ru-RU" sz="3200" b="1" i="1" dirty="0">
                <a:solidFill>
                  <a:schemeClr val="tx2"/>
                </a:solidFill>
              </a:rPr>
              <a:t>Давление. </a:t>
            </a:r>
            <a:endParaRPr lang="ru-RU" sz="3200" b="1" i="1" dirty="0" smtClean="0">
              <a:solidFill>
                <a:schemeClr val="tx2"/>
              </a:solidFill>
            </a:endParaRPr>
          </a:p>
          <a:p>
            <a:pPr marL="457200" indent="-457200">
              <a:buFont typeface="Wingdings" panose="05000000000000000000" pitchFamily="2" charset="2"/>
              <a:buChar char="ü"/>
            </a:pPr>
            <a:r>
              <a:rPr lang="ru-RU" sz="3200" b="1" i="1" dirty="0" smtClean="0">
                <a:solidFill>
                  <a:schemeClr val="tx2"/>
                </a:solidFill>
              </a:rPr>
              <a:t>Угрозы.</a:t>
            </a:r>
          </a:p>
          <a:p>
            <a:pPr marL="457200" indent="-457200">
              <a:buFont typeface="Wingdings" panose="05000000000000000000" pitchFamily="2" charset="2"/>
              <a:buChar char="ü"/>
            </a:pPr>
            <a:r>
              <a:rPr lang="ru-RU" sz="3200" b="1" i="1" dirty="0" smtClean="0">
                <a:solidFill>
                  <a:schemeClr val="tx2"/>
                </a:solidFill>
              </a:rPr>
              <a:t> </a:t>
            </a:r>
            <a:r>
              <a:rPr lang="ru-RU" sz="3200" b="1" i="1" dirty="0">
                <a:solidFill>
                  <a:schemeClr val="tx2"/>
                </a:solidFill>
              </a:rPr>
              <a:t>Запугивание.</a:t>
            </a:r>
            <a:endParaRPr lang="ru-RU" sz="3200" b="1" dirty="0">
              <a:solidFill>
                <a:schemeClr val="tx2"/>
              </a:solidFill>
            </a:endParaRPr>
          </a:p>
          <a:p>
            <a:r>
              <a:rPr lang="ru-RU" dirty="0"/>
              <a:t> </a:t>
            </a:r>
          </a:p>
        </p:txBody>
      </p:sp>
    </p:spTree>
    <p:extLst>
      <p:ext uri="{BB962C8B-B14F-4D97-AF65-F5344CB8AC3E}">
        <p14:creationId xmlns:p14="http://schemas.microsoft.com/office/powerpoint/2010/main" xmlns="" val="2546019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39730" y="266265"/>
            <a:ext cx="2841227" cy="923330"/>
          </a:xfrm>
          <a:prstGeom prst="rect">
            <a:avLst/>
          </a:prstGeom>
          <a:noFill/>
        </p:spPr>
        <p:txBody>
          <a:bodyPr wrap="none" lIns="91440" tIns="45720" rIns="91440" bIns="45720">
            <a:spAutoFit/>
          </a:bodyPr>
          <a:lstStyle/>
          <a:p>
            <a:pPr algn="ctr"/>
            <a:r>
              <a:rPr lang="ru-RU" sz="5400" b="1" cap="none" spc="0" dirty="0" smtClean="0">
                <a:ln w="1905"/>
                <a:solidFill>
                  <a:srgbClr val="0070C0"/>
                </a:solidFill>
                <a:effectLst>
                  <a:innerShdw blurRad="69850" dist="43180" dir="5400000">
                    <a:srgbClr val="000000">
                      <a:alpha val="65000"/>
                    </a:srgbClr>
                  </a:innerShdw>
                </a:effectLst>
              </a:rPr>
              <a:t>Байкеры</a:t>
            </a:r>
            <a:endParaRPr lang="ru-RU" sz="5400" b="1" cap="none" spc="0" dirty="0">
              <a:ln w="1905"/>
              <a:solidFill>
                <a:srgbClr val="0070C0"/>
              </a:solidFill>
              <a:effectLst>
                <a:innerShdw blurRad="69850" dist="43180" dir="5400000">
                  <a:srgbClr val="000000">
                    <a:alpha val="65000"/>
                  </a:srgbClr>
                </a:innerShdw>
              </a:effectLst>
            </a:endParaRPr>
          </a:p>
        </p:txBody>
      </p:sp>
      <p:pic>
        <p:nvPicPr>
          <p:cNvPr id="1026" name="Picture 2" descr="C:\Users\home\Pictures\б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321682"/>
            <a:ext cx="3535671" cy="2633465"/>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a:off x="4139952" y="1988840"/>
            <a:ext cx="4572000" cy="3970318"/>
          </a:xfrm>
          <a:prstGeom prst="rect">
            <a:avLst/>
          </a:prstGeom>
        </p:spPr>
        <p:txBody>
          <a:bodyPr>
            <a:spAutoFit/>
          </a:bodyPr>
          <a:lstStyle/>
          <a:p>
            <a:r>
              <a:rPr lang="ru-RU" dirty="0" smtClean="0"/>
              <a:t>– </a:t>
            </a:r>
            <a:r>
              <a:rPr lang="ru-RU" dirty="0" smtClean="0"/>
              <a:t>любители и поклонники     мотоциклов. В отличие от обычных мотоциклистов, у </a:t>
            </a:r>
            <a:r>
              <a:rPr lang="ru-RU" dirty="0" err="1" smtClean="0"/>
              <a:t>байкеров</a:t>
            </a:r>
            <a:r>
              <a:rPr lang="ru-RU" dirty="0" smtClean="0"/>
              <a:t> мотоцикл является частью образа жизни. Философия </a:t>
            </a:r>
            <a:r>
              <a:rPr lang="ru-RU" dirty="0" err="1" smtClean="0"/>
              <a:t>байкерства</a:t>
            </a:r>
            <a:r>
              <a:rPr lang="ru-RU" dirty="0" smtClean="0"/>
              <a:t> – это гимн мужественности и братству, хотя их не волнует самочувствие жителей домов, мимо которых они с грохотом мчатся по ночам. Они первыми не ввязываются в драки, живут сами по себе, но если тронуть мотоциклиста, состоящим в </a:t>
            </a:r>
            <a:r>
              <a:rPr lang="ru-RU" dirty="0" err="1" smtClean="0"/>
              <a:t>байкерском</a:t>
            </a:r>
            <a:r>
              <a:rPr lang="ru-RU" dirty="0" smtClean="0"/>
              <a:t> клубе, ничего хорошего и этого не выйдет. Клуб, это не просто обледенение по интересам. Это целая семья, которая стоит друг за друга до конца.</a:t>
            </a:r>
            <a:endParaRPr lang="ru-RU" dirty="0"/>
          </a:p>
        </p:txBody>
      </p:sp>
    </p:spTree>
    <p:extLst>
      <p:ext uri="{BB962C8B-B14F-4D97-AF65-F5344CB8AC3E}">
        <p14:creationId xmlns:p14="http://schemas.microsoft.com/office/powerpoint/2010/main" xmlns="" val="2565528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C:\Users\home\Pictures\р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39843" y="3717032"/>
            <a:ext cx="3909899" cy="2817824"/>
          </a:xfrm>
          <a:prstGeom prst="rect">
            <a:avLst/>
          </a:prstGeom>
          <a:noFill/>
          <a:extLst>
            <a:ext uri="{909E8E84-426E-40DD-AFC4-6F175D3DCCD1}">
              <a14:hiddenFill xmlns:a14="http://schemas.microsoft.com/office/drawing/2010/main" xmlns="">
                <a:solidFill>
                  <a:srgbClr val="FFFFFF"/>
                </a:solidFill>
              </a14:hiddenFill>
            </a:ext>
          </a:extLst>
        </p:spPr>
      </p:pic>
      <p:pic>
        <p:nvPicPr>
          <p:cNvPr id="3079" name="Picture 7" descr="C:\Users\home\Pictures\р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90212" y="332806"/>
            <a:ext cx="4281788" cy="320395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a:off x="6012160" y="1743199"/>
            <a:ext cx="2464842" cy="923330"/>
          </a:xfrm>
          <a:prstGeom prst="rect">
            <a:avLst/>
          </a:prstGeom>
          <a:noFill/>
        </p:spPr>
        <p:txBody>
          <a:bodyPr wrap="none" lIns="91440" tIns="45720" rIns="91440" bIns="45720">
            <a:spAutoFit/>
          </a:bodyPr>
          <a:lstStyle/>
          <a:p>
            <a:pPr algn="ctr"/>
            <a:r>
              <a:rPr lang="ru-RU" sz="5400" b="1" cap="none" spc="0" dirty="0" smtClean="0">
                <a:ln w="1905"/>
                <a:solidFill>
                  <a:srgbClr val="7030A0"/>
                </a:solidFill>
                <a:effectLst>
                  <a:innerShdw blurRad="69850" dist="43180" dir="5400000">
                    <a:srgbClr val="000000">
                      <a:alpha val="65000"/>
                    </a:srgbClr>
                  </a:innerShdw>
                </a:effectLst>
              </a:rPr>
              <a:t>Рокеры</a:t>
            </a:r>
            <a:endParaRPr lang="ru-RU" sz="5400" b="1" cap="none" spc="0" dirty="0">
              <a:ln w="1905"/>
              <a:solidFill>
                <a:srgbClr val="7030A0"/>
              </a:solidFill>
              <a:effectLst>
                <a:innerShdw blurRad="69850" dist="43180" dir="5400000">
                  <a:srgbClr val="000000">
                    <a:alpha val="65000"/>
                  </a:srgbClr>
                </a:innerShdw>
              </a:effectLst>
            </a:endParaRPr>
          </a:p>
        </p:txBody>
      </p:sp>
      <p:sp>
        <p:nvSpPr>
          <p:cNvPr id="6" name="Прямоугольник 5"/>
          <p:cNvSpPr/>
          <p:nvPr/>
        </p:nvSpPr>
        <p:spPr>
          <a:xfrm>
            <a:off x="467544" y="3441680"/>
            <a:ext cx="4572000" cy="3416320"/>
          </a:xfrm>
          <a:prstGeom prst="rect">
            <a:avLst/>
          </a:prstGeom>
        </p:spPr>
        <p:txBody>
          <a:bodyPr>
            <a:spAutoFit/>
          </a:bodyPr>
          <a:lstStyle/>
          <a:p>
            <a:r>
              <a:rPr lang="ru-RU" dirty="0" smtClean="0"/>
              <a:t>молодые поклонники рока (музыкального направления). Рокеры носят кожаные мотоциклетные куртки, в изобилии украшенные кнопками, заплатками, нашивками и булавками. В идеале, рокер- это начитанный человек, который разбирается в общественной ситуации, умеет самостоятельно мыслить и делать выводы, которые излагает в своих песнях. С такими легендами рока  ассоциируется у нас Виктор </a:t>
            </a:r>
            <a:r>
              <a:rPr lang="ru-RU" dirty="0" err="1" smtClean="0"/>
              <a:t>Цой</a:t>
            </a:r>
            <a:r>
              <a:rPr lang="ru-RU" dirty="0" smtClean="0"/>
              <a:t> (группа «Кино»), Вячеслав </a:t>
            </a:r>
            <a:r>
              <a:rPr lang="ru-RU" dirty="0" err="1" smtClean="0"/>
              <a:t>Бутусов</a:t>
            </a:r>
            <a:r>
              <a:rPr lang="ru-RU" dirty="0" smtClean="0"/>
              <a:t>, Андрей Макаревич , « Алиса» , ДДТ.</a:t>
            </a:r>
            <a:endParaRPr lang="ru-RU" dirty="0"/>
          </a:p>
        </p:txBody>
      </p:sp>
    </p:spTree>
    <p:extLst>
      <p:ext uri="{BB962C8B-B14F-4D97-AF65-F5344CB8AC3E}">
        <p14:creationId xmlns:p14="http://schemas.microsoft.com/office/powerpoint/2010/main" xmlns="" val="2391782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home\Pictures\э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748" y="0"/>
            <a:ext cx="2422584" cy="321297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148" name="Picture 4" descr="C:\Users\home\Pictures\эм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450192" y="2103437"/>
            <a:ext cx="2843985" cy="406186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a:off x="3563888" y="476672"/>
            <a:ext cx="1423788" cy="923330"/>
          </a:xfrm>
          <a:prstGeom prst="rect">
            <a:avLst/>
          </a:prstGeom>
          <a:noFill/>
        </p:spPr>
        <p:txBody>
          <a:bodyPr wrap="none" lIns="91440" tIns="45720" rIns="91440" bIns="45720">
            <a:spAutoFit/>
          </a:bodyPr>
          <a:lstStyle/>
          <a:p>
            <a:pPr algn="ctr"/>
            <a:r>
              <a:rPr lang="ru-RU" sz="5400" b="1"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effectLst>
                  <a:outerShdw blurRad="50800" dist="40000" dir="5400000" algn="tl" rotWithShape="0">
                    <a:srgbClr val="000000">
                      <a:shade val="5000"/>
                      <a:satMod val="120000"/>
                      <a:alpha val="33000"/>
                    </a:srgbClr>
                  </a:outerShdw>
                </a:effectLst>
              </a:rPr>
              <a:t>Эмо</a:t>
            </a:r>
            <a:endParaRPr lang="ru-RU"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effectLst>
                <a:outerShdw blurRad="50800" dist="40000" dir="5400000" algn="tl" rotWithShape="0">
                  <a:srgbClr val="000000">
                    <a:shade val="5000"/>
                    <a:satMod val="120000"/>
                    <a:alpha val="33000"/>
                  </a:srgbClr>
                </a:outerShdw>
              </a:effectLst>
            </a:endParaRPr>
          </a:p>
        </p:txBody>
      </p:sp>
      <p:sp>
        <p:nvSpPr>
          <p:cNvPr id="6" name="Прямоугольник 5"/>
          <p:cNvSpPr/>
          <p:nvPr/>
        </p:nvSpPr>
        <p:spPr>
          <a:xfrm>
            <a:off x="5292080" y="260648"/>
            <a:ext cx="3707904" cy="6740307"/>
          </a:xfrm>
          <a:prstGeom prst="rect">
            <a:avLst/>
          </a:prstGeom>
        </p:spPr>
        <p:txBody>
          <a:bodyPr wrap="square">
            <a:spAutoFit/>
          </a:bodyPr>
          <a:lstStyle/>
          <a:p>
            <a:r>
              <a:rPr lang="ru-RU" dirty="0" smtClean="0"/>
              <a:t>-“эмоциональный” Визг, плач, стоны, шепот – отличительные особенности этого стиля. Тексты песен носят личный характер – о переживаниях автора. Представители этого течения, как правило, носят  черные или розовые волосы, косые челки, закрывающие пол-лица (символ того, что </a:t>
            </a:r>
            <a:r>
              <a:rPr lang="ru-RU" dirty="0" err="1" smtClean="0"/>
              <a:t>эмо</a:t>
            </a:r>
            <a:r>
              <a:rPr lang="ru-RU" dirty="0" smtClean="0"/>
              <a:t> открыт миру только на половину), а сзади короткие волосы, торчащие в разные стороны. У девушек возможны детские, смешные прически – два маленьких хвостика, яркие заколочки по бокам, бантики и сердечки. Черно-розовая одежда означает смешанность чувств, (т.е. черный означает депрессию, а розовый - радость и прочие положительные эмоции.) Для них характерно нытьё, слёзы, замкнутость, склонность к самоубийствам.</a:t>
            </a:r>
            <a:endParaRPr lang="ru-RU" dirty="0"/>
          </a:p>
        </p:txBody>
      </p:sp>
    </p:spTree>
    <p:extLst>
      <p:ext uri="{BB962C8B-B14F-4D97-AF65-F5344CB8AC3E}">
        <p14:creationId xmlns:p14="http://schemas.microsoft.com/office/powerpoint/2010/main" xmlns="" val="390883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home\Pictures\с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24579"/>
            <a:ext cx="3168352" cy="2403577"/>
          </a:xfrm>
          <a:prstGeom prst="rect">
            <a:avLst/>
          </a:prstGeom>
          <a:noFill/>
          <a:extLst>
            <a:ext uri="{909E8E84-426E-40DD-AFC4-6F175D3DCCD1}">
              <a14:hiddenFill xmlns:a14="http://schemas.microsoft.com/office/drawing/2010/main" xmlns="">
                <a:solidFill>
                  <a:srgbClr val="FFFFFF"/>
                </a:solidFill>
              </a14:hiddenFill>
            </a:ext>
          </a:extLst>
        </p:spPr>
      </p:pic>
      <p:sp>
        <p:nvSpPr>
          <p:cNvPr id="4" name="Прямоугольник 3"/>
          <p:cNvSpPr/>
          <p:nvPr/>
        </p:nvSpPr>
        <p:spPr>
          <a:xfrm>
            <a:off x="4788024" y="496484"/>
            <a:ext cx="3198184" cy="923330"/>
          </a:xfrm>
          <a:prstGeom prst="rect">
            <a:avLst/>
          </a:prstGeom>
          <a:noFill/>
        </p:spPr>
        <p:txBody>
          <a:bodyPr wrap="none" lIns="91440" tIns="45720" rIns="91440" bIns="45720">
            <a:spAutoFit/>
          </a:bodyPr>
          <a:lstStyle/>
          <a:p>
            <a:pPr algn="ctr"/>
            <a:r>
              <a:rPr lang="ru-RU" sz="5400" b="1" cap="none" spc="0" dirty="0" smtClean="0">
                <a:ln w="1905"/>
                <a:effectLst>
                  <a:innerShdw blurRad="69850" dist="43180" dir="5400000">
                    <a:srgbClr val="000000">
                      <a:alpha val="65000"/>
                    </a:srgbClr>
                  </a:innerShdw>
                </a:effectLst>
              </a:rPr>
              <a:t>Скинхеды</a:t>
            </a:r>
            <a:endParaRPr lang="ru-RU" sz="5400" b="1" cap="none" spc="0" dirty="0">
              <a:ln w="1905"/>
              <a:effectLst>
                <a:innerShdw blurRad="69850" dist="43180" dir="5400000">
                  <a:srgbClr val="000000">
                    <a:alpha val="65000"/>
                  </a:srgbClr>
                </a:innerShdw>
              </a:effectLst>
            </a:endParaRPr>
          </a:p>
        </p:txBody>
      </p:sp>
      <p:sp>
        <p:nvSpPr>
          <p:cNvPr id="6" name="Прямоугольник 5"/>
          <p:cNvSpPr/>
          <p:nvPr/>
        </p:nvSpPr>
        <p:spPr>
          <a:xfrm>
            <a:off x="179512" y="2333685"/>
            <a:ext cx="8568952" cy="2585323"/>
          </a:xfrm>
          <a:prstGeom prst="rect">
            <a:avLst/>
          </a:prstGeom>
        </p:spPr>
        <p:txBody>
          <a:bodyPr wrap="square">
            <a:spAutoFit/>
          </a:bodyPr>
          <a:lstStyle/>
          <a:p>
            <a:r>
              <a:rPr lang="ru-RU" dirty="0" smtClean="0"/>
              <a:t>получили </a:t>
            </a:r>
            <a:r>
              <a:rPr lang="ru-RU" dirty="0" smtClean="0"/>
              <a:t>свое название по внешнему виду: а именно по шарообразным и бритым головам. Одеты  </a:t>
            </a:r>
            <a:r>
              <a:rPr lang="ru-RU" dirty="0" err="1" smtClean="0"/>
              <a:t>скинхэды</a:t>
            </a:r>
            <a:r>
              <a:rPr lang="ru-RU" dirty="0" smtClean="0"/>
              <a:t> в плотные кожаные куртки черного или зеленого цвета. На ногах  тяжелая обувь, напоминающая армейскую.  У представителей этого направления в большом почете татуировки. </a:t>
            </a:r>
          </a:p>
          <a:p>
            <a:r>
              <a:rPr lang="ru-RU" dirty="0" smtClean="0"/>
              <a:t>    Обычно они ходят толпой и отличаются агрессией, не признают другие нации и не позволяют им спокойно существовать в стране. </a:t>
            </a:r>
          </a:p>
          <a:p>
            <a:r>
              <a:rPr lang="ru-RU" dirty="0" smtClean="0"/>
              <a:t>     Скинхедов объединяет отсутствие внутренней культуры, образования, желание проявить  насильственные действия по отношению к более слабым</a:t>
            </a:r>
            <a:r>
              <a:rPr lang="ru-RU" dirty="0" smtClean="0"/>
              <a:t>.</a:t>
            </a:r>
          </a:p>
          <a:p>
            <a:endParaRPr lang="ru-RU" dirty="0"/>
          </a:p>
        </p:txBody>
      </p:sp>
      <p:sp>
        <p:nvSpPr>
          <p:cNvPr id="7" name="Прямоугольник 6"/>
          <p:cNvSpPr/>
          <p:nvPr/>
        </p:nvSpPr>
        <p:spPr>
          <a:xfrm>
            <a:off x="179512" y="4581128"/>
            <a:ext cx="8964488" cy="2031325"/>
          </a:xfrm>
          <a:prstGeom prst="rect">
            <a:avLst/>
          </a:prstGeom>
        </p:spPr>
        <p:txBody>
          <a:bodyPr wrap="square">
            <a:spAutoFit/>
          </a:bodyPr>
          <a:lstStyle/>
          <a:p>
            <a:r>
              <a:rPr lang="ru-RU" dirty="0" smtClean="0"/>
              <a:t>Уместно напомнить</a:t>
            </a:r>
            <a:r>
              <a:rPr lang="ru-RU" dirty="0" smtClean="0"/>
              <a:t>:</a:t>
            </a:r>
            <a:endParaRPr lang="ru-RU" dirty="0" smtClean="0"/>
          </a:p>
          <a:p>
            <a:r>
              <a:rPr lang="ru-RU" dirty="0" smtClean="0"/>
              <a:t>"На территории Российской Федерации запрещаются распространение экстремистских материалов, а также их производство или хранение в целях распространения. В случаях, предусмотренных законодательством Российской Федерации, производство, хранение или распространение экстремистских материалов является правонарушением и влечет за собой ответственность".</a:t>
            </a:r>
          </a:p>
          <a:p>
            <a:r>
              <a:rPr lang="ru-RU" dirty="0" smtClean="0"/>
              <a:t>(Ст. 13 Федерального закона  "О противодействии экстремистской деятельности")</a:t>
            </a:r>
            <a:endParaRPr lang="ru-RU" dirty="0"/>
          </a:p>
        </p:txBody>
      </p:sp>
    </p:spTree>
    <p:extLst>
      <p:ext uri="{BB962C8B-B14F-4D97-AF65-F5344CB8AC3E}">
        <p14:creationId xmlns:p14="http://schemas.microsoft.com/office/powerpoint/2010/main" xmlns="" val="3003395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home\Pictures\ф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08114" y="3870777"/>
            <a:ext cx="4430302" cy="2933165"/>
          </a:xfrm>
          <a:prstGeom prst="rect">
            <a:avLst/>
          </a:prstGeom>
          <a:noFill/>
          <a:extLst>
            <a:ext uri="{909E8E84-426E-40DD-AFC4-6F175D3DCCD1}">
              <a14:hiddenFill xmlns:a14="http://schemas.microsoft.com/office/drawing/2010/main" xmlns="">
                <a:solidFill>
                  <a:srgbClr val="FFFFFF"/>
                </a:solidFill>
              </a14:hiddenFill>
            </a:ext>
          </a:extLst>
        </p:spPr>
      </p:pic>
      <p:pic>
        <p:nvPicPr>
          <p:cNvPr id="5124" name="Picture 4" descr="C:\Users\home\Pictures\ф3.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4005063"/>
            <a:ext cx="3819289" cy="276569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Прямоугольник 3"/>
          <p:cNvSpPr/>
          <p:nvPr/>
        </p:nvSpPr>
        <p:spPr>
          <a:xfrm>
            <a:off x="3317876" y="2967335"/>
            <a:ext cx="2508251" cy="923330"/>
          </a:xfrm>
          <a:prstGeom prst="rect">
            <a:avLst/>
          </a:prstGeom>
          <a:noFill/>
        </p:spPr>
        <p:txBody>
          <a:bodyPr wrap="none" lIns="91440" tIns="45720" rIns="91440" bIns="45720">
            <a:spAutoFit/>
          </a:bodyPr>
          <a:lstStyle/>
          <a:p>
            <a:pPr algn="ctr"/>
            <a:r>
              <a:rPr lang="ru-RU" sz="5400" b="1" cap="none" spc="0" dirty="0" smtClean="0">
                <a:ln w="1905"/>
                <a:effectLst>
                  <a:innerShdw blurRad="69850" dist="43180" dir="5400000">
                    <a:srgbClr val="000000">
                      <a:alpha val="65000"/>
                    </a:srgbClr>
                  </a:innerShdw>
                </a:effectLst>
              </a:rPr>
              <a:t>Фанаты</a:t>
            </a:r>
            <a:endParaRPr lang="ru-RU" sz="5400" b="1" cap="none" spc="0" dirty="0">
              <a:ln w="1905"/>
              <a:effectLst>
                <a:innerShdw blurRad="69850" dist="43180" dir="5400000">
                  <a:srgbClr val="000000">
                    <a:alpha val="65000"/>
                  </a:srgbClr>
                </a:innerShdw>
              </a:effectLst>
            </a:endParaRPr>
          </a:p>
        </p:txBody>
      </p:sp>
      <p:sp>
        <p:nvSpPr>
          <p:cNvPr id="7" name="Прямоугольник 6"/>
          <p:cNvSpPr/>
          <p:nvPr/>
        </p:nvSpPr>
        <p:spPr>
          <a:xfrm>
            <a:off x="1475656" y="620688"/>
            <a:ext cx="5976664" cy="2031325"/>
          </a:xfrm>
          <a:prstGeom prst="rect">
            <a:avLst/>
          </a:prstGeom>
        </p:spPr>
        <p:txBody>
          <a:bodyPr wrap="square">
            <a:spAutoFit/>
          </a:bodyPr>
          <a:lstStyle/>
          <a:p>
            <a:r>
              <a:rPr lang="ru-RU" dirty="0" smtClean="0"/>
              <a:t>Особую активность  фанаты проявляют после крупных футбольных матчей, когда  в прямом смысле разноситься практически все.  Причем такие дебоши случаются как в случае проигрыша, так и в случае победы своей команды. Также нередки случаи, когда представители двух различных клубов сходятся вместе, чтобы решить, какой клуб наиболее лучший.</a:t>
            </a:r>
            <a:endParaRPr lang="ru-RU" dirty="0"/>
          </a:p>
        </p:txBody>
      </p:sp>
    </p:spTree>
    <p:extLst>
      <p:ext uri="{BB962C8B-B14F-4D97-AF65-F5344CB8AC3E}">
        <p14:creationId xmlns:p14="http://schemas.microsoft.com/office/powerpoint/2010/main" xmlns="" val="3221593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C:\Users\home\Pictures\гоп7.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60032" y="3284984"/>
            <a:ext cx="3982709" cy="2992721"/>
          </a:xfrm>
          <a:prstGeom prst="rect">
            <a:avLst/>
          </a:prstGeom>
          <a:noFill/>
          <a:extLst>
            <a:ext uri="{909E8E84-426E-40DD-AFC4-6F175D3DCCD1}">
              <a14:hiddenFill xmlns:a14="http://schemas.microsoft.com/office/drawing/2010/main" xmlns="">
                <a:solidFill>
                  <a:srgbClr val="FFFFFF"/>
                </a:solidFill>
              </a14:hiddenFill>
            </a:ext>
          </a:extLst>
        </p:spPr>
      </p:pic>
      <p:sp>
        <p:nvSpPr>
          <p:cNvPr id="4" name="Прямоугольник 3"/>
          <p:cNvSpPr/>
          <p:nvPr/>
        </p:nvSpPr>
        <p:spPr>
          <a:xfrm>
            <a:off x="5652120" y="836712"/>
            <a:ext cx="2654188" cy="923330"/>
          </a:xfrm>
          <a:prstGeom prst="rect">
            <a:avLst/>
          </a:prstGeom>
          <a:noFill/>
        </p:spPr>
        <p:txBody>
          <a:bodyPr wrap="none" lIns="91440" tIns="45720" rIns="91440" bIns="45720">
            <a:spAutoFit/>
          </a:bodyPr>
          <a:lstStyle/>
          <a:p>
            <a:pPr algn="ctr"/>
            <a:r>
              <a:rPr lang="ru-RU" sz="5400" b="1" cap="none" spc="0" dirty="0" smtClean="0">
                <a:ln w="1905"/>
                <a:effectLst>
                  <a:innerShdw blurRad="69850" dist="43180" dir="5400000">
                    <a:srgbClr val="000000">
                      <a:alpha val="65000"/>
                    </a:srgbClr>
                  </a:innerShdw>
                </a:effectLst>
              </a:rPr>
              <a:t>Гопники</a:t>
            </a:r>
            <a:endParaRPr lang="ru-RU" sz="5400" b="1" cap="none" spc="0" dirty="0">
              <a:ln w="1905"/>
              <a:effectLst>
                <a:innerShdw blurRad="69850" dist="43180" dir="5400000">
                  <a:srgbClr val="000000">
                    <a:alpha val="65000"/>
                  </a:srgbClr>
                </a:innerShdw>
              </a:effectLst>
            </a:endParaRPr>
          </a:p>
        </p:txBody>
      </p:sp>
      <p:sp>
        <p:nvSpPr>
          <p:cNvPr id="5" name="Прямоугольник 4"/>
          <p:cNvSpPr/>
          <p:nvPr/>
        </p:nvSpPr>
        <p:spPr>
          <a:xfrm>
            <a:off x="251520" y="692696"/>
            <a:ext cx="4572000" cy="5078313"/>
          </a:xfrm>
          <a:prstGeom prst="rect">
            <a:avLst/>
          </a:prstGeom>
        </p:spPr>
        <p:txBody>
          <a:bodyPr>
            <a:spAutoFit/>
          </a:bodyPr>
          <a:lstStyle/>
          <a:p>
            <a:r>
              <a:rPr lang="ru-RU" dirty="0" smtClean="0"/>
              <a:t>по своей идеологии и поведению крайне близки к хулиганам. От других молодежных субкультур, </a:t>
            </a:r>
            <a:r>
              <a:rPr lang="ru-RU" dirty="0" err="1" smtClean="0"/>
              <a:t>гопники</a:t>
            </a:r>
            <a:r>
              <a:rPr lang="ru-RU" dirty="0" smtClean="0"/>
              <a:t> выделяются тюремной речью, повышенным насилием и низким уровнем развития. Сам термин </a:t>
            </a:r>
            <a:r>
              <a:rPr lang="ru-RU" dirty="0" err="1" smtClean="0"/>
              <a:t>Гопник</a:t>
            </a:r>
            <a:r>
              <a:rPr lang="ru-RU" dirty="0" smtClean="0"/>
              <a:t> возник от слова «гоп стоп» - внезапного ограбления, нападения не совершаются по одному, как минимум задействовано от двух человек. </a:t>
            </a:r>
          </a:p>
          <a:p>
            <a:r>
              <a:rPr lang="ru-RU" dirty="0" smtClean="0"/>
              <a:t>Музыкальное предпочтение – тюремный шансон. </a:t>
            </a:r>
          </a:p>
          <a:p>
            <a:r>
              <a:rPr lang="ru-RU" dirty="0" smtClean="0"/>
              <a:t>Отношение к другим субкультурам идет агрессивно настроенное,  ненавистное </a:t>
            </a:r>
            <a:r>
              <a:rPr lang="ru-RU" dirty="0" err="1" smtClean="0"/>
              <a:t>гопникам</a:t>
            </a:r>
            <a:r>
              <a:rPr lang="ru-RU" dirty="0" smtClean="0"/>
              <a:t>.</a:t>
            </a:r>
          </a:p>
          <a:p>
            <a:r>
              <a:rPr lang="ru-RU" dirty="0" smtClean="0"/>
              <a:t>По внешнему виду определить самого </a:t>
            </a:r>
            <a:r>
              <a:rPr lang="ru-RU" dirty="0" err="1" smtClean="0"/>
              <a:t>гопника</a:t>
            </a:r>
            <a:r>
              <a:rPr lang="ru-RU" dirty="0" smtClean="0"/>
              <a:t> не является большой проблемой. Они носят спортивные костюмы и короткую стрижку. </a:t>
            </a:r>
            <a:endParaRPr lang="ru-RU" dirty="0"/>
          </a:p>
        </p:txBody>
      </p:sp>
    </p:spTree>
    <p:extLst>
      <p:ext uri="{BB962C8B-B14F-4D97-AF65-F5344CB8AC3E}">
        <p14:creationId xmlns:p14="http://schemas.microsoft.com/office/powerpoint/2010/main" xmlns="" val="3956428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389</Words>
  <Application>Microsoft Office PowerPoint</Application>
  <PresentationFormat>Экран (4:3)</PresentationFormat>
  <Paragraphs>47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22</cp:revision>
  <dcterms:created xsi:type="dcterms:W3CDTF">2014-01-21T07:07:37Z</dcterms:created>
  <dcterms:modified xsi:type="dcterms:W3CDTF">2024-03-13T09:58:40Z</dcterms:modified>
</cp:coreProperties>
</file>