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charts/style2.xml" ContentType="application/vnd.ms-office.chartstyl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charts/colors2.xml" ContentType="application/vnd.ms-office.chartcolorstyl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harts/colors1.xml" ContentType="application/vnd.ms-office.chartcolorstyle+xml"/>
  <Override PartName="/ppt/slideLayouts/slideLayout10.xml" ContentType="application/vnd.openxmlformats-officedocument.presentationml.slideLayout+xml"/>
  <Default Extension="gif" ContentType="image/gif"/>
  <Default Extension="xlsx" ContentType="application/vnd.openxmlformats-officedocument.spreadsheetml.sheet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charts/style1.xml" ContentType="application/vnd.ms-office.chartstyl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63" r:id="rId3"/>
    <p:sldId id="257" r:id="rId4"/>
    <p:sldId id="258" r:id="rId5"/>
    <p:sldId id="259" r:id="rId6"/>
    <p:sldId id="260" r:id="rId7"/>
    <p:sldId id="261" r:id="rId8"/>
    <p:sldId id="262" r:id="rId9"/>
    <p:sldId id="264" r:id="rId10"/>
    <p:sldId id="280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81" r:id="rId24"/>
    <p:sldId id="283" r:id="rId25"/>
    <p:sldId id="282" r:id="rId26"/>
    <p:sldId id="284" r:id="rId27"/>
    <p:sldId id="277" r:id="rId28"/>
    <p:sldId id="278" r:id="rId29"/>
    <p:sldId id="285" r:id="rId30"/>
    <p:sldId id="279" r:id="rId31"/>
    <p:sldId id="286" r:id="rId32"/>
    <p:sldId id="287" r:id="rId3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097DD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napToGrid="0">
      <p:cViewPr>
        <p:scale>
          <a:sx n="75" d="100"/>
          <a:sy n="75" d="100"/>
        </p:scale>
        <p:origin x="-1104" y="-31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.xlsx"/></Relationships>
</file>

<file path=ppt/charts/_rels/chart3.xml.rels><?xml version="1.0" encoding="UTF-8" standalone="yes"?>
<Relationships xmlns="http://schemas.openxmlformats.org/package/2006/relationships"><Relationship Id="rId3" Type="http://schemas.microsoft.com/office/2011/relationships/chartStyle" Target="style1.xml"/><Relationship Id="rId2" Type="http://schemas.microsoft.com/office/2011/relationships/chartColorStyle" Target="colors1.xml"/><Relationship Id="rId1" Type="http://schemas.openxmlformats.org/officeDocument/2006/relationships/package" Target="../embeddings/_____Microsoft_Office_Excel3.xlsx"/></Relationships>
</file>

<file path=ppt/charts/_rels/chart4.xml.rels><?xml version="1.0" encoding="UTF-8" standalone="yes"?>
<Relationships xmlns="http://schemas.openxmlformats.org/package/2006/relationships"><Relationship Id="rId3" Type="http://schemas.microsoft.com/office/2011/relationships/chartStyle" Target="style2.xml"/><Relationship Id="rId2" Type="http://schemas.microsoft.com/office/2011/relationships/chartColorStyle" Target="colors2.xml"/><Relationship Id="rId1" Type="http://schemas.openxmlformats.org/officeDocument/2006/relationships/package" Target="../embeddings/_____Microsoft_Office_Excel4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style val="3"/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sz="1400" b="0" i="0" u="none" strike="noStrike" baseline="0">
                <a:effectLst/>
              </a:rPr>
              <a:t>Знаешь ли ты, что такое идиома?</a:t>
            </a:r>
            <a:endParaRPr lang="ru-RU"/>
          </a:p>
        </c:rich>
      </c:tx>
      <c:layout/>
      <c:spPr>
        <a:noFill/>
        <a:ln>
          <a:noFill/>
        </a:ln>
        <a:effectLst/>
      </c:spPr>
    </c:title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Варианты ответов</c:v>
                </c:pt>
              </c:strCache>
            </c:strRef>
          </c:tx>
          <c:dPt>
            <c:idx val="0"/>
            <c:spPr>
              <a:solidFill>
                <a:schemeClr val="accent1">
                  <a:tint val="77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D7BE-4542-BBF1-64274E6A60CF}"/>
              </c:ext>
            </c:extLst>
          </c:dPt>
          <c:dPt>
            <c:idx val="1"/>
            <c:spPr>
              <a:solidFill>
                <a:schemeClr val="accent1">
                  <a:shade val="76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D7BE-4542-BBF1-64274E6A60CF}"/>
              </c:ext>
            </c:extLst>
          </c:dPt>
          <c:dLbls>
            <c:dLbl>
              <c:idx val="0"/>
              <c:layout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2000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ctr"/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  <c15:layout/>
                </c:ext>
                <c:ext xmlns:c16="http://schemas.microsoft.com/office/drawing/2014/chart" uri="{C3380CC4-5D6E-409C-BE32-E72D297353CC}">
                  <c16:uniqueId val="{00000001-D7BE-4542-BBF1-64274E6A60CF}"/>
                </c:ext>
              </c:extLst>
            </c:dLbl>
            <c:dLbl>
              <c:idx val="1"/>
              <c:layout/>
              <c:dLblPos val="ctr"/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3-D7BE-4542-BBF1-64274E6A60CF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bestFit"/>
            <c:showVal val="1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Лист1!$A$2:$A$3</c:f>
              <c:strCache>
                <c:ptCount val="2"/>
                <c:pt idx="0">
                  <c:v>да</c:v>
                </c:pt>
                <c:pt idx="1">
                  <c:v>нет</c:v>
                </c:pt>
              </c:strCache>
            </c:strRef>
          </c:cat>
          <c:val>
            <c:numRef>
              <c:f>Лист1!$B$2:$B$3</c:f>
              <c:numCache>
                <c:formatCode>0%</c:formatCode>
                <c:ptCount val="2"/>
                <c:pt idx="0">
                  <c:v>0.56000000000000005</c:v>
                </c:pt>
                <c:pt idx="1">
                  <c:v>0.44000000000000006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D7BE-4542-BBF1-64274E6A60CF}"/>
            </c:ext>
          </c:extLst>
        </c:ser>
        <c:dLbls/>
        <c:firstSliceAng val="0"/>
      </c:pieChart>
      <c:spPr>
        <a:noFill/>
        <a:ln>
          <a:noFill/>
        </a:ln>
        <a:effectLst/>
      </c:spPr>
    </c:plotArea>
    <c:legend>
      <c:legendPos val="b"/>
      <c:layout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zero"/>
  </c:chart>
  <c:spPr>
    <a:noFill/>
    <a:ln w="9525" cap="flat" cmpd="sng" algn="ctr">
      <a:solidFill>
        <a:schemeClr val="tx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ru-RU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style val="3"/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/>
              <a:t>Если ты ответил «Да», то дай определение этому слову.</a:t>
            </a:r>
          </a:p>
        </c:rich>
      </c:tx>
      <c:layout/>
      <c:spPr>
        <a:noFill/>
        <a:ln>
          <a:noFill/>
        </a:ln>
        <a:effectLst/>
      </c:spPr>
    </c:title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Если ты ответил «Да», то дай определение этому слову</c:v>
                </c:pt>
              </c:strCache>
            </c:strRef>
          </c:tx>
          <c:dPt>
            <c:idx val="0"/>
            <c:spPr>
              <a:solidFill>
                <a:schemeClr val="accent1">
                  <a:shade val="76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CCA1-4F68-8E61-2BD629D10E63}"/>
              </c:ext>
            </c:extLst>
          </c:dPt>
          <c:dPt>
            <c:idx val="1"/>
            <c:spPr>
              <a:solidFill>
                <a:schemeClr val="accent1">
                  <a:tint val="77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CCA1-4F68-8E61-2BD629D10E63}"/>
              </c:ext>
            </c:extLst>
          </c:dPt>
          <c:dLbls>
            <c:dLbl>
              <c:idx val="0"/>
              <c:layout/>
              <c:dLblPos val="ctr"/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CCA1-4F68-8E61-2BD629D10E63}"/>
                </c:ext>
              </c:extLst>
            </c:dLbl>
            <c:dLbl>
              <c:idx val="1"/>
              <c:layout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2000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ctr"/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  <c15:layout/>
                </c:ext>
                <c:ext xmlns:c16="http://schemas.microsoft.com/office/drawing/2014/chart" uri="{C3380CC4-5D6E-409C-BE32-E72D297353CC}">
                  <c16:uniqueId val="{00000003-CCA1-4F68-8E61-2BD629D10E63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bestFit"/>
            <c:showVal val="1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Лист1!$A$2:$A$3</c:f>
              <c:strCache>
                <c:ptCount val="2"/>
                <c:pt idx="0">
                  <c:v>Дали определение </c:v>
                </c:pt>
                <c:pt idx="1">
                  <c:v>Не дали</c:v>
                </c:pt>
              </c:strCache>
            </c:strRef>
          </c:cat>
          <c:val>
            <c:numRef>
              <c:f>Лист1!$B$2:$B$3</c:f>
              <c:numCache>
                <c:formatCode>0%</c:formatCode>
                <c:ptCount val="2"/>
                <c:pt idx="0">
                  <c:v>0.29000000000000004</c:v>
                </c:pt>
                <c:pt idx="1">
                  <c:v>0.71000000000000008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CCA1-4F68-8E61-2BD629D10E63}"/>
            </c:ext>
          </c:extLst>
        </c:ser>
        <c:dLbls/>
        <c:firstSliceAng val="0"/>
      </c:pieChart>
      <c:spPr>
        <a:noFill/>
        <a:ln>
          <a:noFill/>
        </a:ln>
        <a:effectLst/>
      </c:spPr>
    </c:plotArea>
    <c:legend>
      <c:legendPos val="b"/>
      <c:layout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zero"/>
  </c:chart>
  <c:spPr>
    <a:solidFill>
      <a:schemeClr val="bg1"/>
    </a:solidFill>
    <a:ln w="9525" cap="flat" cmpd="sng" algn="ctr">
      <a:solidFill>
        <a:schemeClr val="tx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ru-RU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style val="3"/>
  <c:chart>
    <c:title>
      <c:layout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Как часто ты употребляешь идиомы в английском языке?</c:v>
                </c:pt>
              </c:strCache>
            </c:strRef>
          </c:tx>
          <c:dPt>
            <c:idx val="0"/>
            <c:spPr>
              <a:solidFill>
                <a:schemeClr val="accent1">
                  <a:tint val="58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84DD-4978-95D1-727D530DD94D}"/>
              </c:ext>
            </c:extLst>
          </c:dPt>
          <c:dPt>
            <c:idx val="1"/>
            <c:spPr>
              <a:solidFill>
                <a:schemeClr val="accent1">
                  <a:tint val="86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84DD-4978-95D1-727D530DD94D}"/>
              </c:ext>
            </c:extLst>
          </c:dPt>
          <c:dPt>
            <c:idx val="2"/>
            <c:spPr>
              <a:solidFill>
                <a:schemeClr val="accent1">
                  <a:shade val="86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84DD-4978-95D1-727D530DD94D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ctr"/>
            <c:showVal val="1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 xmlns:c16r2="http://schemas.microsoft.com/office/drawing/2015/06/chart"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Лист1!$A$2:$A$4</c:f>
              <c:strCache>
                <c:ptCount val="3"/>
                <c:pt idx="0">
                  <c:v>Часто</c:v>
                </c:pt>
                <c:pt idx="1">
                  <c:v>Иногда</c:v>
                </c:pt>
                <c:pt idx="2">
                  <c:v>Редко</c:v>
                </c:pt>
              </c:strCache>
            </c:strRef>
          </c:cat>
          <c:val>
            <c:numRef>
              <c:f>Лист1!$B$2:$B$4</c:f>
              <c:numCache>
                <c:formatCode>0%</c:formatCode>
                <c:ptCount val="3"/>
                <c:pt idx="0">
                  <c:v>7.0000000000000021E-2</c:v>
                </c:pt>
                <c:pt idx="1">
                  <c:v>0.43000000000000005</c:v>
                </c:pt>
                <c:pt idx="2">
                  <c:v>0.5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6-84DD-4978-95D1-727D530DD94D}"/>
            </c:ext>
          </c:extLst>
        </c:ser>
        <c:dLbls/>
        <c:firstSliceAng val="0"/>
      </c:pieChart>
      <c:spPr>
        <a:noFill/>
        <a:ln>
          <a:noFill/>
        </a:ln>
        <a:effectLst/>
      </c:spPr>
    </c:plotArea>
    <c:legend>
      <c:legendPos val="b"/>
      <c:layout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zero"/>
  </c:chart>
  <c:spPr>
    <a:noFill/>
    <a:ln>
      <a:solidFill>
        <a:schemeClr val="tx1">
          <a:lumMod val="15000"/>
          <a:lumOff val="85000"/>
        </a:schemeClr>
      </a:solidFill>
    </a:ln>
    <a:effectLst/>
  </c:spPr>
  <c:txPr>
    <a:bodyPr/>
    <a:lstStyle/>
    <a:p>
      <a:pPr>
        <a:defRPr/>
      </a:pPr>
      <a:endParaRPr lang="ru-RU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style val="4"/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/>
              <a:t>Результаты анкетирования на тему "Идиомы</a:t>
            </a:r>
            <a:r>
              <a:rPr lang="ru-RU" baseline="0"/>
              <a:t> в английском языке"</a:t>
            </a:r>
            <a:endParaRPr lang="ru-RU"/>
          </a:p>
        </c:rich>
      </c:tx>
      <c:layout/>
      <c:spPr>
        <a:noFill/>
        <a:ln>
          <a:noFill/>
        </a:ln>
        <a:effectLst/>
      </c:spPr>
    </c:title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dPt>
            <c:idx val="0"/>
            <c:spPr>
              <a:solidFill>
                <a:schemeClr val="accent2">
                  <a:tint val="54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F9DC-4EAE-AE6B-1C41EB9F3CA1}"/>
              </c:ext>
            </c:extLst>
          </c:dPt>
          <c:dPt>
            <c:idx val="1"/>
            <c:spPr>
              <a:solidFill>
                <a:schemeClr val="accent2">
                  <a:tint val="77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F9DC-4EAE-AE6B-1C41EB9F3CA1}"/>
              </c:ext>
            </c:extLst>
          </c:dPt>
          <c:dPt>
            <c:idx val="2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F9DC-4EAE-AE6B-1C41EB9F3CA1}"/>
              </c:ext>
            </c:extLst>
          </c:dPt>
          <c:dPt>
            <c:idx val="3"/>
            <c:spPr>
              <a:solidFill>
                <a:schemeClr val="accent2">
                  <a:shade val="76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F9DC-4EAE-AE6B-1C41EB9F3CA1}"/>
              </c:ext>
            </c:extLst>
          </c:dPt>
          <c:dPt>
            <c:idx val="4"/>
            <c:spPr>
              <a:solidFill>
                <a:schemeClr val="accent2">
                  <a:shade val="53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9-F9DC-4EAE-AE6B-1C41EB9F3CA1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ctr"/>
            <c:showVal val="1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 xmlns:c16r2="http://schemas.microsoft.com/office/drawing/2015/06/chart"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Лист1!$A$2:$A$6</c:f>
              <c:strCache>
                <c:ptCount val="5"/>
                <c:pt idx="0">
                  <c:v>A coach potato</c:v>
                </c:pt>
                <c:pt idx="1">
                  <c:v>To paint the town red</c:v>
                </c:pt>
                <c:pt idx="2">
                  <c:v>To catch a cold </c:v>
                </c:pt>
                <c:pt idx="3">
                  <c:v>To look like a million dollars</c:v>
                </c:pt>
                <c:pt idx="4">
                  <c:v>To need to recharge one`s battery</c:v>
                </c:pt>
              </c:strCache>
            </c:strRef>
          </c:cat>
          <c:val>
            <c:numRef>
              <c:f>Лист1!$B$2:$B$6</c:f>
              <c:numCache>
                <c:formatCode>0%</c:formatCode>
                <c:ptCount val="5"/>
                <c:pt idx="0">
                  <c:v>0.13</c:v>
                </c:pt>
                <c:pt idx="1">
                  <c:v>0.17</c:v>
                </c:pt>
                <c:pt idx="2">
                  <c:v>0.2</c:v>
                </c:pt>
                <c:pt idx="3">
                  <c:v>0.24000000000000002</c:v>
                </c:pt>
                <c:pt idx="4">
                  <c:v>0.26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A-F9DC-4EAE-AE6B-1C41EB9F3CA1}"/>
            </c:ext>
          </c:extLst>
        </c:ser>
        <c:dLbls/>
        <c:firstSliceAng val="0"/>
      </c:pieChart>
      <c:spPr>
        <a:noFill/>
        <a:ln>
          <a:noFill/>
        </a:ln>
        <a:effectLst/>
      </c:spPr>
    </c:plotArea>
    <c:legend>
      <c:legendPos val="b"/>
      <c:layout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zero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/>
</c:chartSpace>
</file>

<file path=ppt/charts/colors1.xml><?xml version="1.0" encoding="utf-8"?>
<cs:colorStyle xmlns:cs="http://schemas.microsoft.com/office/drawing/2012/chartStyle" xmlns:a="http://schemas.openxmlformats.org/drawingml/2006/main" meth="withinLinearReversed" id="21">
  <a:schemeClr val="accent1"/>
</cs:colorStyle>
</file>

<file path=ppt/charts/colors2.xml><?xml version="1.0" encoding="utf-8"?>
<cs:colorStyle xmlns:cs="http://schemas.microsoft.com/office/drawing/2012/chartStyle" xmlns:a="http://schemas.openxmlformats.org/drawingml/2006/main" meth="withinLinearReversed" id="22">
  <a:schemeClr val="accent2"/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231140" y="243840"/>
            <a:ext cx="11724640" cy="6377939"/>
          </a:xfrm>
          <a:prstGeom prst="rect">
            <a:avLst/>
          </a:prstGeom>
          <a:solidFill>
            <a:schemeClr val="accent1"/>
          </a:solidFill>
          <a:ln w="1270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09980" y="882376"/>
            <a:ext cx="9966960" cy="2926080"/>
          </a:xfrm>
        </p:spPr>
        <p:txBody>
          <a:bodyPr anchor="b">
            <a:normAutofit/>
          </a:bodyPr>
          <a:lstStyle>
            <a:lvl1pPr algn="ctr">
              <a:lnSpc>
                <a:spcPct val="85000"/>
              </a:lnSpc>
              <a:defRPr sz="7200" b="1" cap="all" baseline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09530" y="3869634"/>
            <a:ext cx="8767860" cy="1388165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rgbClr val="FFFFFF"/>
                </a:solidFill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F410F57F-F9A1-4A82-A06D-A03060E266B8}" type="datetimeFigureOut">
              <a:rPr lang="ru-RU" smtClean="0"/>
              <a:pPr/>
              <a:t>13.04.2024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E011F42E-0471-42BE-9302-AABA60987F57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8" name="Straight Connector 7"/>
          <p:cNvCxnSpPr/>
          <p:nvPr/>
        </p:nvCxnSpPr>
        <p:spPr>
          <a:xfrm>
            <a:off x="1978660" y="3733800"/>
            <a:ext cx="8229601" cy="0"/>
          </a:xfrm>
          <a:prstGeom prst="line">
            <a:avLst/>
          </a:prstGeom>
          <a:ln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7121612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10F57F-F9A1-4A82-A06D-A03060E266B8}" type="datetimeFigureOut">
              <a:rPr lang="ru-RU" smtClean="0"/>
              <a:pPr/>
              <a:t>13.04.2024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11F42E-0471-42BE-9302-AABA60987F5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3560954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762000"/>
            <a:ext cx="2324100" cy="54102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3000" y="762000"/>
            <a:ext cx="7429500" cy="54102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10F57F-F9A1-4A82-A06D-A03060E266B8}" type="datetimeFigureOut">
              <a:rPr lang="ru-RU" smtClean="0"/>
              <a:pPr/>
              <a:t>13.04.2024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11F42E-0471-42BE-9302-AABA60987F5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0970194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10F57F-F9A1-4A82-A06D-A03060E266B8}" type="datetimeFigureOut">
              <a:rPr lang="ru-RU" smtClean="0"/>
              <a:pPr/>
              <a:t>13.04.2024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11F42E-0471-42BE-9302-AABA60987F5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0508593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06424" y="1173575"/>
            <a:ext cx="9966960" cy="2926080"/>
          </a:xfrm>
        </p:spPr>
        <p:txBody>
          <a:bodyPr anchor="b">
            <a:noAutofit/>
          </a:bodyPr>
          <a:lstStyle>
            <a:lvl1pPr algn="ctr">
              <a:lnSpc>
                <a:spcPct val="85000"/>
              </a:lnSpc>
              <a:defRPr sz="7200" b="0" cap="all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09928" y="4154520"/>
            <a:ext cx="8769096" cy="1363806"/>
          </a:xfrm>
        </p:spPr>
        <p:txBody>
          <a:bodyPr anchor="t">
            <a:normAutofit/>
          </a:bodyPr>
          <a:lstStyle>
            <a:lvl1pPr marL="0" indent="0" algn="ctr">
              <a:buNone/>
              <a:defRPr sz="2200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10F57F-F9A1-4A82-A06D-A03060E266B8}" type="datetimeFigureOut">
              <a:rPr lang="ru-RU" smtClean="0"/>
              <a:pPr/>
              <a:t>13.04.2024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11F42E-0471-42BE-9302-AABA60987F57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7" name="Straight Connector 6"/>
          <p:cNvCxnSpPr/>
          <p:nvPr/>
        </p:nvCxnSpPr>
        <p:spPr>
          <a:xfrm>
            <a:off x="1981200" y="4020408"/>
            <a:ext cx="8229601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662598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43000" y="2057399"/>
            <a:ext cx="4754880" cy="40233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67612" y="2057400"/>
            <a:ext cx="4754880" cy="40233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10F57F-F9A1-4A82-A06D-A03060E266B8}" type="datetimeFigureOut">
              <a:rPr lang="ru-RU" smtClean="0"/>
              <a:pPr/>
              <a:t>13.04.2024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11F42E-0471-42BE-9302-AABA60987F5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4159299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2001511"/>
            <a:ext cx="4754880" cy="77724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3000" y="2721483"/>
            <a:ext cx="4754880" cy="338328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69173" y="1999032"/>
            <a:ext cx="4754880" cy="77724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69173" y="2719322"/>
            <a:ext cx="4754880" cy="338328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10F57F-F9A1-4A82-A06D-A03060E266B8}" type="datetimeFigureOut">
              <a:rPr lang="ru-RU" smtClean="0"/>
              <a:pPr/>
              <a:t>13.04.2024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11F42E-0471-42BE-9302-AABA60987F5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8321423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10F57F-F9A1-4A82-A06D-A03060E266B8}" type="datetimeFigureOut">
              <a:rPr lang="ru-RU" smtClean="0"/>
              <a:pPr/>
              <a:t>13.04.2024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11F42E-0471-42BE-9302-AABA60987F5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649454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10F57F-F9A1-4A82-A06D-A03060E266B8}" type="datetimeFigureOut">
              <a:rPr lang="ru-RU" smtClean="0"/>
              <a:pPr/>
              <a:t>13.04.2024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11F42E-0471-42BE-9302-AABA60987F5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5167649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097280"/>
            <a:ext cx="3931920" cy="173736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defRPr sz="4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52159" y="1097280"/>
            <a:ext cx="5212080" cy="466344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0" y="2834640"/>
            <a:ext cx="3931920" cy="301752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7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10F57F-F9A1-4A82-A06D-A03060E266B8}" type="datetimeFigureOut">
              <a:rPr lang="ru-RU" smtClean="0"/>
              <a:pPr/>
              <a:t>13.04.2024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11F42E-0471-42BE-9302-AABA60987F5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0395020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097280"/>
            <a:ext cx="3931920" cy="173736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defRPr sz="4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413248" y="1069847"/>
            <a:ext cx="6099048" cy="4800600"/>
          </a:xfrm>
        </p:spPr>
        <p:txBody>
          <a:bodyPr lIns="274320" tIns="182880" anchor="t">
            <a:normAutofit/>
          </a:bodyPr>
          <a:lstStyle>
            <a:lvl1pPr marL="0" indent="0">
              <a:buNone/>
              <a:defRPr sz="2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0" y="2834640"/>
            <a:ext cx="3931920" cy="288036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7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10F57F-F9A1-4A82-A06D-A03060E266B8}" type="datetimeFigureOut">
              <a:rPr lang="ru-RU" smtClean="0"/>
              <a:pPr/>
              <a:t>13.04.2024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11F42E-0471-42BE-9302-AABA60987F5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6255484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231140" y="243840"/>
            <a:ext cx="11724640" cy="6377939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2057400"/>
            <a:ext cx="9872871" cy="4038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142996" y="6223828"/>
            <a:ext cx="232907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accent1"/>
                </a:solidFill>
              </a:defRPr>
            </a:lvl1pPr>
          </a:lstStyle>
          <a:p>
            <a:fld id="{F410F57F-F9A1-4A82-A06D-A03060E266B8}" type="datetimeFigureOut">
              <a:rPr lang="ru-RU" smtClean="0"/>
              <a:pPr/>
              <a:t>13.04.2024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949148" y="6223828"/>
            <a:ext cx="471777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accent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329530" y="6223828"/>
            <a:ext cx="17062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fld id="{E011F42E-0471-42BE-9302-AABA60987F5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0149245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228600" indent="-182880" algn="l" defTabSz="914400" rtl="0" eaLnBrk="1" latinLnBrk="0" hangingPunct="1">
        <a:lnSpc>
          <a:spcPct val="90000"/>
        </a:lnSpc>
        <a:spcBef>
          <a:spcPts val="1400"/>
        </a:spcBef>
        <a:buClr>
          <a:schemeClr val="accent1"/>
        </a:buClr>
        <a:buSzPct val="80000"/>
        <a:buFont typeface="Corbel" pitchFamily="34" charset="0"/>
        <a:buChar char="•"/>
        <a:defRPr sz="2200" kern="1200">
          <a:solidFill>
            <a:schemeClr val="accent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2000" kern="1200">
          <a:solidFill>
            <a:schemeClr val="accent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8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slide" Target="slide27.xml"/><Relationship Id="rId1" Type="http://schemas.openxmlformats.org/officeDocument/2006/relationships/slideLayout" Target="../slideLayouts/slideLayout2.xml"/><Relationship Id="rId4" Type="http://schemas.openxmlformats.org/officeDocument/2006/relationships/slide" Target="slide3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7" Type="http://schemas.openxmlformats.org/officeDocument/2006/relationships/image" Target="../media/image30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jpeg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3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sz="6600" dirty="0"/>
              <a:t>Идиоматические выражения в английском языке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Выполнила ученица 10 класса </a:t>
            </a:r>
          </a:p>
          <a:p>
            <a:r>
              <a:rPr lang="ru-RU" dirty="0" smtClean="0"/>
              <a:t>Филиппова Анна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1371216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3562914" y="2898555"/>
            <a:ext cx="5143536" cy="85724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2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14700" b="1" dirty="0" smtClean="0">
                <a:latin typeface="Times New Roman" pitchFamily="18" charset="0"/>
                <a:cs typeface="Times New Roman" pitchFamily="18" charset="0"/>
              </a:rPr>
              <a:t>Классификации</a:t>
            </a:r>
            <a:br>
              <a:rPr lang="ru-RU" sz="147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4700" b="1" dirty="0" smtClean="0">
                <a:latin typeface="Times New Roman" pitchFamily="18" charset="0"/>
                <a:cs typeface="Times New Roman" pitchFamily="18" charset="0"/>
              </a:rPr>
              <a:t> идиом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5" name="Прямоугольник 4">
            <a:hlinkClick r:id="rId2" action="ppaction://hlinksldjump"/>
          </p:cNvPr>
          <p:cNvSpPr/>
          <p:nvPr/>
        </p:nvSpPr>
        <p:spPr>
          <a:xfrm>
            <a:off x="1026500" y="2692283"/>
            <a:ext cx="2214578" cy="142876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Этимологическая</a:t>
            </a:r>
          </a:p>
          <a:p>
            <a:pPr algn="ctr"/>
            <a:r>
              <a:rPr lang="en-GB" dirty="0" smtClean="0"/>
              <a:t> 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6" name="Прямоугольник 5">
            <a:hlinkClick r:id="rId3" action="ppaction://hlinksldjump"/>
          </p:cNvPr>
          <p:cNvSpPr/>
          <p:nvPr/>
        </p:nvSpPr>
        <p:spPr>
          <a:xfrm>
            <a:off x="3071802" y="4805127"/>
            <a:ext cx="2214578" cy="1428760"/>
          </a:xfrm>
          <a:prstGeom prst="rect">
            <a:avLst/>
          </a:prstGeom>
          <a:solidFill>
            <a:srgbClr val="D097DD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Стилистическая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3071802" y="579440"/>
            <a:ext cx="2214578" cy="142876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  <a:prstDash val="sysDot"/>
          </a:ln>
          <a:effectLst>
            <a:outerShdw blurRad="57150" dist="38100" dir="5400000" algn="ctr" rotWithShape="0">
              <a:schemeClr val="accent4">
                <a:shade val="9000"/>
                <a:satMod val="105000"/>
                <a:alpha val="48000"/>
              </a:schemeClr>
            </a:outerShdw>
          </a:effectLst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 способу образования 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>
            <a:hlinkClick r:id="rId4" action="ppaction://hlinksldjump"/>
          </p:cNvPr>
          <p:cNvSpPr/>
          <p:nvPr/>
        </p:nvSpPr>
        <p:spPr>
          <a:xfrm>
            <a:off x="9028286" y="2648518"/>
            <a:ext cx="2214578" cy="1357322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Структурная</a:t>
            </a:r>
            <a:r>
              <a:rPr lang="ru-RU" b="1" dirty="0" smtClean="0">
                <a:solidFill>
                  <a:schemeClr val="tx1"/>
                </a:solidFill>
              </a:rPr>
              <a:t> 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601551" y="579440"/>
            <a:ext cx="2214578" cy="1428760"/>
          </a:xfrm>
          <a:prstGeom prst="rect">
            <a:avLst/>
          </a:prstGeom>
          <a:solidFill>
            <a:srgbClr val="D097DD"/>
          </a:solidFill>
          <a:effectLst>
            <a:outerShdw blurRad="57150" dist="38100" dir="5400000" algn="ctr" rotWithShape="0">
              <a:schemeClr val="accent1">
                <a:shade val="9000"/>
                <a:satMod val="105000"/>
                <a:alpha val="48000"/>
              </a:schemeClr>
            </a:outerShdw>
          </a:effectLst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Тематическая</a:t>
            </a:r>
            <a:r>
              <a:rPr lang="ru-RU" b="1" dirty="0" smtClean="0">
                <a:solidFill>
                  <a:schemeClr val="tx1"/>
                </a:solidFill>
              </a:rPr>
              <a:t> 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10" name="Прямоугольник 9">
            <a:hlinkClick r:id="" action="ppaction://noaction"/>
          </p:cNvPr>
          <p:cNvSpPr/>
          <p:nvPr/>
        </p:nvSpPr>
        <p:spPr>
          <a:xfrm>
            <a:off x="6601551" y="4805127"/>
            <a:ext cx="2214578" cy="142876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Семантическая 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450576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100" name="Picture 4" descr="https://study.kaplaninternational.com/l/images/kblog/gifs-112017/Face_the_music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87383" y="478701"/>
            <a:ext cx="5875800" cy="587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 rotWithShape="1">
          <a:blip r:embed="rId3" cstate="print"/>
          <a:srcRect l="18792"/>
          <a:stretch/>
        </p:blipFill>
        <p:spPr>
          <a:xfrm>
            <a:off x="6760287" y="1287780"/>
            <a:ext cx="4740229" cy="4734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347906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s://cdn.dribbble.com/users/3239746/screenshots/6671494/busy_bee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11033" y="1199244"/>
            <a:ext cx="5405778" cy="42829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https://i.pinimg.com/originals/b5/ba/59/b5ba59f735d909b9c7f0a5842963455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62867" y="578735"/>
            <a:ext cx="5524016" cy="55240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2181783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50" name="Picture 6" descr="https://i.pinimg.com/originals/f5/cd/85/f5cd851a3e3a0449fb875fcf0c5c2cd1.pn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18177" y="439838"/>
            <a:ext cx="5968679" cy="59686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62486" y="1852070"/>
            <a:ext cx="4572000" cy="3524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4402877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https://i.ytimg.com/vi/vDQ1-3WOYSY/maxresdefault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60664" y="319298"/>
            <a:ext cx="11195669" cy="62975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15432146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s://i.pinimg.com/736x/67/eb/e7/67ebe7491eaaf884dcad97819fac0140--english-articles-english-idioms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69614" y="327089"/>
            <a:ext cx="5958327" cy="59583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81650563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53" y="437716"/>
            <a:ext cx="9875520" cy="1356360"/>
          </a:xfrm>
        </p:spPr>
        <p:txBody>
          <a:bodyPr/>
          <a:lstStyle/>
          <a:p>
            <a:r>
              <a:rPr lang="en-US" dirty="0" smtClean="0"/>
              <a:t>TO BRING HOME THE BACON</a:t>
            </a:r>
            <a:endParaRPr lang="ru-RU" dirty="0"/>
          </a:p>
        </p:txBody>
      </p:sp>
      <p:pic>
        <p:nvPicPr>
          <p:cNvPr id="8194" name="Picture 2" descr="https://storage.googleapis.com/www-cw-com-tw/article/202005/article-5ec74b2c81408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41653" y="1794076"/>
            <a:ext cx="7054597" cy="47265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75308108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948651" y="331807"/>
            <a:ext cx="9875520" cy="1356360"/>
          </a:xfrm>
        </p:spPr>
        <p:txBody>
          <a:bodyPr/>
          <a:lstStyle/>
          <a:p>
            <a:r>
              <a:rPr lang="en-US" dirty="0" smtClean="0"/>
              <a:t>HAVE MONEY TO BURN</a:t>
            </a:r>
            <a:endParaRPr lang="ru-RU" dirty="0"/>
          </a:p>
        </p:txBody>
      </p:sp>
      <p:pic>
        <p:nvPicPr>
          <p:cNvPr id="9218" name="Picture 2" descr="https://www.washingtonpolicy.org/Library/imglib/iStock-1135147638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741877" y="1798108"/>
            <a:ext cx="6677766" cy="4406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71145368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https://i.ytimg.com/vi/1-oBaJCsgQU/maxresdefault.jpg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13948"/>
          <a:stretch/>
        </p:blipFill>
        <p:spPr bwMode="auto">
          <a:xfrm>
            <a:off x="1112077" y="1028858"/>
            <a:ext cx="10045918" cy="48626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52568207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https://mulino58.ru/wp-content/uploads/f/6/d/f6d7928d738d8490ed0ca3e84216593b.pn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13726" y="1354237"/>
            <a:ext cx="7160289" cy="42479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1268" name="Picture 4" descr="https://www.tekportal.net/wp-content/uploads/2018/12/nosecount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29591" y="1429472"/>
            <a:ext cx="4097437" cy="40974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86041801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566716" y="998376"/>
            <a:ext cx="7023255" cy="5267441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/>
          <a:srcRect l="19002" t="18720" r="15018"/>
          <a:stretch/>
        </p:blipFill>
        <p:spPr>
          <a:xfrm>
            <a:off x="364412" y="998376"/>
            <a:ext cx="3987699" cy="2763194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10236" y="3765731"/>
            <a:ext cx="3896049" cy="25000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225861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https://i.ytimg.com/vi/w1-d3A2INMg/maxresdefault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70893" y="763928"/>
            <a:ext cx="9417505" cy="52973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01741453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https://everythingevilink.com/wp-content/uploads/2019/09/rain-check-images-english-idioms-with-movies-lesson-16-take-a-rain-check-of-rain-check-images.jpg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7060" b="8889"/>
          <a:stretch/>
        </p:blipFill>
        <p:spPr bwMode="auto">
          <a:xfrm>
            <a:off x="332500" y="578734"/>
            <a:ext cx="7690691" cy="48480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3316" name="Picture 4" descr="https://slidebean-uploads.s3.amazonaws.com/38d8bc74da8c97edf182a2c4831153dd_raincheck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24485" y="1370732"/>
            <a:ext cx="3773347" cy="37733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86569165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71263" y="239210"/>
            <a:ext cx="9875520" cy="135636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4338" name="Picture 2" descr="https://static.deltabook.ru/iblock/aab/aab1992eafa8ca73d614b86d4e954df7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1583" y="322228"/>
            <a:ext cx="4776554" cy="63177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5443959" y="549216"/>
            <a:ext cx="6002824" cy="5632311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bg1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Out of the blue – 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неожиданно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To look on the bright side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– быть оптимистичным, радостно воспринимать действительность.</a:t>
            </a:r>
            <a:endParaRPr lang="ru-RU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To be over the moon – 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быть абсолютно счастливым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To feel blue – 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быть грустным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To be in someone`s way – 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мешать кому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либо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To bring someone down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– испортить кому-либо настроение.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026231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Picture 2" descr="https://static.deltabook.ru/iblock/aab/aab1992eafa8ca73d614b86d4e954df7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16306" y="370039"/>
            <a:ext cx="4591360" cy="60728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5096719" y="609599"/>
            <a:ext cx="6420091" cy="5543761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To be as fit as a fiddle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– быть в добром здравии, совершенно здоров.</a:t>
            </a: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To be as right as rain – </a:t>
            </a:r>
            <a:r>
              <a:rPr lang="en-US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быть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в </a:t>
            </a:r>
            <a:r>
              <a:rPr lang="en-US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полном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порядке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To be the picture of health – </a:t>
            </a:r>
            <a:r>
              <a:rPr lang="en-US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иметь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цветущий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вид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быть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в </a:t>
            </a:r>
            <a:r>
              <a:rPr lang="en-US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хорошей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форме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To be on the mend – </a:t>
            </a:r>
            <a:r>
              <a:rPr lang="en-US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поправляться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To be on one's way to recovery – </a:t>
            </a:r>
            <a:r>
              <a:rPr lang="en-US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поправляться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To be under the weather – </a:t>
            </a:r>
            <a:r>
              <a:rPr lang="en-US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испытывать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en-US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легкое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en-US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недомогание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To feel </a:t>
            </a:r>
            <a:r>
              <a:rPr lang="en-US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off-colour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– </a:t>
            </a:r>
            <a:r>
              <a:rPr lang="en-US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чувствовать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себя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плохо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To need to recharge one's batteries – </a:t>
            </a:r>
            <a:r>
              <a:rPr lang="en-US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набраться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сил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и </a:t>
            </a:r>
            <a:r>
              <a:rPr lang="en-US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энергии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встряхнуться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To have weak/delicate health – </a:t>
            </a:r>
            <a:r>
              <a:rPr lang="en-US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иметь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слабое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здоровье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To look like death warmed up – </a:t>
            </a:r>
            <a:r>
              <a:rPr lang="en-US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выглядеть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очень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плохо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7479141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Picture 2" descr="https://static.deltabook.ru/iblock/aab/aab1992eafa8ca73d614b86d4e954df7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16306" y="370039"/>
            <a:ext cx="4591360" cy="60728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5309375" y="590299"/>
            <a:ext cx="6207434" cy="5632311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As cold as ice – </a:t>
            </a: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очень холодный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As hard as nail – </a:t>
            </a: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очень крепкий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стойкий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As cool as</a:t>
            </a: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a 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cucumber </a:t>
            </a: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– на удивление невозмутим, несмотря на обстоятельства. </a:t>
            </a:r>
            <a:endParaRPr lang="ru-RU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As green as grass – </a:t>
            </a: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зелены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й, </a:t>
            </a: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как трава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As brown as berry – </a:t>
            </a: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отдохнувший и загорелый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As safe as houses – </a:t>
            </a: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очень надежный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As thick as mince</a:t>
            </a: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- удивительно глуп, туповат или бестолков.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61374504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Picture 2" descr="https://static.deltabook.ru/iblock/aab/aab1992eafa8ca73d614b86d4e954df7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16306" y="370039"/>
            <a:ext cx="4591360" cy="60728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5088712" y="497360"/>
            <a:ext cx="6428098" cy="5832366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sz="3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To make a big deal of something – </a:t>
            </a:r>
            <a:r>
              <a:rPr lang="en-US" sz="32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придать</a:t>
            </a:r>
            <a:r>
              <a:rPr lang="en-US" sz="3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чему-либо</a:t>
            </a:r>
            <a:r>
              <a:rPr lang="en-US" sz="3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большое</a:t>
            </a:r>
            <a:r>
              <a:rPr lang="en-US" sz="3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значение</a:t>
            </a:r>
            <a:r>
              <a:rPr lang="en-US" sz="3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32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sz="3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Made of money</a:t>
            </a:r>
            <a:r>
              <a:rPr lang="ru-RU" sz="3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– сделано из денег</a:t>
            </a:r>
            <a:r>
              <a:rPr lang="ru-RU" sz="3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3200" dirty="0" smtClean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 be on the breadline –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быть в нужде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One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`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 cup of tea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то, что кому-либо по душе.</a:t>
            </a:r>
          </a:p>
          <a:p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 get it  –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понять 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это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4606740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Picture 2" descr="https://static.deltabook.ru/iblock/aab/aab1992eafa8ca73d614b86d4e954df7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16306" y="370039"/>
            <a:ext cx="4591360" cy="60728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5362" name="Picture 2" descr="https://polinka.top/uploads/posts/2023-05/1684527570_polinka-top-p-galochka-simvol-kartinka-instagram-5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110480" y="788623"/>
            <a:ext cx="6476375" cy="52681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86569384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672840" y="0"/>
            <a:ext cx="9875520" cy="1356360"/>
          </a:xfrm>
        </p:spPr>
        <p:txBody>
          <a:bodyPr/>
          <a:lstStyle/>
          <a:p>
            <a:r>
              <a:rPr lang="ru-RU" dirty="0" smtClean="0"/>
              <a:t>АНКЕТИРОВАНИЕ</a:t>
            </a:r>
            <a:endParaRPr lang="ru-RU" dirty="0"/>
          </a:p>
        </p:txBody>
      </p:sp>
      <p:pic>
        <p:nvPicPr>
          <p:cNvPr id="8" name="Объект 7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43890" y="1000760"/>
            <a:ext cx="2454910" cy="3273213"/>
          </a:xfr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949690" y="1000760"/>
            <a:ext cx="2454910" cy="3273213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429794" y="1000760"/>
            <a:ext cx="2454910" cy="3273213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215698" y="1004146"/>
            <a:ext cx="2452370" cy="3269827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6148" r="-1161" b="13333"/>
          <a:stretch/>
        </p:blipFill>
        <p:spPr>
          <a:xfrm>
            <a:off x="6383475" y="4399280"/>
            <a:ext cx="2284593" cy="2123439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9481" b="23555"/>
          <a:stretch/>
        </p:blipFill>
        <p:spPr>
          <a:xfrm>
            <a:off x="3466202" y="4399280"/>
            <a:ext cx="2382093" cy="21268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90567429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xmlns="" val="1570523291"/>
              </p:ext>
            </p:extLst>
          </p:nvPr>
        </p:nvGraphicFramePr>
        <p:xfrm>
          <a:off x="365760" y="370367"/>
          <a:ext cx="4439920" cy="335835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5" name="Диаграмма 4"/>
          <p:cNvGraphicFramePr/>
          <p:nvPr>
            <p:extLst>
              <p:ext uri="{D42A27DB-BD31-4B8C-83A1-F6EECF244321}">
                <p14:modId xmlns:p14="http://schemas.microsoft.com/office/powerpoint/2010/main" xmlns="" val="3118876952"/>
              </p:ext>
            </p:extLst>
          </p:nvPr>
        </p:nvGraphicFramePr>
        <p:xfrm>
          <a:off x="6878320" y="338936"/>
          <a:ext cx="4882515" cy="357957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1849120" y="5217002"/>
            <a:ext cx="184731" cy="492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7" name="Rectangle 4"/>
          <p:cNvSpPr>
            <a:spLocks noChangeArrowheads="1"/>
          </p:cNvSpPr>
          <p:nvPr/>
        </p:nvSpPr>
        <p:spPr bwMode="auto">
          <a:xfrm>
            <a:off x="0" y="4083685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8" name="Rectangle 5"/>
          <p:cNvSpPr>
            <a:spLocks noChangeArrowheads="1"/>
          </p:cNvSpPr>
          <p:nvPr/>
        </p:nvSpPr>
        <p:spPr bwMode="auto">
          <a:xfrm>
            <a:off x="0" y="775716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10" name="Диаграмма 9"/>
          <p:cNvGraphicFramePr/>
          <p:nvPr>
            <p:extLst>
              <p:ext uri="{D42A27DB-BD31-4B8C-83A1-F6EECF244321}">
                <p14:modId xmlns:p14="http://schemas.microsoft.com/office/powerpoint/2010/main" xmlns="" val="2390261287"/>
              </p:ext>
            </p:extLst>
          </p:nvPr>
        </p:nvGraphicFramePr>
        <p:xfrm>
          <a:off x="3381851" y="3322320"/>
          <a:ext cx="4991418" cy="3200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xmlns="" val="339247841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61238" y="894080"/>
            <a:ext cx="5966842" cy="4917440"/>
          </a:xfrm>
          <a:prstGeom prst="rect">
            <a:avLst/>
          </a:prstGeom>
        </p:spPr>
      </p:pic>
      <p:pic>
        <p:nvPicPr>
          <p:cNvPr id="5" name="Рисунок 4"/>
          <p:cNvPicPr/>
          <p:nvPr/>
        </p:nvPicPr>
        <p:blipFill>
          <a:blip r:embed="rId3"/>
          <a:stretch>
            <a:fillRect/>
          </a:stretch>
        </p:blipFill>
        <p:spPr>
          <a:xfrm>
            <a:off x="6228080" y="894080"/>
            <a:ext cx="5746433" cy="4917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41211854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53739" y="3184849"/>
            <a:ext cx="10187012" cy="1356360"/>
          </a:xfrm>
        </p:spPr>
        <p:txBody>
          <a:bodyPr>
            <a:normAutofit fontScale="90000"/>
          </a:bodyPr>
          <a:lstStyle/>
          <a:p>
            <a:pPr fontAlgn="base"/>
            <a:r>
              <a:rPr lang="ru-RU" dirty="0">
                <a:solidFill>
                  <a:schemeClr val="accent1">
                    <a:lumMod val="50000"/>
                  </a:schemeClr>
                </a:solidFill>
              </a:rPr>
              <a:t>Г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ипотеза</a:t>
            </a:r>
            <a:r>
              <a:rPr lang="ru-RU" dirty="0">
                <a:solidFill>
                  <a:schemeClr val="accent1">
                    <a:lumMod val="50000"/>
                  </a:schemeClr>
                </a:solidFill>
              </a:rPr>
              <a:t>: человек, употребляющий в своей речи идиомы, повышает уровень коммуникативного владения языком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.</a:t>
            </a:r>
            <a:b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</a:br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/>
            </a:r>
            <a:b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</a:br>
            <a:r>
              <a:rPr lang="ru-RU" dirty="0">
                <a:solidFill>
                  <a:schemeClr val="accent1">
                    <a:lumMod val="50000"/>
                  </a:schemeClr>
                </a:solidFill>
              </a:rPr>
              <a:t>Объект моего исследования - идиомы английского 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языка.</a:t>
            </a:r>
            <a:b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</a:br>
            <a:r>
              <a:rPr lang="ru-RU" dirty="0">
                <a:solidFill>
                  <a:schemeClr val="accent1">
                    <a:lumMod val="50000"/>
                  </a:schemeClr>
                </a:solidFill>
              </a:rPr>
              <a:t/>
            </a:r>
            <a:br>
              <a:rPr lang="ru-RU" dirty="0">
                <a:solidFill>
                  <a:schemeClr val="accent1">
                    <a:lumMod val="50000"/>
                  </a:schemeClr>
                </a:solidFill>
              </a:rPr>
            </a:br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Предмет</a:t>
            </a:r>
            <a:r>
              <a:rPr lang="ru-RU" dirty="0">
                <a:solidFill>
                  <a:schemeClr val="accent1">
                    <a:lumMod val="50000"/>
                  </a:schemeClr>
                </a:solidFill>
              </a:rPr>
              <a:t> исследования – употребление идиом в речи.</a:t>
            </a: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0770876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2887090353"/>
              </p:ext>
            </p:extLst>
          </p:nvPr>
        </p:nvGraphicFramePr>
        <p:xfrm>
          <a:off x="1701801" y="518160"/>
          <a:ext cx="9250680" cy="56184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xmlns="" val="264113811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482" name="Picture 2" descr="https://media.cdnandroid.com/29/d9/09/95/imagen-idioms-1gal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47255" y="721360"/>
            <a:ext cx="10867009" cy="53009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722194520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16480" y="2499360"/>
            <a:ext cx="9875520" cy="1356360"/>
          </a:xfrm>
        </p:spPr>
        <p:txBody>
          <a:bodyPr/>
          <a:lstStyle/>
          <a:p>
            <a:r>
              <a:rPr lang="en-US" dirty="0" smtClean="0"/>
              <a:t>THANK YOU FOR LISTENING!!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12709641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2"/>
          <p:cNvSpPr>
            <a:spLocks noGrp="1"/>
          </p:cNvSpPr>
          <p:nvPr>
            <p:ph type="title"/>
          </p:nvPr>
        </p:nvSpPr>
        <p:spPr>
          <a:xfrm>
            <a:off x="695131" y="730898"/>
            <a:ext cx="10072688" cy="5632450"/>
          </a:xfrm>
        </p:spPr>
        <p:txBody>
          <a:bodyPr/>
          <a:lstStyle/>
          <a:p>
            <a:r>
              <a:rPr lang="ru-RU" dirty="0" smtClean="0"/>
              <a:t>Цель </a:t>
            </a:r>
            <a:r>
              <a:rPr lang="ru-RU" dirty="0"/>
              <a:t> моего исследовательского </a:t>
            </a:r>
            <a:r>
              <a:rPr lang="ru-RU" dirty="0" smtClean="0"/>
              <a:t>проекта – </a:t>
            </a:r>
            <a:r>
              <a:rPr lang="ru-RU" dirty="0"/>
              <a:t>повысить интерес обучающихся моей школы к изучению английского языка через употребление идиом.</a:t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7958476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60445" y="2541037"/>
            <a:ext cx="10744200" cy="1356360"/>
          </a:xfrm>
        </p:spPr>
        <p:txBody>
          <a:bodyPr>
            <a:normAutofit fontScale="90000"/>
          </a:bodyPr>
          <a:lstStyle/>
          <a:p>
            <a:pPr fontAlgn="base"/>
            <a:r>
              <a:rPr lang="ru-RU" dirty="0" smtClean="0"/>
              <a:t>Задачи:</a:t>
            </a:r>
            <a:br>
              <a:rPr lang="ru-RU" dirty="0" smtClean="0"/>
            </a:br>
            <a:r>
              <a:rPr lang="ru-RU" dirty="0" smtClean="0"/>
              <a:t>изучить </a:t>
            </a:r>
            <a:r>
              <a:rPr lang="ru-RU" dirty="0"/>
              <a:t>понятие «идиома</a:t>
            </a:r>
            <a:r>
              <a:rPr lang="ru-RU" dirty="0" smtClean="0"/>
              <a:t>»;</a:t>
            </a:r>
            <a:br>
              <a:rPr lang="ru-RU" dirty="0" smtClean="0"/>
            </a:br>
            <a:r>
              <a:rPr lang="ru-RU" dirty="0" smtClean="0"/>
              <a:t>рассмотреть </a:t>
            </a:r>
            <a:r>
              <a:rPr lang="ru-RU" dirty="0"/>
              <a:t>классификацию идиом;</a:t>
            </a:r>
            <a:br>
              <a:rPr lang="ru-RU" dirty="0"/>
            </a:br>
            <a:r>
              <a:rPr lang="ru-RU" dirty="0"/>
              <a:t>найти примеры идиом в учебнике для 10 класса «</a:t>
            </a:r>
            <a:r>
              <a:rPr lang="en-US" dirty="0"/>
              <a:t>Rainbow English</a:t>
            </a:r>
            <a:r>
              <a:rPr lang="ru-RU" dirty="0"/>
              <a:t>» Афанасьевой О. В., Михеевой И. В., Барановой К. М.;</a:t>
            </a:r>
            <a:br>
              <a:rPr lang="ru-RU" dirty="0"/>
            </a:br>
            <a:r>
              <a:rPr lang="ru-RU" dirty="0"/>
              <a:t>провести анкетирование обучающихся 10 класса;</a:t>
            </a:r>
            <a:br>
              <a:rPr lang="ru-RU" dirty="0"/>
            </a:br>
            <a:r>
              <a:rPr lang="ru-RU" dirty="0"/>
              <a:t>отобрать примеры идиом для составления идиоматического словаря</a:t>
            </a:r>
            <a:r>
              <a:rPr lang="ru-RU" dirty="0" smtClean="0"/>
              <a:t>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4824304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92494" y="2774302"/>
            <a:ext cx="11117424" cy="1356360"/>
          </a:xfrm>
        </p:spPr>
        <p:txBody>
          <a:bodyPr>
            <a:noAutofit/>
          </a:bodyPr>
          <a:lstStyle/>
          <a:p>
            <a:pPr fontAlgn="base"/>
            <a:r>
              <a:rPr lang="ru-RU" sz="3700" dirty="0" smtClean="0"/>
              <a:t>Методы</a:t>
            </a:r>
            <a:r>
              <a:rPr lang="ru-RU" sz="3700" dirty="0"/>
              <a:t> исследования:</a:t>
            </a:r>
            <a:br>
              <a:rPr lang="ru-RU" sz="3700" dirty="0"/>
            </a:br>
            <a:r>
              <a:rPr lang="ru-RU" sz="3700" dirty="0"/>
              <a:t>теоретический анализ и обобщение литературы;</a:t>
            </a:r>
            <a:br>
              <a:rPr lang="ru-RU" sz="3700" dirty="0"/>
            </a:br>
            <a:r>
              <a:rPr lang="ru-RU" sz="3700" dirty="0"/>
              <a:t>сравнение;</a:t>
            </a:r>
            <a:br>
              <a:rPr lang="ru-RU" sz="3700" dirty="0"/>
            </a:br>
            <a:r>
              <a:rPr lang="ru-RU" sz="3700" dirty="0"/>
              <a:t>выборка;</a:t>
            </a:r>
            <a:br>
              <a:rPr lang="ru-RU" sz="3700" dirty="0"/>
            </a:br>
            <a:r>
              <a:rPr lang="ru-RU" sz="3700" dirty="0"/>
              <a:t>анкетирование обучающихся.</a:t>
            </a:r>
            <a:br>
              <a:rPr lang="ru-RU" sz="3700" dirty="0"/>
            </a:br>
            <a:r>
              <a:rPr lang="ru-RU" sz="3700" dirty="0" smtClean="0"/>
              <a:t>Новизна</a:t>
            </a:r>
            <a:r>
              <a:rPr lang="ru-RU" sz="3700" dirty="0"/>
              <a:t> моей исследовательской работы заключается в составлении идиоматического словаря, основанного на содержании </a:t>
            </a:r>
            <a:r>
              <a:rPr lang="ru-RU" sz="3700" dirty="0" smtClean="0"/>
              <a:t>учебника </a:t>
            </a:r>
            <a:r>
              <a:rPr lang="ru-RU" sz="3700" dirty="0"/>
              <a:t>Афанасьевой О. В., Михеевой И. В., Барановой К. М</a:t>
            </a:r>
            <a:r>
              <a:rPr lang="ru-RU" sz="3700" dirty="0" smtClean="0"/>
              <a:t>. </a:t>
            </a:r>
            <a:r>
              <a:rPr lang="ru-RU" sz="3700" dirty="0"/>
              <a:t>«</a:t>
            </a:r>
            <a:r>
              <a:rPr lang="en-US" sz="3700" dirty="0"/>
              <a:t>Rainbow English</a:t>
            </a:r>
            <a:r>
              <a:rPr lang="ru-RU" sz="3700" dirty="0"/>
              <a:t>» 10 класс.</a:t>
            </a:r>
          </a:p>
        </p:txBody>
      </p:sp>
    </p:spTree>
    <p:extLst>
      <p:ext uri="{BB962C8B-B14F-4D97-AF65-F5344CB8AC3E}">
        <p14:creationId xmlns:p14="http://schemas.microsoft.com/office/powerpoint/2010/main" xmlns="" val="3192618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33872" y="3044890"/>
            <a:ext cx="11145417" cy="1356360"/>
          </a:xfrm>
        </p:spPr>
        <p:txBody>
          <a:bodyPr>
            <a:normAutofit fontScale="90000"/>
          </a:bodyPr>
          <a:lstStyle/>
          <a:p>
            <a:r>
              <a:rPr lang="ru-RU" sz="4000" dirty="0" smtClean="0"/>
              <a:t>Практическая </a:t>
            </a:r>
            <a:r>
              <a:rPr lang="ru-RU" sz="4000" dirty="0"/>
              <a:t>значимость работы состоит в том, что результаты исследования могут быть использованы как обучающимися для повышения образовательного уровня, так и учителями английского языка для повышения мотивации обучающихся к изучению предмета. Материалы работы могут быть полезны для проведения уроков английского языка, а также внеурочных мероприятий по предмету. Кроме того, их можно применить для подготовки к олимпиадам и конкурсам различного уровня, а также к экзаменам.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773280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sun9-32.userapi.com/impg/iFUJ2U2dZDlv7sODHjkuvj0hR7JriUE0sMBgyg/asaMAjcuRZY.jpg?size=512x512&amp;quality=95&amp;sign=7ef8cae1b2cdb2c44739e46013307e25&amp;c_uniq_tag=T3PHTxqjdwV77tuwdj7oYYXkKR4FuTdLuEj-_Mu1aMc&amp;type=album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121090" y="503854"/>
            <a:ext cx="5778759" cy="57787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9324498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https://cdn.dribbble.com/users/371658/screenshots/4773602/media/6f00587c7c6d0b74b54ab15375bb869b.gif"/>
          <p:cNvPicPr>
            <a:picLocks noGrp="1" noChangeAspect="1" noChangeArrowheads="1" noCro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248596" y="471912"/>
            <a:ext cx="7809804" cy="58573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4545425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Базис">
  <a:themeElements>
    <a:clrScheme name="Базис">
      <a:dk1>
        <a:srgbClr val="000000"/>
      </a:dk1>
      <a:lt1>
        <a:srgbClr val="FFFFFF"/>
      </a:lt1>
      <a:dk2>
        <a:srgbClr val="565349"/>
      </a:dk2>
      <a:lt2>
        <a:srgbClr val="DDDDDD"/>
      </a:lt2>
      <a:accent1>
        <a:srgbClr val="A6B727"/>
      </a:accent1>
      <a:accent2>
        <a:srgbClr val="DF5327"/>
      </a:accent2>
      <a:accent3>
        <a:srgbClr val="FE9E00"/>
      </a:accent3>
      <a:accent4>
        <a:srgbClr val="418AB3"/>
      </a:accent4>
      <a:accent5>
        <a:srgbClr val="D7D447"/>
      </a:accent5>
      <a:accent6>
        <a:srgbClr val="818183"/>
      </a:accent6>
      <a:hlink>
        <a:srgbClr val="F59E00"/>
      </a:hlink>
      <a:folHlink>
        <a:srgbClr val="B2B2B2"/>
      </a:folHlink>
    </a:clrScheme>
    <a:fontScheme name="Базис">
      <a:majorFont>
        <a:latin typeface="Corbel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Базис">
      <a:fillStyleLst>
        <a:solidFill>
          <a:schemeClr val="phClr"/>
        </a:solidFill>
        <a:solidFill>
          <a:schemeClr val="phClr">
            <a:tint val="55000"/>
            <a:satMod val="130000"/>
          </a:schemeClr>
        </a:solidFill>
        <a:gradFill rotWithShape="1">
          <a:gsLst>
            <a:gs pos="0">
              <a:schemeClr val="phClr"/>
            </a:gs>
            <a:gs pos="90000">
              <a:schemeClr val="phClr">
                <a:shade val="100000"/>
                <a:satMod val="105000"/>
              </a:schemeClr>
            </a:gs>
            <a:gs pos="100000">
              <a:schemeClr val="phClr">
                <a:shade val="80000"/>
                <a:satMod val="12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53975" cap="flat" cmpd="dbl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"/>
          </a:scene3d>
          <a:sp3d extrusionH="12700" contourW="25400" prstMaterial="flat">
            <a:bevelT w="63500" h="152400" prst="angle"/>
            <a:contourClr>
              <a:schemeClr val="phClr">
                <a:shade val="27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95000"/>
            <a:satMod val="140000"/>
          </a:schemeClr>
        </a:solidFill>
        <a:solidFill>
          <a:schemeClr val="phClr">
            <a:tint val="90000"/>
            <a:shade val="85000"/>
            <a:satMod val="160000"/>
            <a:lumMod val="110000"/>
          </a:schemeClr>
        </a:soli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Basis" id="{5665723A-49BA-4B57-8411-A56F8F207965}" vid="{90E45F77-AEFC-46EF-A7C1-5B338C297B02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TM03457444[[fn=Базис]]</Template>
  <TotalTime>139</TotalTime>
  <Words>402</Words>
  <Application>Microsoft Office PowerPoint</Application>
  <PresentationFormat>Произвольный</PresentationFormat>
  <Paragraphs>56</Paragraphs>
  <Slides>32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32</vt:i4>
      </vt:variant>
    </vt:vector>
  </HeadingPairs>
  <TitlesOfParts>
    <vt:vector size="33" baseType="lpstr">
      <vt:lpstr>Базис</vt:lpstr>
      <vt:lpstr>Идиоматические выражения в английском языке</vt:lpstr>
      <vt:lpstr>Слайд 2</vt:lpstr>
      <vt:lpstr>Гипотеза: человек, употребляющий в своей речи идиомы, повышает уровень коммуникативного владения языком.  Объект моего исследования - идиомы английского языка.  Предмет исследования – употребление идиом в речи.  </vt:lpstr>
      <vt:lpstr>Цель  моего исследовательского проекта – повысить интерес обучающихся моей школы к изучению английского языка через употребление идиом. </vt:lpstr>
      <vt:lpstr>Задачи: изучить понятие «идиома»; рассмотреть классификацию идиом; найти примеры идиом в учебнике для 10 класса «Rainbow English» Афанасьевой О. В., Михеевой И. В., Барановой К. М.; провести анкетирование обучающихся 10 класса; отобрать примеры идиом для составления идиоматического словаря.</vt:lpstr>
      <vt:lpstr>Методы исследования: теоретический анализ и обобщение литературы; сравнение; выборка; анкетирование обучающихся. Новизна моей исследовательской работы заключается в составлении идиоматического словаря, основанного на содержании учебника Афанасьевой О. В., Михеевой И. В., Барановой К. М. «Rainbow English» 10 класс.</vt:lpstr>
      <vt:lpstr>Практическая значимость работы состоит в том, что результаты исследования могут быть использованы как обучающимися для повышения образовательного уровня, так и учителями английского языка для повышения мотивации обучающихся к изучению предмета. Материалы работы могут быть полезны для проведения уроков английского языка, а также внеурочных мероприятий по предмету. Кроме того, их можно применить для подготовки к олимпиадам и конкурсам различного уровня, а также к экзаменам. 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TO BRING HOME THE BACON</vt:lpstr>
      <vt:lpstr>HAVE MONEY TO BURN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АНКЕТИРОВАНИЕ</vt:lpstr>
      <vt:lpstr>Слайд 28</vt:lpstr>
      <vt:lpstr>Слайд 29</vt:lpstr>
      <vt:lpstr>Слайд 30</vt:lpstr>
      <vt:lpstr>Слайд 31</vt:lpstr>
      <vt:lpstr>THANK YOU FOR LISTENING!!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Идиоматические выражения в английском языке</dc:title>
  <dc:creator>Anna</dc:creator>
  <cp:lastModifiedBy>komp2</cp:lastModifiedBy>
  <cp:revision>14</cp:revision>
  <dcterms:created xsi:type="dcterms:W3CDTF">2024-02-13T18:18:26Z</dcterms:created>
  <dcterms:modified xsi:type="dcterms:W3CDTF">2024-04-13T07:20:25Z</dcterms:modified>
</cp:coreProperties>
</file>