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27"/>
  </p:notesMasterIdLst>
  <p:handoutMasterIdLst>
    <p:handoutMasterId r:id="rId28"/>
  </p:handoutMasterIdLst>
  <p:sldIdLst>
    <p:sldId id="358" r:id="rId2"/>
    <p:sldId id="314" r:id="rId3"/>
    <p:sldId id="316" r:id="rId4"/>
    <p:sldId id="325" r:id="rId5"/>
    <p:sldId id="347" r:id="rId6"/>
    <p:sldId id="348" r:id="rId7"/>
    <p:sldId id="349" r:id="rId8"/>
    <p:sldId id="350" r:id="rId9"/>
    <p:sldId id="351" r:id="rId10"/>
    <p:sldId id="352" r:id="rId11"/>
    <p:sldId id="354" r:id="rId12"/>
    <p:sldId id="355" r:id="rId13"/>
    <p:sldId id="363" r:id="rId14"/>
    <p:sldId id="365" r:id="rId15"/>
    <p:sldId id="367" r:id="rId16"/>
    <p:sldId id="368" r:id="rId17"/>
    <p:sldId id="366" r:id="rId18"/>
    <p:sldId id="369" r:id="rId19"/>
    <p:sldId id="370" r:id="rId20"/>
    <p:sldId id="371" r:id="rId21"/>
    <p:sldId id="372" r:id="rId22"/>
    <p:sldId id="373" r:id="rId23"/>
    <p:sldId id="356" r:id="rId24"/>
    <p:sldId id="364" r:id="rId25"/>
    <p:sldId id="357" r:id="rId26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A413"/>
    <a:srgbClr val="D7181F"/>
    <a:srgbClr val="000000"/>
    <a:srgbClr val="FFFFFF"/>
    <a:srgbClr val="CC3300"/>
    <a:srgbClr val="E0E4D0"/>
    <a:srgbClr val="CCE7D4"/>
    <a:srgbClr val="7CD10E"/>
    <a:srgbClr val="D4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>
        <p:scale>
          <a:sx n="75" d="100"/>
          <a:sy n="75" d="100"/>
        </p:scale>
        <p:origin x="-12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0A0247CB-0650-405F-840A-AF15BEFE1B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7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9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9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89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09261F69-BA6B-47EF-B780-380E59F9E4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3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DE21F-4DF7-493D-800D-29ADAB557BE7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Content Layouts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1E39-E8DA-43E6-821D-FF32756EEE5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62"/>
          <p:cNvGrpSpPr>
            <a:grpSpLocks/>
          </p:cNvGrpSpPr>
          <p:nvPr userDrawn="1"/>
        </p:nvGrpSpPr>
        <p:grpSpPr bwMode="auto">
          <a:xfrm>
            <a:off x="0" y="0"/>
            <a:ext cx="9144000" cy="2971800"/>
            <a:chOff x="0" y="0"/>
            <a:chExt cx="5760" cy="2016"/>
          </a:xfrm>
        </p:grpSpPr>
        <p:pic>
          <p:nvPicPr>
            <p:cNvPr id="8" name="Picture 153" descr="7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0" descr="04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68" descr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9525"/>
            <a:ext cx="8382000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3" descr="water_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8667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94A3-02A4-4AC9-8C80-F96334446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EDAF3-88F0-4EB1-9FE3-176EB1509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F4014-FD39-4491-88B1-B98447003D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D6A8-A9F1-4D97-A10C-05C4BCFC1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003D1-F8BD-4F7E-BAAF-BBB4657C1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9E920-3544-4F15-BFF4-A8ED12753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E6BF-7CBF-4359-800E-190839736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F07F-7906-479C-A443-F6B3CA06A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324B-411F-4F6E-AC3A-8D43C03A7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7021-86B8-4AAB-AD12-FFAF42CEFA4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246852F-944D-420B-B0BF-C70B5A7C2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25252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i="1" dirty="0"/>
              <a:t>ГБОУ ООШ с. </a:t>
            </a:r>
            <a:r>
              <a:rPr lang="ru-RU" b="1" i="1" dirty="0" err="1"/>
              <a:t>Байдеряково</a:t>
            </a:r>
            <a:endParaRPr lang="ru-RU" b="1" i="1" dirty="0"/>
          </a:p>
          <a:p>
            <a:pPr algn="ctr">
              <a:lnSpc>
                <a:spcPct val="150000"/>
              </a:lnSpc>
            </a:pPr>
            <a:r>
              <a:rPr lang="ru-RU" b="1" i="1" dirty="0"/>
              <a:t>структурное подразделение </a:t>
            </a:r>
            <a:endParaRPr lang="ru-RU" b="1" i="1" dirty="0" smtClean="0"/>
          </a:p>
          <a:p>
            <a:pPr algn="ctr">
              <a:lnSpc>
                <a:spcPct val="150000"/>
              </a:lnSpc>
            </a:pPr>
            <a:r>
              <a:rPr lang="ru-RU" b="1" i="1" dirty="0" smtClean="0"/>
              <a:t>«Детский сад»</a:t>
            </a:r>
            <a:endParaRPr lang="ru-RU" b="1" i="1" dirty="0"/>
          </a:p>
          <a:p>
            <a:pPr algn="ctr">
              <a:lnSpc>
                <a:spcPct val="150000"/>
              </a:lnSpc>
            </a:pPr>
            <a:r>
              <a:rPr lang="ru-RU" b="1" i="1" dirty="0"/>
              <a:t>старшая разновозрастная </a:t>
            </a:r>
            <a:r>
              <a:rPr lang="ru-RU" b="1" i="1" dirty="0" smtClean="0"/>
              <a:t>группа№2</a:t>
            </a:r>
            <a:endParaRPr lang="ru-RU" b="1" i="1" dirty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sz="4000" b="1" dirty="0"/>
              <a:t>Экологический проект на тему: </a:t>
            </a:r>
          </a:p>
          <a:p>
            <a:pPr algn="ctr"/>
            <a:r>
              <a:rPr lang="ru-RU" sz="6000" b="1" i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«Юные </a:t>
            </a:r>
            <a:r>
              <a:rPr lang="ru-RU" sz="6000" b="1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экологи»</a:t>
            </a:r>
            <a:endParaRPr lang="ru-RU" sz="6000" b="1" i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r>
              <a:rPr lang="ru-RU" b="1" dirty="0"/>
              <a:t>Автор проекта: </a:t>
            </a:r>
          </a:p>
          <a:p>
            <a:r>
              <a:rPr lang="ru-RU" b="1" dirty="0"/>
              <a:t>воспитатель Надеждина М.Н. </a:t>
            </a:r>
          </a:p>
          <a:p>
            <a:endParaRPr lang="ru-RU" b="1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b="1" dirty="0"/>
          </a:p>
          <a:p>
            <a:pPr algn="ctr"/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93096"/>
            <a:ext cx="4680520" cy="246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4976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692696"/>
            <a:ext cx="8136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/>
              <a:t>III </a:t>
            </a:r>
            <a:r>
              <a:rPr lang="ru-RU" sz="2800" b="1" i="1" u="sng" dirty="0"/>
              <a:t>этап</a:t>
            </a:r>
            <a:r>
              <a:rPr lang="ru-RU" sz="2800" b="1" dirty="0"/>
              <a:t> </a:t>
            </a:r>
            <a:r>
              <a:rPr lang="ru-RU" sz="2800" i="1" dirty="0"/>
              <a:t>– итоговый. </a:t>
            </a:r>
          </a:p>
          <a:p>
            <a:pPr algn="l"/>
            <a:endParaRPr lang="ru-RU" dirty="0" smtClean="0"/>
          </a:p>
          <a:p>
            <a:pPr algn="l"/>
            <a:r>
              <a:rPr lang="ru-RU" sz="2000" b="1" i="1" dirty="0" smtClean="0"/>
              <a:t>Цель</a:t>
            </a:r>
            <a:r>
              <a:rPr lang="ru-RU" sz="2000" b="1" i="1" dirty="0"/>
              <a:t>: </a:t>
            </a:r>
            <a:r>
              <a:rPr lang="ru-RU" sz="2000" b="1" dirty="0"/>
              <a:t>контроль и диагностика результатов реализации системы педагогической  работы по стремлению повышения культуры об экологии у детей дошкольного возраста.</a:t>
            </a:r>
          </a:p>
          <a:p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66998"/>
            <a:ext cx="4535996" cy="3714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9" y="2666998"/>
            <a:ext cx="3568172" cy="3714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840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859"/>
            <a:ext cx="864096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Monotype Corsiva" pitchFamily="66" charset="0"/>
              </a:rPr>
              <a:t>Условия, обеспечивающие достижение</a:t>
            </a:r>
          </a:p>
          <a:p>
            <a:pPr algn="l"/>
            <a:endParaRPr lang="ru-RU" sz="2000" b="1" dirty="0">
              <a:latin typeface="+mj-lt"/>
            </a:endParaRPr>
          </a:p>
          <a:p>
            <a:pPr algn="l"/>
            <a:r>
              <a:rPr lang="ru-RU" sz="2000" b="1" i="1" dirty="0"/>
              <a:t>Материально-технические: </a:t>
            </a:r>
            <a:endParaRPr lang="ru-RU" sz="2000" b="1" i="1" dirty="0" smtClean="0"/>
          </a:p>
          <a:p>
            <a:pPr algn="l"/>
            <a:r>
              <a:rPr lang="ru-RU" sz="2000" b="1" i="1" dirty="0" smtClean="0"/>
              <a:t>магнитофон</a:t>
            </a:r>
            <a:r>
              <a:rPr lang="ru-RU" sz="2000" b="1" i="1" dirty="0"/>
              <a:t>, видеофильмы.</a:t>
            </a:r>
          </a:p>
          <a:p>
            <a:pPr algn="l"/>
            <a:endParaRPr lang="ru-RU" sz="2000" dirty="0" smtClean="0"/>
          </a:p>
          <a:p>
            <a:pPr algn="l"/>
            <a:r>
              <a:rPr lang="ru-RU" sz="2000" b="1" i="1" dirty="0" smtClean="0"/>
              <a:t>Информационные</a:t>
            </a:r>
            <a:r>
              <a:rPr lang="ru-RU" sz="2000" b="1" i="1" dirty="0"/>
              <a:t>: методическая  литература,  энциклопедии, художественная литература, выход в интернет. </a:t>
            </a:r>
          </a:p>
          <a:p>
            <a:pPr algn="l"/>
            <a:endParaRPr lang="ru-RU" sz="2000" b="1" i="1" dirty="0" smtClean="0"/>
          </a:p>
          <a:p>
            <a:pPr algn="l"/>
            <a:endParaRPr lang="ru-RU" sz="2000" dirty="0" smtClean="0"/>
          </a:p>
          <a:p>
            <a:pPr algn="l"/>
            <a:endParaRPr lang="ru-RU" sz="2000" dirty="0"/>
          </a:p>
          <a:p>
            <a:pPr algn="l"/>
            <a:endParaRPr lang="ru-RU" sz="2000" dirty="0" smtClean="0"/>
          </a:p>
          <a:p>
            <a:pPr algn="l"/>
            <a:endParaRPr lang="ru-RU" sz="2000" dirty="0"/>
          </a:p>
          <a:p>
            <a:pPr algn="l"/>
            <a:endParaRPr lang="ru-RU" sz="2000" dirty="0" smtClean="0"/>
          </a:p>
          <a:p>
            <a:pPr algn="l"/>
            <a:endParaRPr lang="ru-RU" sz="2000" dirty="0" smtClean="0"/>
          </a:p>
          <a:p>
            <a:pPr algn="l"/>
            <a:r>
              <a:rPr lang="ru-RU" sz="2000" b="1" i="1" dirty="0" smtClean="0"/>
              <a:t>Нормативно-правовые</a:t>
            </a:r>
            <a:r>
              <a:rPr lang="ru-RU" sz="2000" b="1" i="1" dirty="0"/>
              <a:t>: организация детской </a:t>
            </a:r>
            <a:r>
              <a:rPr lang="ru-RU" sz="2000" b="1" i="1" dirty="0" smtClean="0"/>
              <a:t>деятельности</a:t>
            </a:r>
          </a:p>
          <a:p>
            <a:pPr algn="l"/>
            <a:r>
              <a:rPr lang="ru-RU" sz="2000" b="1" i="1" dirty="0" smtClean="0"/>
              <a:t> </a:t>
            </a:r>
            <a:r>
              <a:rPr lang="ru-RU" sz="2000" b="1" i="1" dirty="0"/>
              <a:t>в ДОУ.</a:t>
            </a:r>
          </a:p>
          <a:p>
            <a:pPr algn="l"/>
            <a:endParaRPr lang="ru-RU" sz="2000" b="1" i="1" dirty="0">
              <a:latin typeface="+mj-lt"/>
            </a:endParaRPr>
          </a:p>
        </p:txBody>
      </p:sp>
      <p:pic>
        <p:nvPicPr>
          <p:cNvPr id="2050" name="Picture 2" descr="C:\Users\Пользователь\Desktop\Downloads\5649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93375"/>
            <a:ext cx="1653310" cy="1175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Downloads\кин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874" y="1822169"/>
            <a:ext cx="2560396" cy="1317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Downloads\knigi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3429000"/>
            <a:ext cx="2016223" cy="2236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Downloads\1292308708_fb6c6a2be51ece7db8d42bfd78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064" y="3861048"/>
            <a:ext cx="1721855" cy="180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Пользователь\Desktop\Downloads\internet-explorer-10-for-windows-7-16-535x5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2160597" cy="216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840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692696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Monotype Corsiva" pitchFamily="66" charset="0"/>
              </a:rPr>
              <a:t>Обеспечение проекта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3131840" y="2924944"/>
            <a:ext cx="3240360" cy="108012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charset="0"/>
              </a:rPr>
              <a:t>Структурное подразделение старшая разновозрастная группа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6516216" y="1628800"/>
            <a:ext cx="2376264" cy="93610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Паспорт растения, животного</a:t>
            </a: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6804248" y="3623246"/>
            <a:ext cx="2088232" cy="7200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Глобусы и карты 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2087724" y="5301208"/>
            <a:ext cx="2088232" cy="7200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Экологическая библиотека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604780" y="3601469"/>
            <a:ext cx="2088232" cy="7200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Экологическая тропа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611560" y="1628800"/>
            <a:ext cx="2088232" cy="7200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Огород на окне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5328084" y="5301208"/>
            <a:ext cx="2088232" cy="7200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Уголок природы </a:t>
            </a:r>
          </a:p>
        </p:txBody>
      </p:sp>
      <p:cxnSp>
        <p:nvCxnSpPr>
          <p:cNvPr id="15" name="Прямая со стрелкой 14"/>
          <p:cNvCxnSpPr/>
          <p:nvPr/>
        </p:nvCxnSpPr>
        <p:spPr bwMode="auto">
          <a:xfrm flipV="1">
            <a:off x="6454258" y="2708920"/>
            <a:ext cx="962058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Прямая со стрелкой 16"/>
          <p:cNvCxnSpPr/>
          <p:nvPr/>
        </p:nvCxnSpPr>
        <p:spPr bwMode="auto">
          <a:xfrm>
            <a:off x="5436096" y="4149080"/>
            <a:ext cx="576064" cy="1008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 стрелкой 18"/>
          <p:cNvCxnSpPr/>
          <p:nvPr/>
        </p:nvCxnSpPr>
        <p:spPr bwMode="auto">
          <a:xfrm flipH="1">
            <a:off x="3635896" y="4149080"/>
            <a:ext cx="288032" cy="1008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Прямая со стрелкой 20"/>
          <p:cNvCxnSpPr/>
          <p:nvPr/>
        </p:nvCxnSpPr>
        <p:spPr bwMode="auto">
          <a:xfrm flipH="1" flipV="1">
            <a:off x="2339752" y="2492896"/>
            <a:ext cx="792088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Прямая со стрелкой 23"/>
          <p:cNvCxnSpPr>
            <a:endCxn id="7" idx="1"/>
          </p:cNvCxnSpPr>
          <p:nvPr/>
        </p:nvCxnSpPr>
        <p:spPr bwMode="auto">
          <a:xfrm>
            <a:off x="6439298" y="3939731"/>
            <a:ext cx="364950" cy="435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Прямая со стрелкой 26"/>
          <p:cNvCxnSpPr/>
          <p:nvPr/>
        </p:nvCxnSpPr>
        <p:spPr bwMode="auto">
          <a:xfrm flipH="1">
            <a:off x="2735796" y="3803266"/>
            <a:ext cx="324036" cy="1582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20840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  <a:t>Огород на окне</a:t>
            </a:r>
            <a:endParaRPr lang="ru-RU" sz="6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031714"/>
            <a:ext cx="5148064" cy="3550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0025"/>
            <a:ext cx="4829828" cy="3222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910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  <a:t>Экологическая тропа</a:t>
            </a:r>
            <a:endParaRPr lang="ru-RU" sz="6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32856"/>
            <a:ext cx="4443743" cy="3332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3815916" cy="5087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8454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  <a:t>Цветочный город</a:t>
            </a:r>
            <a:endParaRPr lang="ru-RU" sz="6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654" y="3429000"/>
            <a:ext cx="3039666" cy="3302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4091947" cy="3068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87" y="1484784"/>
            <a:ext cx="4482993" cy="3312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4124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1" i="1" dirty="0" smtClean="0">
                <a:solidFill>
                  <a:schemeClr val="tx1"/>
                </a:solidFill>
                <a:latin typeface="Monotype Corsiva" pitchFamily="66" charset="0"/>
              </a:rPr>
              <a:t>Птичья столовая:</a:t>
            </a:r>
            <a:endParaRPr lang="ru-RU" sz="6000" b="1" i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34" y="1700808"/>
            <a:ext cx="3039666" cy="4968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" y="1700808"/>
            <a:ext cx="3082297" cy="5040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07" y="2506588"/>
            <a:ext cx="3024336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43301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75724"/>
            <a:ext cx="8496944" cy="924475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  <a:t>Экологическая библиотека</a:t>
            </a:r>
            <a:endParaRPr lang="ru-RU" sz="6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872798" cy="51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67" y="4149080"/>
            <a:ext cx="351588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37" y="1700808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0627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  <a:t>Уголок   природы</a:t>
            </a:r>
            <a:endParaRPr lang="ru-RU" sz="6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46130"/>
            <a:ext cx="3672408" cy="250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149080"/>
            <a:ext cx="5364088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48" y="1772816"/>
            <a:ext cx="4452931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5898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600" b="1" dirty="0" smtClean="0">
                <a:latin typeface="Monotype Corsiva" pitchFamily="66" charset="0"/>
              </a:rPr>
              <a:t>Глобусы и карты</a:t>
            </a:r>
            <a:endParaRPr lang="ru-RU" sz="6600" b="1" dirty="0"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82761"/>
            <a:ext cx="3696590" cy="4464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4032448" cy="4795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2378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239000" cy="563562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  <a:t>Актуальность  </a:t>
            </a:r>
            <a:endParaRPr lang="ru-RU" sz="6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1340768"/>
            <a:ext cx="7834064" cy="5184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Экология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– </a:t>
            </a:r>
            <a:r>
              <a:rPr lang="ru-RU" sz="2000" b="1" i="1" dirty="0">
                <a:solidFill>
                  <a:schemeClr val="tx1"/>
                </a:solidFill>
              </a:rPr>
              <a:t>это раздел биологии, изучающий взаимоотношения животных  и растений с окружающей средой. </a:t>
            </a:r>
          </a:p>
          <a:p>
            <a:pPr marL="0" indent="0">
              <a:buNone/>
            </a:pPr>
            <a:r>
              <a:rPr lang="ru-RU" sz="2000" dirty="0" smtClean="0"/>
              <a:t>	</a:t>
            </a:r>
            <a:r>
              <a:rPr lang="ru-RU" sz="2400" i="1" dirty="0" smtClean="0">
                <a:solidFill>
                  <a:schemeClr val="tx1"/>
                </a:solidFill>
              </a:rPr>
              <a:t>Экологическое </a:t>
            </a:r>
            <a:r>
              <a:rPr lang="ru-RU" sz="2400" i="1" dirty="0">
                <a:solidFill>
                  <a:schemeClr val="tx1"/>
                </a:solidFill>
              </a:rPr>
              <a:t>воспитание является одним из направлений воспитательно-образовательной деятельности дошкольного учреждения. Это важное средство всестороннего развития ребенка-дошкольника, формирования системы знаний о природе и воспитания осознанного отношения к ней. 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/>
                </a:solidFill>
              </a:rPr>
              <a:t>	Одной </a:t>
            </a:r>
            <a:r>
              <a:rPr lang="ru-RU" sz="2400" i="1" dirty="0">
                <a:solidFill>
                  <a:schemeClr val="tx1"/>
                </a:solidFill>
              </a:rPr>
              <a:t>из новых наиболее эффективных инновационных технологий стал метод проектов.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  <a:t>Паспорт животных </a:t>
            </a:r>
            <a:endParaRPr lang="ru-RU" sz="6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346" y="1438781"/>
            <a:ext cx="3207343" cy="243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" y="4097550"/>
            <a:ext cx="3279829" cy="276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60124"/>
            <a:ext cx="3816424" cy="281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03626"/>
            <a:ext cx="3203848" cy="2512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46" y="1700808"/>
            <a:ext cx="3469158" cy="210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316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400" b="1" dirty="0" smtClean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ru-RU" sz="64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6400" b="1" dirty="0" smtClean="0">
                <a:solidFill>
                  <a:schemeClr val="tx1"/>
                </a:solidFill>
                <a:latin typeface="Monotype Corsiva" pitchFamily="66" charset="0"/>
              </a:rPr>
              <a:t>Паспорт </a:t>
            </a:r>
            <a:br>
              <a:rPr lang="ru-RU" sz="64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6400" b="1" dirty="0" smtClean="0">
                <a:solidFill>
                  <a:schemeClr val="tx1"/>
                </a:solidFill>
                <a:latin typeface="Monotype Corsiva" pitchFamily="66" charset="0"/>
              </a:rPr>
              <a:t>растений </a:t>
            </a:r>
            <a:endParaRPr lang="ru-RU" sz="6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82679"/>
            <a:ext cx="2740284" cy="405288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914731"/>
            <a:ext cx="2640154" cy="40050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19" y="2893650"/>
            <a:ext cx="2666153" cy="39643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3"/>
            <a:ext cx="2567978" cy="33123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19" y="0"/>
            <a:ext cx="2676381" cy="291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32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6000" b="1" dirty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ru-RU" sz="60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6000" b="1" dirty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ru-RU" sz="60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  <a:t>Паспорт деревьев</a:t>
            </a:r>
            <a:endParaRPr lang="ru-RU" sz="6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99" y="-25837"/>
            <a:ext cx="4584901" cy="29146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" y="0"/>
            <a:ext cx="4572000" cy="28887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39" y="3848050"/>
            <a:ext cx="4680520" cy="2997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865945"/>
            <a:ext cx="4571999" cy="29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61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63124"/>
            <a:ext cx="777686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Monotype Corsiva" pitchFamily="66" charset="0"/>
              </a:rPr>
              <a:t>Ожидаемый результат</a:t>
            </a:r>
          </a:p>
          <a:p>
            <a:pPr algn="l"/>
            <a:endParaRPr lang="ru-RU" sz="2000" b="1" dirty="0">
              <a:latin typeface="+mj-lt"/>
            </a:endParaRPr>
          </a:p>
          <a:p>
            <a:pPr algn="ctr"/>
            <a:r>
              <a:rPr lang="ru-RU" sz="2000" dirty="0" smtClean="0"/>
              <a:t>	</a:t>
            </a:r>
            <a:r>
              <a:rPr lang="ru-RU" sz="2400" b="1" i="1" dirty="0" smtClean="0"/>
              <a:t>1. Сформированное </a:t>
            </a:r>
            <a:r>
              <a:rPr lang="ru-RU" sz="2400" b="1" i="1" dirty="0"/>
              <a:t>у детей бережное, ответственное, эмоционально-доброжелательное отношение к миру природы, к живым существам, </a:t>
            </a:r>
            <a:endParaRPr lang="ru-RU" sz="2400" b="1" i="1" dirty="0" smtClean="0"/>
          </a:p>
          <a:p>
            <a:pPr algn="ctr"/>
            <a:r>
              <a:rPr lang="ru-RU" sz="2400" b="1" i="1" dirty="0" smtClean="0"/>
              <a:t>в </a:t>
            </a:r>
            <a:r>
              <a:rPr lang="ru-RU" sz="2400" b="1" i="1" dirty="0"/>
              <a:t>процессе общения с ними. </a:t>
            </a:r>
            <a:endParaRPr lang="ru-RU" sz="2400" b="1" i="1" dirty="0" smtClean="0"/>
          </a:p>
          <a:p>
            <a:pPr algn="ctr"/>
            <a:endParaRPr lang="ru-RU" sz="2400" b="1" i="1" dirty="0"/>
          </a:p>
          <a:p>
            <a:pPr algn="ctr"/>
            <a:r>
              <a:rPr lang="ru-RU" sz="2400" b="1" i="1" dirty="0" smtClean="0"/>
              <a:t>	2</a:t>
            </a:r>
            <a:r>
              <a:rPr lang="ru-RU" sz="2400" b="1" i="1" dirty="0"/>
              <a:t>. Сформированные навыки наблюдения и </a:t>
            </a:r>
            <a:r>
              <a:rPr lang="ru-RU" sz="2400" b="1" i="1" dirty="0" smtClean="0"/>
              <a:t>экспериментирования </a:t>
            </a:r>
            <a:r>
              <a:rPr lang="ru-RU" sz="2400" b="1" i="1" dirty="0"/>
              <a:t>в процессе поисково-познавательной деятельности. </a:t>
            </a:r>
            <a:endParaRPr lang="ru-RU" sz="2400" b="1" i="1" dirty="0" smtClean="0"/>
          </a:p>
          <a:p>
            <a:pPr algn="ctr"/>
            <a:endParaRPr lang="ru-RU" sz="2400" b="1" i="1" dirty="0"/>
          </a:p>
          <a:p>
            <a:pPr algn="ctr"/>
            <a:r>
              <a:rPr lang="ru-RU" sz="2400" b="1" i="1" dirty="0" smtClean="0"/>
              <a:t>	3</a:t>
            </a:r>
            <a:r>
              <a:rPr lang="ru-RU" sz="2400" b="1" i="1" dirty="0"/>
              <a:t>. Ответственное отношение детей к окружающей среде и своему здоровью. </a:t>
            </a:r>
            <a:r>
              <a:rPr lang="ru-RU" sz="2400" b="1" i="1" dirty="0" smtClean="0">
                <a:latin typeface="+mj-lt"/>
              </a:rPr>
              <a:t> </a:t>
            </a:r>
            <a:endParaRPr lang="ru-RU" sz="24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0840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7177054" cy="5688632"/>
          </a:xfrm>
        </p:spPr>
      </p:pic>
    </p:spTree>
    <p:extLst>
      <p:ext uri="{BB962C8B-B14F-4D97-AF65-F5344CB8AC3E}">
        <p14:creationId xmlns:p14="http://schemas.microsoft.com/office/powerpoint/2010/main" val="1197556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908720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CA413"/>
                </a:solidFill>
                <a:latin typeface="Monotype Corsiva" pitchFamily="66" charset="0"/>
              </a:rPr>
              <a:t>Спасибо за внимание!</a:t>
            </a:r>
            <a:endParaRPr lang="ru-RU" sz="7200" b="1" dirty="0">
              <a:solidFill>
                <a:srgbClr val="0CA413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8" y="3501008"/>
            <a:ext cx="7992888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0840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9423" y="662505"/>
            <a:ext cx="7125113" cy="924475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  <a:t>Выявление проблемы</a:t>
            </a:r>
            <a:endParaRPr lang="en-US" sz="6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124743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200000"/>
              </a:lnSpc>
              <a:buFont typeface="Arial" pitchFamily="34" charset="0"/>
              <a:buChar char="•"/>
            </a:pPr>
            <a:endParaRPr lang="ru-RU" b="1" dirty="0" smtClean="0"/>
          </a:p>
          <a:p>
            <a:pPr marL="285750" indent="-285750" algn="l">
              <a:lnSpc>
                <a:spcPct val="200000"/>
              </a:lnSpc>
              <a:buFont typeface="Arial" pitchFamily="34" charset="0"/>
              <a:buChar char="•"/>
            </a:pPr>
            <a:r>
              <a:rPr lang="ru-RU" b="1" dirty="0" smtClean="0"/>
              <a:t>Участие </a:t>
            </a:r>
            <a:r>
              <a:rPr lang="ru-RU" b="1" dirty="0"/>
              <a:t>в экологических </a:t>
            </a:r>
            <a:r>
              <a:rPr lang="ru-RU" b="1" dirty="0" smtClean="0"/>
              <a:t>акциях </a:t>
            </a:r>
          </a:p>
          <a:p>
            <a:pPr marL="285750" indent="-285750" algn="l">
              <a:lnSpc>
                <a:spcPct val="200000"/>
              </a:lnSpc>
              <a:buFont typeface="Arial" pitchFamily="34" charset="0"/>
              <a:buChar char="•"/>
            </a:pPr>
            <a:r>
              <a:rPr lang="ru-RU" b="1" dirty="0" smtClean="0"/>
              <a:t>Субботниках</a:t>
            </a:r>
          </a:p>
          <a:p>
            <a:pPr marL="285750" indent="-285750" algn="l">
              <a:lnSpc>
                <a:spcPct val="200000"/>
              </a:lnSpc>
              <a:buFont typeface="Arial" pitchFamily="34" charset="0"/>
              <a:buChar char="•"/>
            </a:pPr>
            <a:r>
              <a:rPr lang="ru-RU" b="1" dirty="0" smtClean="0"/>
              <a:t>Озеленении </a:t>
            </a:r>
          </a:p>
          <a:p>
            <a:pPr marL="285750" indent="-285750" algn="l">
              <a:lnSpc>
                <a:spcPct val="200000"/>
              </a:lnSpc>
              <a:buFont typeface="Arial" pitchFamily="34" charset="0"/>
              <a:buChar char="•"/>
            </a:pPr>
            <a:r>
              <a:rPr lang="ru-RU" b="1" dirty="0" smtClean="0"/>
              <a:t>Работа </a:t>
            </a:r>
            <a:r>
              <a:rPr lang="ru-RU" b="1" dirty="0"/>
              <a:t>по природоохранным проектам </a:t>
            </a:r>
            <a:endParaRPr lang="ru-RU" b="1" dirty="0" smtClean="0"/>
          </a:p>
          <a:p>
            <a:pPr algn="l">
              <a:lnSpc>
                <a:spcPct val="200000"/>
              </a:lnSpc>
            </a:pPr>
            <a:endParaRPr lang="ru-RU" dirty="0"/>
          </a:p>
        </p:txBody>
      </p:sp>
      <p:sp>
        <p:nvSpPr>
          <p:cNvPr id="3" name="Правая фигурная скобка 2"/>
          <p:cNvSpPr/>
          <p:nvPr/>
        </p:nvSpPr>
        <p:spPr bwMode="auto">
          <a:xfrm>
            <a:off x="5617693" y="1772816"/>
            <a:ext cx="432048" cy="2232248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6049741" y="1729072"/>
            <a:ext cx="2952328" cy="22076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уникальная </a:t>
            </a:r>
            <a:r>
              <a:rPr lang="ru-RU" b="1" dirty="0"/>
              <a:t>возможность для детей и родителей проявить себя, принести пользу окружающей природе родного края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97" y="4046800"/>
            <a:ext cx="3188072" cy="1977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5064"/>
            <a:ext cx="3168352" cy="2018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45317"/>
            <a:ext cx="3816424" cy="202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60648"/>
            <a:ext cx="835292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Мониторинг представления о компонентах экологической культуре человека</a:t>
            </a:r>
          </a:p>
          <a:p>
            <a:pPr algn="l"/>
            <a:endParaRPr lang="ru-RU" sz="2800" b="1" dirty="0"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729754"/>
              </p:ext>
            </p:extLst>
          </p:nvPr>
        </p:nvGraphicFramePr>
        <p:xfrm>
          <a:off x="719572" y="2348880"/>
          <a:ext cx="7704856" cy="4438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90383"/>
                <a:gridCol w="1014473"/>
              </a:tblGrid>
              <a:tr h="74972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Представления детей 5-7 лет об экологической культуре человека.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4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В</a:t>
                      </a:r>
                      <a:r>
                        <a:rPr lang="ru-RU" sz="2000" dirty="0" smtClean="0">
                          <a:effectLst/>
                        </a:rPr>
                        <a:t>ладение </a:t>
                      </a:r>
                      <a:r>
                        <a:rPr lang="ru-RU" sz="2000" dirty="0">
                          <a:effectLst/>
                        </a:rPr>
                        <a:t>правилами поведения в природе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38%;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444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П</a:t>
                      </a:r>
                      <a:r>
                        <a:rPr lang="ru-RU" sz="2000" dirty="0" smtClean="0">
                          <a:effectLst/>
                        </a:rPr>
                        <a:t>отребность </a:t>
                      </a:r>
                      <a:r>
                        <a:rPr lang="ru-RU" sz="2000" dirty="0">
                          <a:effectLst/>
                        </a:rPr>
                        <a:t>в общении с природой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22%;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7497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У</a:t>
                      </a:r>
                      <a:r>
                        <a:rPr lang="ru-RU" sz="2000" dirty="0" smtClean="0">
                          <a:effectLst/>
                        </a:rPr>
                        <a:t>бежденность </a:t>
                      </a:r>
                      <a:r>
                        <a:rPr lang="ru-RU" sz="2000" dirty="0">
                          <a:effectLst/>
                        </a:rPr>
                        <a:t>в необходимости ответственно относиться к природе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20%;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7497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П</a:t>
                      </a:r>
                      <a:r>
                        <a:rPr lang="ru-RU" sz="2000" dirty="0" smtClean="0">
                          <a:effectLst/>
                        </a:rPr>
                        <a:t>онимание </a:t>
                      </a:r>
                      <a:r>
                        <a:rPr lang="ru-RU" sz="2000" dirty="0">
                          <a:effectLst/>
                        </a:rPr>
                        <a:t>многосторонней (универсальной) ценности природы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10%;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444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П</a:t>
                      </a:r>
                      <a:r>
                        <a:rPr lang="ru-RU" sz="2000" dirty="0" smtClean="0">
                          <a:effectLst/>
                        </a:rPr>
                        <a:t>рактические </a:t>
                      </a:r>
                      <a:r>
                        <a:rPr lang="ru-RU" sz="2000" dirty="0">
                          <a:effectLst/>
                        </a:rPr>
                        <a:t>экологические умения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5%;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444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И</a:t>
                      </a:r>
                      <a:r>
                        <a:rPr lang="ru-RU" sz="2000" dirty="0" smtClean="0">
                          <a:effectLst/>
                        </a:rPr>
                        <a:t>нтерес </a:t>
                      </a:r>
                      <a:r>
                        <a:rPr lang="ru-RU" sz="2000" dirty="0">
                          <a:effectLst/>
                        </a:rPr>
                        <a:t>к экологическим проблемам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5%.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42493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Monotype Corsiva" pitchFamily="66" charset="0"/>
              </a:rPr>
              <a:t>Цель и задачи</a:t>
            </a:r>
          </a:p>
          <a:p>
            <a:pPr algn="l"/>
            <a:r>
              <a:rPr lang="ru-RU" b="1" dirty="0">
                <a:latin typeface="Monotype Corsiva" pitchFamily="66" charset="0"/>
              </a:rPr>
              <a:t>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Цель: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dirty="0"/>
              <a:t> </a:t>
            </a:r>
            <a:r>
              <a:rPr lang="ru-RU" sz="2000" i="1" dirty="0"/>
              <a:t>воспитание гуманного отношения к природе (нравственное воспитание).</a:t>
            </a:r>
          </a:p>
          <a:p>
            <a:pPr algn="l"/>
            <a:r>
              <a:rPr lang="ru-RU" sz="3200" b="1" i="1" dirty="0">
                <a:latin typeface="Monotype Corsiva" pitchFamily="66" charset="0"/>
              </a:rPr>
              <a:t> 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Задачи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: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sz="2000" i="1" dirty="0" smtClean="0"/>
              <a:t>формировать </a:t>
            </a:r>
            <a:r>
              <a:rPr lang="ru-RU" sz="2000" i="1" dirty="0"/>
              <a:t>систему экологических знаний и представлений (интеллектуальное развитие</a:t>
            </a:r>
            <a:r>
              <a:rPr lang="ru-RU" sz="2000" i="1" dirty="0" smtClean="0"/>
              <a:t>);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sz="2000" i="1" dirty="0"/>
              <a:t> развивать эстетические чувства (умения увидеть и прочувствовать красоту природы, восхититься ею, </a:t>
            </a:r>
            <a:endParaRPr lang="ru-RU" sz="2000" i="1" dirty="0" smtClean="0"/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sz="2000" i="1" dirty="0" smtClean="0"/>
              <a:t>желания </a:t>
            </a:r>
            <a:r>
              <a:rPr lang="ru-RU" sz="2000" i="1" dirty="0"/>
              <a:t>сохранить её</a:t>
            </a:r>
            <a:r>
              <a:rPr lang="ru-RU" sz="2000" i="1" dirty="0" smtClean="0"/>
              <a:t>);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sz="2000" i="1" dirty="0"/>
              <a:t> участие детей в посильной для них </a:t>
            </a:r>
            <a:endParaRPr lang="ru-RU" sz="2000" i="1" dirty="0" smtClean="0"/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sz="2000" i="1" dirty="0" smtClean="0"/>
              <a:t>деятельности </a:t>
            </a:r>
            <a:r>
              <a:rPr lang="ru-RU" sz="2000" i="1" dirty="0"/>
              <a:t>по уходу за </a:t>
            </a:r>
            <a:endParaRPr lang="ru-RU" sz="2000" i="1" dirty="0" smtClean="0"/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sz="2000" i="1" dirty="0" smtClean="0"/>
              <a:t>растениями 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sz="2000" i="1" dirty="0" smtClean="0"/>
              <a:t>и </a:t>
            </a:r>
            <a:r>
              <a:rPr lang="ru-RU" sz="2000" i="1" dirty="0"/>
              <a:t>животными, по охране и защите </a:t>
            </a:r>
            <a:endParaRPr lang="ru-RU" sz="2000" i="1" dirty="0" smtClean="0"/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sz="2000" i="1" dirty="0" smtClean="0"/>
              <a:t>природы</a:t>
            </a:r>
            <a:r>
              <a:rPr lang="ru-RU" sz="2000" i="1" dirty="0"/>
              <a:t>. </a:t>
            </a:r>
          </a:p>
          <a:p>
            <a:pPr lvl="0" algn="l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789040"/>
            <a:ext cx="3851920" cy="28803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20840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136904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latin typeface="Monotype Corsiva" pitchFamily="66" charset="0"/>
              </a:rPr>
              <a:t>Программа реализации проекта</a:t>
            </a:r>
          </a:p>
          <a:p>
            <a:pPr algn="l"/>
            <a:r>
              <a:rPr lang="ru-RU" b="1" i="1" dirty="0" smtClean="0"/>
              <a:t>Срок  </a:t>
            </a:r>
            <a:r>
              <a:rPr lang="ru-RU" b="1" i="1" dirty="0"/>
              <a:t>реализации  проекта:</a:t>
            </a:r>
            <a:r>
              <a:rPr lang="ru-RU" b="1" dirty="0"/>
              <a:t> июнь – август </a:t>
            </a:r>
            <a:r>
              <a:rPr lang="ru-RU" b="1" dirty="0" smtClean="0"/>
              <a:t>20</a:t>
            </a:r>
            <a:r>
              <a:rPr lang="en-US" b="1" dirty="0" smtClean="0"/>
              <a:t>20</a:t>
            </a:r>
            <a:r>
              <a:rPr lang="ru-RU" b="1" dirty="0" smtClean="0"/>
              <a:t>г</a:t>
            </a:r>
            <a:r>
              <a:rPr lang="ru-RU" b="1" dirty="0"/>
              <a:t>. </a:t>
            </a:r>
            <a:endParaRPr lang="ru-RU" b="1" dirty="0" smtClean="0"/>
          </a:p>
          <a:p>
            <a:pPr algn="ctr"/>
            <a:endParaRPr lang="ru-RU" b="1" dirty="0"/>
          </a:p>
          <a:p>
            <a:pPr algn="l"/>
            <a:r>
              <a:rPr lang="ru-RU" b="1" i="1" u="sng" dirty="0"/>
              <a:t>Участники проекта:</a:t>
            </a:r>
            <a:r>
              <a:rPr lang="ru-RU" b="1" u="sng" dirty="0"/>
              <a:t> 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b="1" dirty="0"/>
              <a:t>воспитатель, </a:t>
            </a:r>
            <a:endParaRPr lang="ru-RU" b="1" dirty="0" smtClean="0"/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b="1" dirty="0" smtClean="0"/>
              <a:t>помощник </a:t>
            </a:r>
            <a:r>
              <a:rPr lang="ru-RU" b="1" dirty="0"/>
              <a:t>воспитателя, 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b="1" dirty="0"/>
              <a:t>родители, 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b="1" dirty="0"/>
              <a:t>дети.</a:t>
            </a:r>
          </a:p>
          <a:p>
            <a:pPr algn="l"/>
            <a:endParaRPr lang="ru-RU" b="1" i="1" dirty="0" smtClean="0"/>
          </a:p>
          <a:p>
            <a:pPr algn="l"/>
            <a:r>
              <a:rPr lang="ru-RU" b="1" i="1" u="sng" dirty="0" smtClean="0"/>
              <a:t>Условия</a:t>
            </a:r>
            <a:r>
              <a:rPr lang="ru-RU" b="1" i="1" u="sng" dirty="0"/>
              <a:t>:</a:t>
            </a:r>
            <a:endParaRPr lang="ru-RU" b="1" u="sng" dirty="0"/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b="1" dirty="0"/>
              <a:t>Наличие теоретических  и практических знаний.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b="1" dirty="0"/>
              <a:t>Накопление материалов по экологическому воспитанию.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b="1" dirty="0"/>
              <a:t>Взаимодействие с семьей.</a:t>
            </a:r>
          </a:p>
          <a:p>
            <a:pPr algn="l"/>
            <a:endParaRPr lang="ru-RU" b="1" i="1" dirty="0" smtClean="0"/>
          </a:p>
          <a:p>
            <a:pPr algn="l"/>
            <a:r>
              <a:rPr lang="ru-RU" b="1" i="1" u="sng" dirty="0" smtClean="0"/>
              <a:t>Методы</a:t>
            </a:r>
            <a:r>
              <a:rPr lang="ru-RU" b="1" i="1" u="sng" dirty="0"/>
              <a:t>:</a:t>
            </a:r>
            <a:endParaRPr lang="ru-RU" b="1" u="sng" dirty="0"/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b="1" dirty="0"/>
              <a:t>Наблюдение за влиянием образовательного процесса  на  экологическое воспитание воспитанников.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b="1" dirty="0"/>
              <a:t>Проведение микроисследований в области экологии.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b="1" dirty="0"/>
              <a:t>Анализ научной литературы, программно-методических материалов. 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b="1" dirty="0"/>
              <a:t>Мониторинг.</a:t>
            </a:r>
          </a:p>
          <a:p>
            <a:pPr algn="l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84784"/>
            <a:ext cx="4536504" cy="2334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840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108771"/>
            <a:ext cx="84249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i="1" dirty="0" smtClean="0"/>
              <a:t>	</a:t>
            </a:r>
            <a:r>
              <a:rPr lang="en-US" sz="2000" b="1" i="1" u="sng" dirty="0" smtClean="0"/>
              <a:t>I </a:t>
            </a:r>
            <a:r>
              <a:rPr lang="ru-RU" sz="2000" b="1" i="1" u="sng" dirty="0"/>
              <a:t>этап – </a:t>
            </a:r>
            <a:r>
              <a:rPr lang="ru-RU" sz="2000" i="1" dirty="0"/>
              <a:t>организационно- подготовительный</a:t>
            </a:r>
            <a:r>
              <a:rPr lang="ru-RU" sz="2000" dirty="0"/>
              <a:t>. </a:t>
            </a:r>
            <a:endParaRPr lang="ru-RU" sz="2000" dirty="0" smtClean="0"/>
          </a:p>
          <a:p>
            <a:pPr algn="l"/>
            <a:endParaRPr lang="ru-RU" sz="2000" dirty="0" smtClean="0"/>
          </a:p>
          <a:p>
            <a:pPr algn="l"/>
            <a:r>
              <a:rPr lang="ru-RU" sz="2000" b="1" i="1" u="sng" dirty="0"/>
              <a:t>Накопление знаний:</a:t>
            </a:r>
            <a:endParaRPr lang="ru-RU" sz="2000" b="1" i="1" dirty="0"/>
          </a:p>
          <a:p>
            <a:pPr lvl="0" algn="l"/>
            <a:r>
              <a:rPr lang="ru-RU" sz="2000" dirty="0" smtClean="0"/>
              <a:t>	</a:t>
            </a:r>
            <a:r>
              <a:rPr lang="ru-RU" sz="2000" b="1" dirty="0" smtClean="0"/>
              <a:t>Изучение </a:t>
            </a:r>
            <a:r>
              <a:rPr lang="ru-RU" sz="2000" b="1" dirty="0"/>
              <a:t>программно-технологических материалов по вопросу экологического образования дошкольников.</a:t>
            </a:r>
          </a:p>
          <a:p>
            <a:pPr lvl="0" algn="l"/>
            <a:r>
              <a:rPr lang="ru-RU" sz="2000" b="1" dirty="0" smtClean="0"/>
              <a:t>	Составление </a:t>
            </a:r>
            <a:r>
              <a:rPr lang="ru-RU" sz="2000" b="1" dirty="0"/>
              <a:t>схем проведения педагогического процесса, схем-планов взаимодействия с  родителями.</a:t>
            </a:r>
          </a:p>
          <a:p>
            <a:pPr lvl="0" algn="l"/>
            <a:r>
              <a:rPr lang="ru-RU" sz="2000" b="1" dirty="0" smtClean="0"/>
              <a:t>	Формирование </a:t>
            </a:r>
            <a:r>
              <a:rPr lang="ru-RU" sz="2000" b="1" dirty="0"/>
              <a:t>учебно-методического экологического пространства,  предметно-развивающей среды (приобретение и изготовление необходимой наглядности). </a:t>
            </a:r>
          </a:p>
          <a:p>
            <a:pPr lvl="0" algn="l"/>
            <a:r>
              <a:rPr lang="ru-RU" sz="2000" b="1" dirty="0" smtClean="0"/>
              <a:t>	Создание </a:t>
            </a:r>
            <a:r>
              <a:rPr lang="ru-RU" sz="2000" b="1" dirty="0"/>
              <a:t>информационного экологического пространства.</a:t>
            </a:r>
            <a:r>
              <a:rPr lang="ru-RU" sz="2000" dirty="0"/>
              <a:t>  </a:t>
            </a:r>
          </a:p>
          <a:p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39275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>
                <a:latin typeface="Monotype Corsiva" pitchFamily="66" charset="0"/>
              </a:rPr>
              <a:t>Этапы </a:t>
            </a:r>
            <a:r>
              <a:rPr lang="ru-RU" sz="6000" b="1" i="1" dirty="0" smtClean="0">
                <a:latin typeface="Monotype Corsiva" pitchFamily="66" charset="0"/>
              </a:rPr>
              <a:t>реализации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653136"/>
            <a:ext cx="4936687" cy="2204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840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16632"/>
            <a:ext cx="84249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/>
              <a:t>II </a:t>
            </a:r>
            <a:r>
              <a:rPr lang="ru-RU" sz="2800" b="1" i="1" u="sng" dirty="0" smtClean="0"/>
              <a:t>этап</a:t>
            </a:r>
            <a:r>
              <a:rPr lang="ru-RU" sz="2800" b="1" i="1" dirty="0" smtClean="0"/>
              <a:t> </a:t>
            </a:r>
            <a:r>
              <a:rPr lang="ru-RU" sz="2800" i="1" dirty="0" smtClean="0"/>
              <a:t>- </a:t>
            </a:r>
            <a:r>
              <a:rPr lang="ru-RU" sz="2800" i="1" dirty="0"/>
              <a:t>основной</a:t>
            </a:r>
            <a:r>
              <a:rPr lang="ru-RU" sz="2800" dirty="0"/>
              <a:t>. </a:t>
            </a:r>
            <a:endParaRPr lang="ru-RU" sz="2800" dirty="0" smtClean="0"/>
          </a:p>
          <a:p>
            <a:pPr algn="l"/>
            <a:r>
              <a:rPr lang="ru-RU" b="1" i="1" dirty="0" smtClean="0">
                <a:latin typeface="+mn-lt"/>
              </a:rPr>
              <a:t>Цель:</a:t>
            </a:r>
            <a:r>
              <a:rPr lang="ru-RU" b="1" dirty="0" smtClean="0">
                <a:latin typeface="+mn-lt"/>
              </a:rPr>
              <a:t> </a:t>
            </a:r>
            <a:r>
              <a:rPr lang="ru-RU" b="1" dirty="0" smtClean="0"/>
              <a:t>активное </a:t>
            </a:r>
            <a:r>
              <a:rPr lang="ru-RU" b="1" dirty="0"/>
              <a:t>участие детей и родителей во всех мероприятиях по экологическому воспитанию, повышение культуры экологического восприятия.</a:t>
            </a:r>
          </a:p>
          <a:p>
            <a:pPr algn="l"/>
            <a:endParaRPr lang="ru-RU" dirty="0" smtClean="0"/>
          </a:p>
          <a:p>
            <a:pPr algn="l"/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584782"/>
              </p:ext>
            </p:extLst>
          </p:nvPr>
        </p:nvGraphicFramePr>
        <p:xfrm>
          <a:off x="522187" y="1628800"/>
          <a:ext cx="8154269" cy="3785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30767"/>
                <a:gridCol w="1307692"/>
                <a:gridCol w="1615810"/>
              </a:tblGrid>
              <a:tr h="564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Мероприятия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Сроки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Ответственный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</a:tr>
              <a:tr h="5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solidFill>
                            <a:schemeClr val="tx1"/>
                          </a:solidFill>
                          <a:effectLst/>
                        </a:rPr>
                        <a:t>Для детей: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НОД «Что такое «Экология»?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июнь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воспитатель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</a:tr>
              <a:tr h="5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Чтение литературы «Девочка Катя и божья коровка»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20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Рисование «Я берегу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природу!»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20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Игра «Птицы, рыбы, звери»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8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solidFill>
                            <a:schemeClr val="tx1"/>
                          </a:solidFill>
                          <a:effectLst/>
                        </a:rPr>
                        <a:t>Для родителей: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Консультация «Значение знаний об экологии»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30" name="Picture 6" descr="C:\Users\Пользователь\Desktop\Downloads\beregite_prirod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54209"/>
            <a:ext cx="2520280" cy="1764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Пользователь\Desktop\Download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935093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Пользователь\Desktop\Downloads\050520124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373" y="5111266"/>
            <a:ext cx="2674332" cy="1450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840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193274"/>
              </p:ext>
            </p:extLst>
          </p:nvPr>
        </p:nvGraphicFramePr>
        <p:xfrm>
          <a:off x="539552" y="404664"/>
          <a:ext cx="8352929" cy="59802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59082"/>
                <a:gridCol w="2386052"/>
                <a:gridCol w="1907795"/>
              </a:tblGrid>
              <a:tr h="361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Мероприятия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Сроки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Ответственный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</a:tr>
              <a:tr h="364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</a:rPr>
                        <a:t>Для детей: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июль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воспитатель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</a:tr>
              <a:tr h="542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Дидактически-экологическая игра «Что было бы, если бы из леса исчезли…»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Рисование «Берегите природу!»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03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Беседа  «Берегите живое»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</a:rPr>
                        <a:t>Для родителей: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Консультация «Дошкольник и экология»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4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solidFill>
                            <a:schemeClr val="tx1"/>
                          </a:solidFill>
                          <a:effectLst/>
                        </a:rPr>
                        <a:t>Для детей: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Викторина «Живая природа»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август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воспитатель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</a:tr>
              <a:tr h="182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Игра «Строители»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Оформление экологической  газеты «Чистая планета!»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Рисование «Растения нашего двора»(выставка работ)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</a:rPr>
                        <a:t>Для родителей: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Анкетирование «Экологическое воспитание в семье»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766" marR="4376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0840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421</TotalTime>
  <Words>454</Words>
  <Application>Microsoft Office PowerPoint</Application>
  <PresentationFormat>Экран (4:3)</PresentationFormat>
  <Paragraphs>190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Spring</vt:lpstr>
      <vt:lpstr>Презентация PowerPoint</vt:lpstr>
      <vt:lpstr>Актуальность  </vt:lpstr>
      <vt:lpstr>Выявление проблемы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Огород на окне</vt:lpstr>
      <vt:lpstr>Экологическая тропа</vt:lpstr>
      <vt:lpstr>Цветочный город</vt:lpstr>
      <vt:lpstr>Птичья столовая:</vt:lpstr>
      <vt:lpstr>Экологическая библиотека</vt:lpstr>
      <vt:lpstr>Уголок   природы</vt:lpstr>
      <vt:lpstr>Глобусы и карты</vt:lpstr>
      <vt:lpstr>Паспорт животных </vt:lpstr>
      <vt:lpstr> Паспорт  растений </vt:lpstr>
      <vt:lpstr>     Паспорт деревьев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33</cp:revision>
  <dcterms:created xsi:type="dcterms:W3CDTF">2013-08-04T17:46:46Z</dcterms:created>
  <dcterms:modified xsi:type="dcterms:W3CDTF">2024-07-25T16:50:32Z</dcterms:modified>
</cp:coreProperties>
</file>