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71" r:id="rId12"/>
    <p:sldId id="272" r:id="rId13"/>
    <p:sldId id="273" r:id="rId14"/>
    <p:sldId id="274" r:id="rId15"/>
    <p:sldId id="275" r:id="rId16"/>
    <p:sldId id="276" r:id="rId17"/>
    <p:sldId id="266" r:id="rId18"/>
    <p:sldId id="267" r:id="rId19"/>
    <p:sldId id="268" r:id="rId20"/>
    <p:sldId id="269" r:id="rId21"/>
    <p:sldId id="270"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49"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AE5E7E5-51C1-4AD1-AFD2-0B0ADDBB84FE}"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38BF53-4D7F-4476-997D-05CB32A8FDAD}" type="slidenum">
              <a:rPr lang="ru-RU" smtClean="0"/>
              <a:t>‹#›</a:t>
            </a:fld>
            <a:endParaRPr lang="ru-RU"/>
          </a:p>
        </p:txBody>
      </p:sp>
    </p:spTree>
    <p:extLst>
      <p:ext uri="{BB962C8B-B14F-4D97-AF65-F5344CB8AC3E}">
        <p14:creationId xmlns:p14="http://schemas.microsoft.com/office/powerpoint/2010/main" val="465682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AE5E7E5-51C1-4AD1-AFD2-0B0ADDBB84FE}" type="datetimeFigureOut">
              <a:rPr lang="ru-RU" smtClean="0"/>
              <a:t>04.07.2024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38BF53-4D7F-4476-997D-05CB32A8FDAD}" type="slidenum">
              <a:rPr lang="ru-RU" smtClean="0"/>
              <a:t>‹#›</a:t>
            </a:fld>
            <a:endParaRPr lang="ru-RU"/>
          </a:p>
        </p:txBody>
      </p:sp>
    </p:spTree>
    <p:extLst>
      <p:ext uri="{BB962C8B-B14F-4D97-AF65-F5344CB8AC3E}">
        <p14:creationId xmlns:p14="http://schemas.microsoft.com/office/powerpoint/2010/main" val="44819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AE5E7E5-51C1-4AD1-AFD2-0B0ADDBB84FE}"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38BF53-4D7F-4476-997D-05CB32A8FDAD}" type="slidenum">
              <a:rPr lang="ru-RU" smtClean="0"/>
              <a:t>‹#›</a:t>
            </a:fld>
            <a:endParaRPr lang="ru-RU"/>
          </a:p>
        </p:txBody>
      </p:sp>
    </p:spTree>
    <p:extLst>
      <p:ext uri="{BB962C8B-B14F-4D97-AF65-F5344CB8AC3E}">
        <p14:creationId xmlns:p14="http://schemas.microsoft.com/office/powerpoint/2010/main" val="2615116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AE5E7E5-51C1-4AD1-AFD2-0B0ADDBB84FE}"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38BF53-4D7F-4476-997D-05CB32A8FDAD}"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6424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AE5E7E5-51C1-4AD1-AFD2-0B0ADDBB84FE}"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38BF53-4D7F-4476-997D-05CB32A8FDAD}" type="slidenum">
              <a:rPr lang="ru-RU" smtClean="0"/>
              <a:t>‹#›</a:t>
            </a:fld>
            <a:endParaRPr lang="ru-RU"/>
          </a:p>
        </p:txBody>
      </p:sp>
    </p:spTree>
    <p:extLst>
      <p:ext uri="{BB962C8B-B14F-4D97-AF65-F5344CB8AC3E}">
        <p14:creationId xmlns:p14="http://schemas.microsoft.com/office/powerpoint/2010/main" val="1863008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E5E7E5-51C1-4AD1-AFD2-0B0ADDBB84FE}" type="datetimeFigureOut">
              <a:rPr lang="ru-RU" smtClean="0"/>
              <a:t>04.07.2024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38BF53-4D7F-4476-997D-05CB32A8FDAD}" type="slidenum">
              <a:rPr lang="ru-RU" smtClean="0"/>
              <a:t>‹#›</a:t>
            </a:fld>
            <a:endParaRPr lang="ru-RU"/>
          </a:p>
        </p:txBody>
      </p:sp>
    </p:spTree>
    <p:extLst>
      <p:ext uri="{BB962C8B-B14F-4D97-AF65-F5344CB8AC3E}">
        <p14:creationId xmlns:p14="http://schemas.microsoft.com/office/powerpoint/2010/main" val="1834241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E5E7E5-51C1-4AD1-AFD2-0B0ADDBB84FE}" type="datetimeFigureOut">
              <a:rPr lang="ru-RU" smtClean="0"/>
              <a:t>04.07.2024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38BF53-4D7F-4476-997D-05CB32A8FDAD}" type="slidenum">
              <a:rPr lang="ru-RU" smtClean="0"/>
              <a:t>‹#›</a:t>
            </a:fld>
            <a:endParaRPr lang="ru-RU"/>
          </a:p>
        </p:txBody>
      </p:sp>
    </p:spTree>
    <p:extLst>
      <p:ext uri="{BB962C8B-B14F-4D97-AF65-F5344CB8AC3E}">
        <p14:creationId xmlns:p14="http://schemas.microsoft.com/office/powerpoint/2010/main" val="3397257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AE5E7E5-51C1-4AD1-AFD2-0B0ADDBB84FE}"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38BF53-4D7F-4476-997D-05CB32A8FDAD}" type="slidenum">
              <a:rPr lang="ru-RU" smtClean="0"/>
              <a:t>‹#›</a:t>
            </a:fld>
            <a:endParaRPr lang="ru-RU"/>
          </a:p>
        </p:txBody>
      </p:sp>
    </p:spTree>
    <p:extLst>
      <p:ext uri="{BB962C8B-B14F-4D97-AF65-F5344CB8AC3E}">
        <p14:creationId xmlns:p14="http://schemas.microsoft.com/office/powerpoint/2010/main" val="625586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AE5E7E5-51C1-4AD1-AFD2-0B0ADDBB84FE}"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38BF53-4D7F-4476-997D-05CB32A8FDAD}" type="slidenum">
              <a:rPr lang="ru-RU" smtClean="0"/>
              <a:t>‹#›</a:t>
            </a:fld>
            <a:endParaRPr lang="ru-RU"/>
          </a:p>
        </p:txBody>
      </p:sp>
    </p:spTree>
    <p:extLst>
      <p:ext uri="{BB962C8B-B14F-4D97-AF65-F5344CB8AC3E}">
        <p14:creationId xmlns:p14="http://schemas.microsoft.com/office/powerpoint/2010/main" val="1947106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5AE5E7E5-51C1-4AD1-AFD2-0B0ADDBB84FE}"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38BF53-4D7F-4476-997D-05CB32A8FDAD}" type="slidenum">
              <a:rPr lang="ru-RU" smtClean="0"/>
              <a:t>‹#›</a:t>
            </a:fld>
            <a:endParaRPr lang="ru-RU"/>
          </a:p>
        </p:txBody>
      </p:sp>
    </p:spTree>
    <p:extLst>
      <p:ext uri="{BB962C8B-B14F-4D97-AF65-F5344CB8AC3E}">
        <p14:creationId xmlns:p14="http://schemas.microsoft.com/office/powerpoint/2010/main" val="237545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AE5E7E5-51C1-4AD1-AFD2-0B0ADDBB84FE}" type="datetimeFigureOut">
              <a:rPr lang="ru-RU" smtClean="0"/>
              <a:t>04.07.2024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38BF53-4D7F-4476-997D-05CB32A8FDAD}" type="slidenum">
              <a:rPr lang="ru-RU" smtClean="0"/>
              <a:t>‹#›</a:t>
            </a:fld>
            <a:endParaRPr lang="ru-RU"/>
          </a:p>
        </p:txBody>
      </p:sp>
    </p:spTree>
    <p:extLst>
      <p:ext uri="{BB962C8B-B14F-4D97-AF65-F5344CB8AC3E}">
        <p14:creationId xmlns:p14="http://schemas.microsoft.com/office/powerpoint/2010/main" val="3049443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AE5E7E5-51C1-4AD1-AFD2-0B0ADDBB84FE}" type="datetimeFigureOut">
              <a:rPr lang="ru-RU" smtClean="0"/>
              <a:t>04.07.2024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38BF53-4D7F-4476-997D-05CB32A8FDAD}" type="slidenum">
              <a:rPr lang="ru-RU" smtClean="0"/>
              <a:t>‹#›</a:t>
            </a:fld>
            <a:endParaRPr lang="ru-RU"/>
          </a:p>
        </p:txBody>
      </p:sp>
    </p:spTree>
    <p:extLst>
      <p:ext uri="{BB962C8B-B14F-4D97-AF65-F5344CB8AC3E}">
        <p14:creationId xmlns:p14="http://schemas.microsoft.com/office/powerpoint/2010/main" val="535985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AE5E7E5-51C1-4AD1-AFD2-0B0ADDBB84FE}" type="datetimeFigureOut">
              <a:rPr lang="ru-RU" smtClean="0"/>
              <a:t>04.07.2024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638BF53-4D7F-4476-997D-05CB32A8FDAD}" type="slidenum">
              <a:rPr lang="ru-RU" smtClean="0"/>
              <a:t>‹#›</a:t>
            </a:fld>
            <a:endParaRPr lang="ru-RU"/>
          </a:p>
        </p:txBody>
      </p:sp>
    </p:spTree>
    <p:extLst>
      <p:ext uri="{BB962C8B-B14F-4D97-AF65-F5344CB8AC3E}">
        <p14:creationId xmlns:p14="http://schemas.microsoft.com/office/powerpoint/2010/main" val="1705669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5AE5E7E5-51C1-4AD1-AFD2-0B0ADDBB84FE}" type="datetimeFigureOut">
              <a:rPr lang="ru-RU" smtClean="0"/>
              <a:t>04.07.2024</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3638BF53-4D7F-4476-997D-05CB32A8FDAD}" type="slidenum">
              <a:rPr lang="ru-RU" smtClean="0"/>
              <a:t>‹#›</a:t>
            </a:fld>
            <a:endParaRPr lang="ru-RU"/>
          </a:p>
        </p:txBody>
      </p:sp>
    </p:spTree>
    <p:extLst>
      <p:ext uri="{BB962C8B-B14F-4D97-AF65-F5344CB8AC3E}">
        <p14:creationId xmlns:p14="http://schemas.microsoft.com/office/powerpoint/2010/main" val="82548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AE5E7E5-51C1-4AD1-AFD2-0B0ADDBB84FE}" type="datetimeFigureOut">
              <a:rPr lang="ru-RU" smtClean="0"/>
              <a:t>04.07.2024</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3638BF53-4D7F-4476-997D-05CB32A8FDAD}" type="slidenum">
              <a:rPr lang="ru-RU" smtClean="0"/>
              <a:t>‹#›</a:t>
            </a:fld>
            <a:endParaRPr lang="ru-RU"/>
          </a:p>
        </p:txBody>
      </p:sp>
    </p:spTree>
    <p:extLst>
      <p:ext uri="{BB962C8B-B14F-4D97-AF65-F5344CB8AC3E}">
        <p14:creationId xmlns:p14="http://schemas.microsoft.com/office/powerpoint/2010/main" val="3933371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5AE5E7E5-51C1-4AD1-AFD2-0B0ADDBB84FE}" type="datetimeFigureOut">
              <a:rPr lang="ru-RU" smtClean="0"/>
              <a:t>04.07.2024</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3638BF53-4D7F-4476-997D-05CB32A8FDAD}" type="slidenum">
              <a:rPr lang="ru-RU" smtClean="0"/>
              <a:t>‹#›</a:t>
            </a:fld>
            <a:endParaRPr lang="ru-RU"/>
          </a:p>
        </p:txBody>
      </p:sp>
    </p:spTree>
    <p:extLst>
      <p:ext uri="{BB962C8B-B14F-4D97-AF65-F5344CB8AC3E}">
        <p14:creationId xmlns:p14="http://schemas.microsoft.com/office/powerpoint/2010/main" val="155204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AE5E7E5-51C1-4AD1-AFD2-0B0ADDBB84FE}" type="datetimeFigureOut">
              <a:rPr lang="ru-RU" smtClean="0"/>
              <a:t>04.07.2024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38BF53-4D7F-4476-997D-05CB32A8FDAD}" type="slidenum">
              <a:rPr lang="ru-RU" smtClean="0"/>
              <a:t>‹#›</a:t>
            </a:fld>
            <a:endParaRPr lang="ru-RU"/>
          </a:p>
        </p:txBody>
      </p:sp>
    </p:spTree>
    <p:extLst>
      <p:ext uri="{BB962C8B-B14F-4D97-AF65-F5344CB8AC3E}">
        <p14:creationId xmlns:p14="http://schemas.microsoft.com/office/powerpoint/2010/main" val="3835710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AE5E7E5-51C1-4AD1-AFD2-0B0ADDBB84FE}" type="datetimeFigureOut">
              <a:rPr lang="ru-RU" smtClean="0"/>
              <a:t>04.07.2024</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638BF53-4D7F-4476-997D-05CB32A8FDAD}" type="slidenum">
              <a:rPr lang="ru-RU" smtClean="0"/>
              <a:t>‹#›</a:t>
            </a:fld>
            <a:endParaRPr lang="ru-RU"/>
          </a:p>
        </p:txBody>
      </p:sp>
    </p:spTree>
    <p:extLst>
      <p:ext uri="{BB962C8B-B14F-4D97-AF65-F5344CB8AC3E}">
        <p14:creationId xmlns:p14="http://schemas.microsoft.com/office/powerpoint/2010/main" val="27499145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andex.ru/images/search?from=tabbar&amp;img_url=https://ph0.qna.center/storage/photos/psihologgalina/1911062.jpg&amp;lr=11287&amp;pos=23&amp;rpt=simage&amp;text=%D0%BE%D0%B4%D0%B0%D1%80%D0%B5%D0%BD%D0%BD%D1%8B%D0%B5%20%D0%B4%D0%B5%D1%82%D0%B8%20%D1%8D%D1%82%D0%BE"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0479" y="438727"/>
            <a:ext cx="10659485" cy="771236"/>
          </a:xfrm>
        </p:spPr>
        <p:txBody>
          <a:bodyPr>
            <a:normAutofit fontScale="90000"/>
          </a:bodyPr>
          <a:lstStyle/>
          <a:p>
            <a:r>
              <a:rPr lang="ru-RU" sz="3500" smtClean="0">
                <a:latin typeface="Times New Roman" panose="02020603050405020304" pitchFamily="18" charset="0"/>
                <a:cs typeface="Times New Roman" panose="02020603050405020304" pitchFamily="18" charset="0"/>
              </a:rPr>
              <a:t>Технология </a:t>
            </a:r>
            <a:r>
              <a:rPr lang="ru-RU" sz="3500" smtClean="0">
                <a:latin typeface="Times New Roman" panose="02020603050405020304" pitchFamily="18" charset="0"/>
                <a:cs typeface="Times New Roman" panose="02020603050405020304" pitchFamily="18" charset="0"/>
              </a:rPr>
              <a:t>воспитан</a:t>
            </a:r>
            <a:r>
              <a:rPr lang="ru-RU" sz="3500" smtClean="0">
                <a:latin typeface="Times New Roman" panose="02020603050405020304" pitchFamily="18" charset="0"/>
                <a:cs typeface="Times New Roman" panose="02020603050405020304" pitchFamily="18" charset="0"/>
              </a:rPr>
              <a:t>ия </a:t>
            </a:r>
            <a:r>
              <a:rPr lang="ru-RU" sz="3500" dirty="0" smtClean="0">
                <a:latin typeface="Times New Roman" panose="02020603050405020304" pitchFamily="18" charset="0"/>
                <a:cs typeface="Times New Roman" panose="02020603050405020304" pitchFamily="18" charset="0"/>
              </a:rPr>
              <a:t>детей с признаками одаренности</a:t>
            </a:r>
            <a:endParaRPr lang="ru-RU" sz="3500" dirty="0">
              <a:latin typeface="Times New Roman" panose="02020603050405020304" pitchFamily="18" charset="0"/>
              <a:cs typeface="Times New Roman" panose="02020603050405020304" pitchFamily="18" charset="0"/>
            </a:endParaRPr>
          </a:p>
        </p:txBody>
      </p:sp>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4043" b="4043"/>
          <a:stretch>
            <a:fillRect/>
          </a:stretch>
        </p:blipFill>
        <p:spPr>
          <a:xfrm>
            <a:off x="1384733" y="1494993"/>
            <a:ext cx="7804860" cy="4263159"/>
          </a:xfrm>
        </p:spPr>
      </p:pic>
      <p:sp>
        <p:nvSpPr>
          <p:cNvPr id="3" name="Текст 2"/>
          <p:cNvSpPr>
            <a:spLocks noGrp="1"/>
          </p:cNvSpPr>
          <p:nvPr>
            <p:ph type="body" sz="half" idx="2"/>
          </p:nvPr>
        </p:nvSpPr>
        <p:spPr/>
        <p:txBody>
          <a:bodyPr/>
          <a:lstStyle/>
          <a:p>
            <a:endParaRPr lang="ru-RU"/>
          </a:p>
        </p:txBody>
      </p:sp>
    </p:spTree>
    <p:extLst>
      <p:ext uri="{BB962C8B-B14F-4D97-AF65-F5344CB8AC3E}">
        <p14:creationId xmlns:p14="http://schemas.microsoft.com/office/powerpoint/2010/main" val="1031641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8764" y="2964872"/>
            <a:ext cx="9023925" cy="2031325"/>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Процесс обучения одаренных детей должен предусматривать разнообразные источники информации и средства, обеспечивающие богатый зрительный ряд (видео, DVD и т. п.). </a:t>
            </a:r>
          </a:p>
          <a:p>
            <a:r>
              <a:rPr lang="ru-RU" dirty="0" smtClean="0">
                <a:latin typeface="Times New Roman" panose="02020603050405020304" pitchFamily="18" charset="0"/>
                <a:cs typeface="Times New Roman" panose="02020603050405020304" pitchFamily="18" charset="0"/>
              </a:rPr>
              <a:t>В качестве основных образовательных структур для обучения одаренных детей следует выделить систему дошкольных образовательных учреждений, в первую очередь, детские сады общеразвивающего вида, «Центры развития ребенка», в которых созданы наиболее благоприятные условия для формирования способностей дошкольников, а также ОО, обеспечивающие преемственность при переходе в школу.</a:t>
            </a:r>
            <a:endParaRPr lang="ru-RU"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00363" y="637309"/>
            <a:ext cx="10002983" cy="1754326"/>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Основными являются методы творческого характера – исследовательские, поисковые, проектные, проблемные, эвристические. Они сочетаются с самостоятельной, индивидуальной и групповой работой. Эти методы являются своеобразными </a:t>
            </a:r>
            <a:r>
              <a:rPr lang="ru-RU" dirty="0" err="1" smtClean="0">
                <a:latin typeface="Times New Roman" panose="02020603050405020304" pitchFamily="18" charset="0"/>
                <a:cs typeface="Times New Roman" panose="02020603050405020304" pitchFamily="18" charset="0"/>
              </a:rPr>
              <a:t>мотиваторами</a:t>
            </a:r>
            <a:r>
              <a:rPr lang="ru-RU" dirty="0" smtClean="0">
                <a:latin typeface="Times New Roman" panose="02020603050405020304" pitchFamily="18" charset="0"/>
                <a:cs typeface="Times New Roman" panose="02020603050405020304" pitchFamily="18" charset="0"/>
              </a:rPr>
              <a:t>, способствуют проявлению познавательной активности и интересов одаренных детей. Они развивают творческое мышление и многие важные качества личности (настойчивость, уверенность в себе, эмоциональная уравновешенность, способность к сотрудничеству и др.).</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424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6701" y="-250922"/>
            <a:ext cx="8825657" cy="1915647"/>
          </a:xfrm>
        </p:spPr>
        <p:txBody>
          <a:bodyPr/>
          <a:lstStyle/>
          <a:p>
            <a:pPr algn="ctr"/>
            <a:r>
              <a:rPr lang="ru-RU" dirty="0">
                <a:latin typeface="Times New Roman" panose="02020603050405020304" pitchFamily="18" charset="0"/>
                <a:cs typeface="Times New Roman" panose="02020603050405020304" pitchFamily="18" charset="0"/>
              </a:rPr>
              <a:t>Процессуальные характеристики воспитания</a:t>
            </a:r>
          </a:p>
        </p:txBody>
      </p:sp>
      <p:sp>
        <p:nvSpPr>
          <p:cNvPr id="3" name="Текст 2"/>
          <p:cNvSpPr>
            <a:spLocks noGrp="1"/>
          </p:cNvSpPr>
          <p:nvPr>
            <p:ph type="body" idx="1"/>
          </p:nvPr>
        </p:nvSpPr>
        <p:spPr>
          <a:xfrm>
            <a:off x="1090301" y="1923345"/>
            <a:ext cx="8825658" cy="860400"/>
          </a:xfrm>
        </p:spPr>
        <p:txBody>
          <a:bodyPr>
            <a:noAutofit/>
          </a:bodyPr>
          <a:lstStyle/>
          <a:p>
            <a:r>
              <a:rPr lang="ru-RU" sz="2400" dirty="0">
                <a:solidFill>
                  <a:schemeClr val="tx1"/>
                </a:solidFill>
                <a:latin typeface="Times New Roman" panose="02020603050405020304" pitchFamily="18" charset="0"/>
                <a:cs typeface="Times New Roman" panose="02020603050405020304" pitchFamily="18" charset="0"/>
              </a:rPr>
              <a:t>Методы работы</a:t>
            </a:r>
            <a:r>
              <a:rPr lang="ru-RU" sz="2400" dirty="0" smtClean="0">
                <a:solidFill>
                  <a:schemeClr val="tx1"/>
                </a:solidFill>
                <a:latin typeface="Times New Roman" panose="02020603050405020304" pitchFamily="18" charset="0"/>
                <a:cs typeface="Times New Roman" panose="02020603050405020304" pitchFamily="18" charset="0"/>
              </a:rPr>
              <a:t>: </a:t>
            </a:r>
          </a:p>
          <a:p>
            <a:r>
              <a:rPr lang="ru-RU" sz="2400" dirty="0" smtClean="0">
                <a:solidFill>
                  <a:schemeClr val="tx1"/>
                </a:solidFill>
                <a:latin typeface="Times New Roman" panose="02020603050405020304" pitchFamily="18" charset="0"/>
                <a:cs typeface="Times New Roman" panose="02020603050405020304" pitchFamily="18" charset="0"/>
              </a:rPr>
              <a:t>исследовательский; </a:t>
            </a:r>
          </a:p>
          <a:p>
            <a:r>
              <a:rPr lang="ru-RU" sz="2400" dirty="0" smtClean="0">
                <a:solidFill>
                  <a:schemeClr val="tx1"/>
                </a:solidFill>
                <a:latin typeface="Times New Roman" panose="02020603050405020304" pitchFamily="18" charset="0"/>
                <a:cs typeface="Times New Roman" panose="02020603050405020304" pitchFamily="18" charset="0"/>
              </a:rPr>
              <a:t>частично-поисковый; </a:t>
            </a:r>
          </a:p>
          <a:p>
            <a:r>
              <a:rPr lang="ru-RU" sz="2400" dirty="0" smtClean="0">
                <a:solidFill>
                  <a:schemeClr val="tx1"/>
                </a:solidFill>
                <a:latin typeface="Times New Roman" panose="02020603050405020304" pitchFamily="18" charset="0"/>
                <a:cs typeface="Times New Roman" panose="02020603050405020304" pitchFamily="18" charset="0"/>
              </a:rPr>
              <a:t>проблемный;</a:t>
            </a:r>
          </a:p>
          <a:p>
            <a:r>
              <a:rPr lang="ru-RU" sz="2400" dirty="0" smtClean="0">
                <a:solidFill>
                  <a:schemeClr val="tx1"/>
                </a:solidFill>
                <a:latin typeface="Times New Roman" panose="02020603050405020304" pitchFamily="18" charset="0"/>
                <a:cs typeface="Times New Roman" panose="02020603050405020304" pitchFamily="18" charset="0"/>
              </a:rPr>
              <a:t>проективный;</a:t>
            </a:r>
          </a:p>
          <a:p>
            <a:r>
              <a:rPr lang="ru-RU" sz="2400" dirty="0" err="1" smtClean="0">
                <a:solidFill>
                  <a:schemeClr val="tx1"/>
                </a:solidFill>
                <a:latin typeface="Times New Roman" panose="02020603050405020304" pitchFamily="18" charset="0"/>
                <a:cs typeface="Times New Roman" panose="02020603050405020304" pitchFamily="18" charset="0"/>
              </a:rPr>
              <a:t>синектика</a:t>
            </a:r>
            <a:r>
              <a:rPr lang="ru-RU" sz="24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02714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1211" y="127769"/>
            <a:ext cx="8825657" cy="1915647"/>
          </a:xfrm>
        </p:spPr>
        <p:txBody>
          <a:bodyPr/>
          <a:lstStyle/>
          <a:p>
            <a:pPr algn="ctr"/>
            <a:r>
              <a:rPr lang="ru-RU" dirty="0" smtClean="0">
                <a:latin typeface="Times New Roman" panose="02020603050405020304" pitchFamily="18" charset="0"/>
                <a:cs typeface="Times New Roman" panose="02020603050405020304" pitchFamily="18" charset="0"/>
              </a:rPr>
              <a:t>Исследовательский метод </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flipV="1">
            <a:off x="1154955" y="5637781"/>
            <a:ext cx="3444754" cy="679892"/>
          </a:xfrm>
        </p:spPr>
        <p:txBody>
          <a:bodyPr>
            <a:noAutofit/>
          </a:bodyPr>
          <a:lstStyle/>
          <a:p>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865312" y="1662824"/>
            <a:ext cx="8562542" cy="3539430"/>
          </a:xfrm>
          <a:prstGeom prst="rect">
            <a:avLst/>
          </a:prstGeom>
        </p:spPr>
        <p:txBody>
          <a:bodyPr wrap="square">
            <a:spAutoFit/>
          </a:bodyPr>
          <a:lstStyle/>
          <a:p>
            <a:r>
              <a:rPr lang="ru-RU" sz="2800" dirty="0">
                <a:latin typeface="Times New Roman" panose="02020603050405020304" pitchFamily="18" charset="0"/>
                <a:cs typeface="Times New Roman" panose="02020603050405020304" pitchFamily="18" charset="0"/>
              </a:rPr>
              <a:t>Исследовательский метод – метод обучения, направленный на освоение обучающимся всех этапов проблемно-поисковой учебной деятельности, развитие исследовательских умений, аналитических и творческих способностей. Все этапы проблемно-поисковой деятельности осуществляет Ученик, моделируя процесс исследования и получая субъективно новый результат.</a:t>
            </a:r>
          </a:p>
        </p:txBody>
      </p:sp>
    </p:spTree>
    <p:extLst>
      <p:ext uri="{BB962C8B-B14F-4D97-AF65-F5344CB8AC3E}">
        <p14:creationId xmlns:p14="http://schemas.microsoft.com/office/powerpoint/2010/main" val="1685023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2120" y="-352521"/>
            <a:ext cx="8825657" cy="1915647"/>
          </a:xfrm>
        </p:spPr>
        <p:txBody>
          <a:bodyPr/>
          <a:lstStyle/>
          <a:p>
            <a:pPr algn="ctr"/>
            <a:r>
              <a:rPr lang="ru-RU" sz="5400" dirty="0">
                <a:latin typeface="Times New Roman" panose="02020603050405020304" pitchFamily="18" charset="0"/>
                <a:cs typeface="Times New Roman" panose="02020603050405020304" pitchFamily="18" charset="0"/>
              </a:rPr>
              <a:t>Частично-поисковый метод </a:t>
            </a:r>
          </a:p>
        </p:txBody>
      </p:sp>
      <p:sp>
        <p:nvSpPr>
          <p:cNvPr id="3" name="Текст 2"/>
          <p:cNvSpPr>
            <a:spLocks noGrp="1"/>
          </p:cNvSpPr>
          <p:nvPr>
            <p:ph type="body" idx="1"/>
          </p:nvPr>
        </p:nvSpPr>
        <p:spPr>
          <a:xfrm>
            <a:off x="1566697" y="1784799"/>
            <a:ext cx="8825658" cy="860400"/>
          </a:xfrm>
        </p:spPr>
        <p:txBody>
          <a:bodyPr>
            <a:noAutofit/>
          </a:bodyPr>
          <a:lstStyle/>
          <a:p>
            <a:pPr algn="ctr"/>
            <a:r>
              <a:rPr lang="ru-RU" sz="2400" dirty="0">
                <a:solidFill>
                  <a:schemeClr val="tx1"/>
                </a:solidFill>
                <a:latin typeface="Times New Roman" panose="02020603050405020304" pitchFamily="18" charset="0"/>
                <a:cs typeface="Times New Roman" panose="02020603050405020304" pitchFamily="18" charset="0"/>
              </a:rPr>
              <a:t>Частично-поисковый метод – метод обучения направленный на освоение обучающимся отдельных этапов проблемно-поисковой деятельности, часть из которых  реализует Учитель, например, задание проблемной ситуации, а часть - Ученик.</a:t>
            </a:r>
          </a:p>
        </p:txBody>
      </p:sp>
    </p:spTree>
    <p:extLst>
      <p:ext uri="{BB962C8B-B14F-4D97-AF65-F5344CB8AC3E}">
        <p14:creationId xmlns:p14="http://schemas.microsoft.com/office/powerpoint/2010/main" val="789246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5029" y="-186267"/>
            <a:ext cx="8825657" cy="1915647"/>
          </a:xfrm>
        </p:spPr>
        <p:txBody>
          <a:bodyPr/>
          <a:lstStyle/>
          <a:p>
            <a:pPr algn="ctr"/>
            <a:r>
              <a:rPr lang="ru-RU" dirty="0" smtClean="0">
                <a:latin typeface="Times New Roman" panose="02020603050405020304" pitchFamily="18" charset="0"/>
                <a:cs typeface="Times New Roman" panose="02020603050405020304" pitchFamily="18" charset="0"/>
              </a:rPr>
              <a:t>Проблемный</a:t>
            </a:r>
            <a:endParaRPr lang="ru-RU"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rot="10800000" flipV="1">
            <a:off x="858981" y="2061890"/>
            <a:ext cx="11028217" cy="1254346"/>
          </a:xfrm>
        </p:spPr>
        <p:txBody>
          <a:bodyPr>
            <a:noAutofit/>
          </a:bodyPr>
          <a:lstStyle/>
          <a:p>
            <a:r>
              <a:rPr lang="ru-RU" sz="1600" dirty="0">
                <a:solidFill>
                  <a:schemeClr val="tx1"/>
                </a:solidFill>
                <a:latin typeface="Times New Roman" panose="02020603050405020304" pitchFamily="18" charset="0"/>
                <a:cs typeface="Times New Roman" panose="02020603050405020304" pitchFamily="18" charset="0"/>
              </a:rPr>
              <a:t>Проблемное изложение – метод обучения, направленный на демонстрацию обучающимся способов организации мышления; предполагает демонстрацию лектором  четырех этапов проблемно-поисковой деятельности:  проблемная ситуация и ее анализ -  постановка проблемы -  ее решение -   рефлексия оптимальности найденного решения , а также способов мышления</a:t>
            </a:r>
            <a:r>
              <a:rPr lang="ru-RU" sz="1600" dirty="0" smtClean="0">
                <a:solidFill>
                  <a:schemeClr val="tx1"/>
                </a:solidFill>
                <a:latin typeface="Times New Roman" panose="02020603050405020304" pitchFamily="18" charset="0"/>
                <a:cs typeface="Times New Roman" panose="02020603050405020304" pitchFamily="18" charset="0"/>
              </a:rPr>
              <a:t>.</a:t>
            </a:r>
          </a:p>
          <a:p>
            <a:r>
              <a:rPr lang="ru-RU" sz="1600" dirty="0" smtClean="0">
                <a:solidFill>
                  <a:schemeClr val="tx1"/>
                </a:solidFill>
                <a:latin typeface="Times New Roman" panose="02020603050405020304" pitchFamily="18" charset="0"/>
                <a:cs typeface="Times New Roman" panose="02020603050405020304" pitchFamily="18" charset="0"/>
              </a:rPr>
              <a:t>Цель </a:t>
            </a:r>
            <a:r>
              <a:rPr lang="ru-RU" sz="1600" dirty="0">
                <a:solidFill>
                  <a:schemeClr val="tx1"/>
                </a:solidFill>
                <a:latin typeface="Times New Roman" panose="02020603050405020304" pitchFamily="18" charset="0"/>
                <a:cs typeface="Times New Roman" panose="02020603050405020304" pitchFamily="18" charset="0"/>
              </a:rPr>
              <a:t>проектного обучения состоит в том, чтобы создать условия, при которых учащиеся: самостоятельно и охотно приобретают недостающие знания из разных источников; учатся пользоваться приобретенными знаниями для решения познавательных и практических задач; приобретают коммуникативные умения, работая в различных группах; развивают у себя исследовательские умения ( умения выявления проблем, сбора информации, наблюдения, проведения эксперимента, анализа, построения гипотез, обобщения); развивают системное мышление.</a:t>
            </a:r>
          </a:p>
        </p:txBody>
      </p:sp>
    </p:spTree>
    <p:extLst>
      <p:ext uri="{BB962C8B-B14F-4D97-AF65-F5344CB8AC3E}">
        <p14:creationId xmlns:p14="http://schemas.microsoft.com/office/powerpoint/2010/main" val="3904667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4266" y="-213976"/>
            <a:ext cx="8825657" cy="1915647"/>
          </a:xfrm>
        </p:spPr>
        <p:txBody>
          <a:bodyPr/>
          <a:lstStyle/>
          <a:p>
            <a:pPr algn="ctr"/>
            <a:r>
              <a:rPr lang="ru-RU" sz="5400" dirty="0" err="1">
                <a:latin typeface="Times New Roman" panose="02020603050405020304" pitchFamily="18" charset="0"/>
                <a:cs typeface="Times New Roman" panose="02020603050405020304" pitchFamily="18" charset="0"/>
              </a:rPr>
              <a:t>Синектика</a:t>
            </a:r>
            <a:r>
              <a:rPr lang="ru-RU" sz="5400" dirty="0">
                <a:latin typeface="Times New Roman" panose="02020603050405020304" pitchFamily="18" charset="0"/>
                <a:cs typeface="Times New Roman" panose="02020603050405020304" pitchFamily="18" charset="0"/>
              </a:rPr>
              <a:t> </a:t>
            </a:r>
          </a:p>
        </p:txBody>
      </p:sp>
      <p:sp>
        <p:nvSpPr>
          <p:cNvPr id="3" name="Текст 2"/>
          <p:cNvSpPr>
            <a:spLocks noGrp="1"/>
          </p:cNvSpPr>
          <p:nvPr>
            <p:ph type="body" idx="1"/>
          </p:nvPr>
        </p:nvSpPr>
        <p:spPr>
          <a:xfrm>
            <a:off x="1118009" y="2034181"/>
            <a:ext cx="8825658" cy="860400"/>
          </a:xfrm>
        </p:spPr>
        <p:txBody>
          <a:bodyPr>
            <a:noAutofit/>
          </a:bodyPr>
          <a:lstStyle/>
          <a:p>
            <a:r>
              <a:rPr lang="ru-RU" sz="1800" dirty="0" err="1">
                <a:solidFill>
                  <a:schemeClr val="tx1"/>
                </a:solidFill>
                <a:latin typeface="Times New Roman" panose="02020603050405020304" pitchFamily="18" charset="0"/>
                <a:cs typeface="Times New Roman" panose="02020603050405020304" pitchFamily="18" charset="0"/>
              </a:rPr>
              <a:t>Синектика</a:t>
            </a:r>
            <a:r>
              <a:rPr lang="ru-RU" sz="1800" dirty="0">
                <a:solidFill>
                  <a:schemeClr val="tx1"/>
                </a:solidFill>
                <a:latin typeface="Times New Roman" panose="02020603050405020304" pitchFamily="18" charset="0"/>
                <a:cs typeface="Times New Roman" panose="02020603050405020304" pitchFamily="18" charset="0"/>
              </a:rPr>
              <a:t> - это техника решения спорных вопросов, стимулирующая мыслительные процессы, направленность которых, как правило, неожиданность и случайность. Кроме того, это подход к творческому мышлению, зависящий от понимания возможности комбинирования несовместимых, на первый взгляд, вещей. В общих чертах ее цель можно определить так: "делать необыкновенное привычным и делать привычное необыкновенным". Это способствует, с одной стороны основательности анализа исследуемого вопроса, и с другой стороны, устранению начальных проблем творчества через создание аналогий. Таким образом, возникает возможность появления новых и удивительных решений</a:t>
            </a:r>
            <a:r>
              <a:rPr lang="ru-RU" sz="1800" dirty="0" smtClean="0">
                <a:solidFill>
                  <a:schemeClr val="tx1"/>
                </a:solidFill>
                <a:latin typeface="Times New Roman" panose="02020603050405020304" pitchFamily="18" charset="0"/>
                <a:cs typeface="Times New Roman" panose="02020603050405020304" pitchFamily="18" charset="0"/>
              </a:rPr>
              <a:t>.</a:t>
            </a:r>
          </a:p>
          <a:p>
            <a:r>
              <a:rPr lang="ru-RU" sz="1800" dirty="0" err="1" smtClean="0">
                <a:solidFill>
                  <a:schemeClr val="tx1"/>
                </a:solidFill>
                <a:latin typeface="Times New Roman" panose="02020603050405020304" pitchFamily="18" charset="0"/>
                <a:cs typeface="Times New Roman" panose="02020603050405020304" pitchFamily="18" charset="0"/>
              </a:rPr>
              <a:t>Синектика</a:t>
            </a:r>
            <a:r>
              <a:rPr lang="ru-RU" sz="1800" dirty="0" smtClean="0">
                <a:solidFill>
                  <a:schemeClr val="tx1"/>
                </a:solidFill>
                <a:latin typeface="Times New Roman" panose="02020603050405020304" pitchFamily="18" charset="0"/>
                <a:cs typeface="Times New Roman" panose="02020603050405020304" pitchFamily="18" charset="0"/>
              </a:rPr>
              <a:t> </a:t>
            </a:r>
            <a:r>
              <a:rPr lang="ru-RU" sz="1800" dirty="0">
                <a:solidFill>
                  <a:schemeClr val="tx1"/>
                </a:solidFill>
                <a:latin typeface="Times New Roman" panose="02020603050405020304" pitchFamily="18" charset="0"/>
                <a:cs typeface="Times New Roman" panose="02020603050405020304" pitchFamily="18" charset="0"/>
              </a:rPr>
              <a:t>очень похожа на метод мозгового штурма</a:t>
            </a:r>
            <a:r>
              <a:rPr lang="ru-RU" sz="700" dirty="0"/>
              <a:t>.</a:t>
            </a:r>
          </a:p>
        </p:txBody>
      </p:sp>
    </p:spTree>
    <p:extLst>
      <p:ext uri="{BB962C8B-B14F-4D97-AF65-F5344CB8AC3E}">
        <p14:creationId xmlns:p14="http://schemas.microsoft.com/office/powerpoint/2010/main" val="3758696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3855" y="314036"/>
            <a:ext cx="9938327" cy="5632311"/>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Организация работы с одаренными и талантливыми детьми в </a:t>
            </a:r>
            <a:r>
              <a:rPr lang="ru-RU" sz="2400" dirty="0" err="1">
                <a:latin typeface="Times New Roman" panose="02020603050405020304" pitchFamily="18" charset="0"/>
                <a:cs typeface="Times New Roman" panose="02020603050405020304" pitchFamily="18" charset="0"/>
              </a:rPr>
              <a:t>рамкахобразовательного</a:t>
            </a:r>
            <a:r>
              <a:rPr lang="ru-RU" sz="2400" dirty="0">
                <a:latin typeface="Times New Roman" panose="02020603050405020304" pitchFamily="18" charset="0"/>
                <a:cs typeface="Times New Roman" panose="02020603050405020304" pitchFamily="18" charset="0"/>
              </a:rPr>
              <a:t> процесса</a:t>
            </a:r>
            <a:r>
              <a:rPr lang="ru-RU" sz="2400" dirty="0" smtClean="0">
                <a:latin typeface="Times New Roman" panose="02020603050405020304" pitchFamily="18" charset="0"/>
                <a:cs typeface="Times New Roman" panose="02020603050405020304" pitchFamily="18" charset="0"/>
              </a:rPr>
              <a:t>:</a:t>
            </a:r>
          </a:p>
          <a:p>
            <a:pPr marL="457200" indent="-457200">
              <a:buFontTx/>
              <a:buChar char="-"/>
            </a:pPr>
            <a:r>
              <a:rPr lang="ru-RU" sz="2400" dirty="0" smtClean="0">
                <a:latin typeface="Times New Roman" panose="02020603050405020304" pitchFamily="18" charset="0"/>
                <a:cs typeface="Times New Roman" panose="02020603050405020304" pitchFamily="18" charset="0"/>
              </a:rPr>
              <a:t>групповые </a:t>
            </a:r>
            <a:r>
              <a:rPr lang="ru-RU" sz="2400" dirty="0">
                <a:latin typeface="Times New Roman" panose="02020603050405020304" pitchFamily="18" charset="0"/>
                <a:cs typeface="Times New Roman" panose="02020603050405020304" pitchFamily="18" charset="0"/>
              </a:rPr>
              <a:t>занятия</a:t>
            </a:r>
            <a:r>
              <a:rPr lang="ru-RU" sz="2400" dirty="0" smtClean="0">
                <a:latin typeface="Times New Roman" panose="02020603050405020304" pitchFamily="18" charset="0"/>
                <a:cs typeface="Times New Roman" panose="02020603050405020304" pitchFamily="18" charset="0"/>
              </a:rPr>
              <a:t>;</a:t>
            </a:r>
          </a:p>
          <a:p>
            <a:pPr marL="457200" indent="-457200">
              <a:buFontTx/>
              <a:buChar char="-"/>
            </a:pP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работа по индивидуальным </a:t>
            </a:r>
            <a:r>
              <a:rPr lang="ru-RU" sz="2400" dirty="0" smtClean="0">
                <a:latin typeface="Times New Roman" panose="02020603050405020304" pitchFamily="18" charset="0"/>
                <a:cs typeface="Times New Roman" panose="02020603050405020304" pitchFamily="18" charset="0"/>
              </a:rPr>
              <a:t>планам.</a:t>
            </a:r>
          </a:p>
          <a:p>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Организация работы с одаренными и талантливыми детьми во </a:t>
            </a:r>
            <a:r>
              <a:rPr lang="ru-RU" sz="2400" dirty="0" err="1">
                <a:latin typeface="Times New Roman" panose="02020603050405020304" pitchFamily="18" charset="0"/>
                <a:cs typeface="Times New Roman" panose="02020603050405020304" pitchFamily="18" charset="0"/>
              </a:rPr>
              <a:t>внеурочноевремя</a:t>
            </a:r>
            <a:r>
              <a:rPr lang="ru-RU" sz="2400" dirty="0" smtClean="0">
                <a:latin typeface="Times New Roman" panose="02020603050405020304" pitchFamily="18" charset="0"/>
                <a:cs typeface="Times New Roman" panose="02020603050405020304" pitchFamily="18" charset="0"/>
              </a:rPr>
              <a:t>:</a:t>
            </a:r>
          </a:p>
          <a:p>
            <a:pPr marL="457200" indent="-457200">
              <a:buFontTx/>
              <a:buChar char="-"/>
            </a:pPr>
            <a:r>
              <a:rPr lang="ru-RU" sz="2400" dirty="0" smtClean="0">
                <a:latin typeface="Times New Roman" panose="02020603050405020304" pitchFamily="18" charset="0"/>
                <a:cs typeface="Times New Roman" panose="02020603050405020304" pitchFamily="18" charset="0"/>
              </a:rPr>
              <a:t>индивидуальные </a:t>
            </a:r>
            <a:r>
              <a:rPr lang="ru-RU" sz="2400" dirty="0">
                <a:latin typeface="Times New Roman" panose="02020603050405020304" pitchFamily="18" charset="0"/>
                <a:cs typeface="Times New Roman" panose="02020603050405020304" pitchFamily="18" charset="0"/>
              </a:rPr>
              <a:t>занятия</a:t>
            </a:r>
            <a:r>
              <a:rPr lang="ru-RU" sz="2400" dirty="0" smtClean="0">
                <a:latin typeface="Times New Roman" panose="02020603050405020304" pitchFamily="18" charset="0"/>
                <a:cs typeface="Times New Roman" panose="02020603050405020304" pitchFamily="18" charset="0"/>
              </a:rPr>
              <a:t>;</a:t>
            </a:r>
          </a:p>
          <a:p>
            <a:pPr marL="457200" indent="-457200">
              <a:buFontTx/>
              <a:buChar char="-"/>
            </a:pPr>
            <a:r>
              <a:rPr lang="ru-RU" sz="2400" dirty="0" smtClean="0">
                <a:latin typeface="Times New Roman" panose="02020603050405020304" pitchFamily="18" charset="0"/>
                <a:cs typeface="Times New Roman" panose="02020603050405020304" pitchFamily="18" charset="0"/>
              </a:rPr>
              <a:t>проектная </a:t>
            </a:r>
            <a:r>
              <a:rPr lang="ru-RU" sz="2400" dirty="0">
                <a:latin typeface="Times New Roman" panose="02020603050405020304" pitchFamily="18" charset="0"/>
                <a:cs typeface="Times New Roman" panose="02020603050405020304" pitchFamily="18" charset="0"/>
              </a:rPr>
              <a:t>деятельность</a:t>
            </a:r>
            <a:r>
              <a:rPr lang="ru-RU" sz="2400" dirty="0" smtClean="0">
                <a:latin typeface="Times New Roman" panose="02020603050405020304" pitchFamily="18" charset="0"/>
                <a:cs typeface="Times New Roman" panose="02020603050405020304" pitchFamily="18" charset="0"/>
              </a:rPr>
              <a:t>;</a:t>
            </a:r>
          </a:p>
          <a:p>
            <a:pPr marL="457200" indent="-457200">
              <a:buFontTx/>
              <a:buChar char="-"/>
            </a:pPr>
            <a:r>
              <a:rPr lang="ru-RU" sz="2400" dirty="0" smtClean="0">
                <a:latin typeface="Times New Roman" panose="02020603050405020304" pitchFamily="18" charset="0"/>
                <a:cs typeface="Times New Roman" panose="02020603050405020304" pitchFamily="18" charset="0"/>
              </a:rPr>
              <a:t>организация </a:t>
            </a:r>
            <a:r>
              <a:rPr lang="ru-RU" sz="2400" dirty="0">
                <a:latin typeface="Times New Roman" panose="02020603050405020304" pitchFamily="18" charset="0"/>
                <a:cs typeface="Times New Roman" panose="02020603050405020304" pitchFamily="18" charset="0"/>
              </a:rPr>
              <a:t>выставок</a:t>
            </a:r>
            <a:r>
              <a:rPr lang="ru-RU" sz="2400" dirty="0" smtClean="0">
                <a:latin typeface="Times New Roman" panose="02020603050405020304" pitchFamily="18" charset="0"/>
                <a:cs typeface="Times New Roman" panose="02020603050405020304" pitchFamily="18" charset="0"/>
              </a:rPr>
              <a:t>;</a:t>
            </a:r>
          </a:p>
          <a:p>
            <a:pPr marL="457200" indent="-457200">
              <a:buFontTx/>
              <a:buChar char="-"/>
            </a:pPr>
            <a:r>
              <a:rPr lang="ru-RU" sz="2400" dirty="0" smtClean="0">
                <a:latin typeface="Times New Roman" panose="02020603050405020304" pitchFamily="18" charset="0"/>
                <a:cs typeface="Times New Roman" panose="02020603050405020304" pitchFamily="18" charset="0"/>
              </a:rPr>
              <a:t>организация </a:t>
            </a:r>
            <a:r>
              <a:rPr lang="ru-RU" sz="2400" dirty="0">
                <a:latin typeface="Times New Roman" panose="02020603050405020304" pitchFamily="18" charset="0"/>
                <a:cs typeface="Times New Roman" panose="02020603050405020304" pitchFamily="18" charset="0"/>
              </a:rPr>
              <a:t>праздников и </a:t>
            </a:r>
            <a:r>
              <a:rPr lang="ru-RU" sz="2400" dirty="0" smtClean="0">
                <a:latin typeface="Times New Roman" panose="02020603050405020304" pitchFamily="18" charset="0"/>
                <a:cs typeface="Times New Roman" panose="02020603050405020304" pitchFamily="18" charset="0"/>
              </a:rPr>
              <a:t>развлечений;</a:t>
            </a:r>
          </a:p>
          <a:p>
            <a:pPr marL="457200" indent="-457200">
              <a:buFontTx/>
              <a:buChar char="-"/>
            </a:pPr>
            <a:r>
              <a:rPr lang="ru-RU" sz="2400" dirty="0" smtClean="0">
                <a:latin typeface="Times New Roman" panose="02020603050405020304" pitchFamily="18" charset="0"/>
                <a:cs typeface="Times New Roman" panose="02020603050405020304" pitchFamily="18" charset="0"/>
              </a:rPr>
              <a:t>создание </a:t>
            </a:r>
            <a:r>
              <a:rPr lang="ru-RU" sz="2400" dirty="0">
                <a:latin typeface="Times New Roman" panose="02020603050405020304" pitchFamily="18" charset="0"/>
                <a:cs typeface="Times New Roman" panose="02020603050405020304" pitchFamily="18" charset="0"/>
              </a:rPr>
              <a:t>театрализованных, спортивных уголков, </a:t>
            </a:r>
            <a:r>
              <a:rPr lang="ru-RU" sz="2400" dirty="0" err="1">
                <a:latin typeface="Times New Roman" panose="02020603050405020304" pitchFamily="18" charset="0"/>
                <a:cs typeface="Times New Roman" panose="02020603050405020304" pitchFamily="18" charset="0"/>
              </a:rPr>
              <a:t>уголковизодеятельности</a:t>
            </a:r>
            <a:r>
              <a:rPr lang="ru-RU" sz="2400" dirty="0" smtClean="0">
                <a:latin typeface="Times New Roman" panose="02020603050405020304" pitchFamily="18" charset="0"/>
                <a:cs typeface="Times New Roman" panose="02020603050405020304" pitchFamily="18" charset="0"/>
              </a:rPr>
              <a:t>;</a:t>
            </a:r>
          </a:p>
          <a:p>
            <a:pPr marL="457200" indent="-457200">
              <a:buFontTx/>
              <a:buChar char="-"/>
            </a:pPr>
            <a:r>
              <a:rPr lang="ru-RU" sz="2400" dirty="0" smtClean="0">
                <a:latin typeface="Times New Roman" panose="02020603050405020304" pitchFamily="18" charset="0"/>
                <a:cs typeface="Times New Roman" panose="02020603050405020304" pitchFamily="18" charset="0"/>
              </a:rPr>
              <a:t>организация </a:t>
            </a:r>
            <a:r>
              <a:rPr lang="ru-RU" sz="2400" dirty="0">
                <a:latin typeface="Times New Roman" panose="02020603050405020304" pitchFamily="18" charset="0"/>
                <a:cs typeface="Times New Roman" panose="02020603050405020304" pitchFamily="18" charset="0"/>
              </a:rPr>
              <a:t>конкурсов, соревнований</a:t>
            </a:r>
            <a:r>
              <a:rPr lang="ru-RU" sz="2400" dirty="0" smtClean="0">
                <a:latin typeface="Times New Roman" panose="02020603050405020304" pitchFamily="18" charset="0"/>
                <a:cs typeface="Times New Roman" panose="02020603050405020304" pitchFamily="18" charset="0"/>
              </a:rPr>
              <a:t>;</a:t>
            </a:r>
          </a:p>
          <a:p>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организация кружков, секций</a:t>
            </a:r>
          </a:p>
        </p:txBody>
      </p:sp>
    </p:spTree>
    <p:extLst>
      <p:ext uri="{BB962C8B-B14F-4D97-AF65-F5344CB8AC3E}">
        <p14:creationId xmlns:p14="http://schemas.microsoft.com/office/powerpoint/2010/main" val="2194001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0229" y="118533"/>
            <a:ext cx="9947153" cy="1915647"/>
          </a:xfrm>
        </p:spPr>
        <p:txBody>
          <a:bodyPr/>
          <a:lstStyle/>
          <a:p>
            <a:pPr algn="ctr"/>
            <a:r>
              <a:rPr lang="ru-RU" sz="3200" dirty="0" smtClean="0">
                <a:latin typeface="Times New Roman" panose="02020603050405020304" pitchFamily="18" charset="0"/>
                <a:cs typeface="Times New Roman" panose="02020603050405020304" pitchFamily="18" charset="0"/>
              </a:rPr>
              <a:t>Наличие </a:t>
            </a:r>
            <a:r>
              <a:rPr lang="ru-RU" sz="3200" dirty="0">
                <a:latin typeface="Times New Roman" panose="02020603050405020304" pitchFamily="18" charset="0"/>
                <a:cs typeface="Times New Roman" panose="02020603050405020304" pitchFamily="18" charset="0"/>
              </a:rPr>
              <a:t>и краткая характеристика программного обеспечения (по возможности продемонстрировать учебники, дидактические материалы и т. п.). </a:t>
            </a:r>
          </a:p>
        </p:txBody>
      </p:sp>
      <p:sp>
        <p:nvSpPr>
          <p:cNvPr id="3" name="Текст 2"/>
          <p:cNvSpPr>
            <a:spLocks noGrp="1"/>
          </p:cNvSpPr>
          <p:nvPr>
            <p:ph type="body" idx="1"/>
          </p:nvPr>
        </p:nvSpPr>
        <p:spPr>
          <a:xfrm>
            <a:off x="970229" y="2246620"/>
            <a:ext cx="10048754" cy="3387564"/>
          </a:xfrm>
        </p:spPr>
        <p:txBody>
          <a:bodyPr>
            <a:normAutofit fontScale="25000" lnSpcReduction="20000"/>
          </a:bodyPr>
          <a:lstStyle/>
          <a:p>
            <a:pPr algn="ctr">
              <a:spcBef>
                <a:spcPts val="0"/>
              </a:spcBef>
            </a:pPr>
            <a:r>
              <a:rPr lang="ru-RU" sz="8000" dirty="0">
                <a:solidFill>
                  <a:schemeClr val="tx1"/>
                </a:solidFill>
                <a:latin typeface="Times New Roman" panose="02020603050405020304" pitchFamily="18" charset="0"/>
                <a:cs typeface="Times New Roman" panose="02020603050405020304" pitchFamily="18" charset="0"/>
              </a:rPr>
              <a:t>Программа «Одаренный ребенок» Л.А. </a:t>
            </a:r>
            <a:r>
              <a:rPr lang="ru-RU" sz="8000" dirty="0" err="1">
                <a:solidFill>
                  <a:schemeClr val="tx1"/>
                </a:solidFill>
                <a:latin typeface="Times New Roman" panose="02020603050405020304" pitchFamily="18" charset="0"/>
                <a:cs typeface="Times New Roman" panose="02020603050405020304" pitchFamily="18" charset="0"/>
              </a:rPr>
              <a:t>Венгер</a:t>
            </a:r>
            <a:r>
              <a:rPr lang="ru-RU" sz="8000" dirty="0">
                <a:solidFill>
                  <a:schemeClr val="tx1"/>
                </a:solidFill>
                <a:latin typeface="Times New Roman" panose="02020603050405020304" pitchFamily="18" charset="0"/>
                <a:cs typeface="Times New Roman" panose="02020603050405020304" pitchFamily="18" charset="0"/>
              </a:rPr>
              <a:t>, </a:t>
            </a:r>
            <a:r>
              <a:rPr lang="ru-RU" sz="8000" dirty="0" err="1">
                <a:solidFill>
                  <a:schemeClr val="tx1"/>
                </a:solidFill>
                <a:latin typeface="Times New Roman" panose="02020603050405020304" pitchFamily="18" charset="0"/>
                <a:cs typeface="Times New Roman" panose="02020603050405020304" pitchFamily="18" charset="0"/>
              </a:rPr>
              <a:t>о.М</a:t>
            </a:r>
            <a:r>
              <a:rPr lang="ru-RU" sz="8000" dirty="0">
                <a:solidFill>
                  <a:schemeClr val="tx1"/>
                </a:solidFill>
                <a:latin typeface="Times New Roman" panose="02020603050405020304" pitchFamily="18" charset="0"/>
                <a:cs typeface="Times New Roman" panose="02020603050405020304" pitchFamily="18" charset="0"/>
              </a:rPr>
              <a:t>. Дьяченко, </a:t>
            </a:r>
            <a:r>
              <a:rPr lang="ru-RU" sz="8000" dirty="0" err="1">
                <a:solidFill>
                  <a:schemeClr val="tx1"/>
                </a:solidFill>
                <a:latin typeface="Times New Roman" panose="02020603050405020304" pitchFamily="18" charset="0"/>
                <a:cs typeface="Times New Roman" panose="02020603050405020304" pitchFamily="18" charset="0"/>
              </a:rPr>
              <a:t>е.Л</a:t>
            </a:r>
            <a:r>
              <a:rPr lang="ru-RU" sz="8000" dirty="0">
                <a:solidFill>
                  <a:schemeClr val="tx1"/>
                </a:solidFill>
                <a:latin typeface="Times New Roman" panose="02020603050405020304" pitchFamily="18" charset="0"/>
                <a:cs typeface="Times New Roman" panose="02020603050405020304" pitchFamily="18" charset="0"/>
              </a:rPr>
              <a:t>. </a:t>
            </a:r>
            <a:r>
              <a:rPr lang="ru-RU" sz="8000" dirty="0" err="1">
                <a:solidFill>
                  <a:schemeClr val="tx1"/>
                </a:solidFill>
                <a:latin typeface="Times New Roman" panose="02020603050405020304" pitchFamily="18" charset="0"/>
                <a:cs typeface="Times New Roman" panose="02020603050405020304" pitchFamily="18" charset="0"/>
              </a:rPr>
              <a:t>Агаева</a:t>
            </a:r>
            <a:r>
              <a:rPr lang="ru-RU" sz="8000" dirty="0">
                <a:solidFill>
                  <a:schemeClr val="tx1"/>
                </a:solidFill>
                <a:latin typeface="Times New Roman" panose="02020603050405020304" pitchFamily="18" charset="0"/>
                <a:cs typeface="Times New Roman" panose="02020603050405020304" pitchFamily="18" charset="0"/>
              </a:rPr>
              <a:t> - программа направлена на выявление одаренных детей в интеллектуальной, творческой, музыкальной, академической и других сферах. Также программа способствует созданию условий для построения образовательного процесса, направленного на продуктивное психическое, интеллектуальное, и творческое развитие одаренных детей, на реализацию и совершенствование их способностей. </a:t>
            </a:r>
            <a:endParaRPr lang="ru-RU" sz="8000" dirty="0" smtClean="0">
              <a:solidFill>
                <a:schemeClr val="tx1"/>
              </a:solidFill>
              <a:latin typeface="Times New Roman" panose="02020603050405020304" pitchFamily="18" charset="0"/>
              <a:cs typeface="Times New Roman" panose="02020603050405020304" pitchFamily="18" charset="0"/>
            </a:endParaRPr>
          </a:p>
          <a:p>
            <a:pPr algn="ctr">
              <a:spcBef>
                <a:spcPts val="0"/>
              </a:spcBef>
            </a:pPr>
            <a:endParaRPr lang="ru-RU" sz="8000" dirty="0">
              <a:solidFill>
                <a:schemeClr val="tx1"/>
              </a:solidFill>
              <a:latin typeface="Times New Roman" panose="02020603050405020304" pitchFamily="18" charset="0"/>
              <a:cs typeface="Times New Roman" panose="02020603050405020304" pitchFamily="18" charset="0"/>
            </a:endParaRPr>
          </a:p>
          <a:p>
            <a:pPr algn="ctr">
              <a:spcBef>
                <a:spcPts val="0"/>
              </a:spcBef>
            </a:pPr>
            <a:r>
              <a:rPr lang="ru-RU" sz="8000" dirty="0">
                <a:solidFill>
                  <a:schemeClr val="tx1"/>
                </a:solidFill>
                <a:latin typeface="Times New Roman" panose="02020603050405020304" pitchFamily="18" charset="0"/>
                <a:cs typeface="Times New Roman" panose="02020603050405020304" pitchFamily="18" charset="0"/>
              </a:rPr>
              <a:t>Программа доступна к использованию в любом дошкольном учреждении. Она позволяет скоординировать и интегрировать деятельность специалистов в направлении работы с детьми, имеющими предпосылки одаренности. </a:t>
            </a:r>
          </a:p>
          <a:p>
            <a:endParaRPr lang="ru-RU" dirty="0"/>
          </a:p>
        </p:txBody>
      </p:sp>
    </p:spTree>
    <p:extLst>
      <p:ext uri="{BB962C8B-B14F-4D97-AF65-F5344CB8AC3E}">
        <p14:creationId xmlns:p14="http://schemas.microsoft.com/office/powerpoint/2010/main" val="1495465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9389" y="290323"/>
            <a:ext cx="3401064" cy="1447800"/>
          </a:xfrm>
        </p:spPr>
        <p:txBody>
          <a:bodyPr/>
          <a:lstStyle/>
          <a:p>
            <a:r>
              <a:rPr lang="ru-RU" sz="3600" dirty="0">
                <a:latin typeface="Times New Roman" panose="02020603050405020304" pitchFamily="18" charset="0"/>
                <a:cs typeface="Times New Roman" panose="02020603050405020304" pitchFamily="18" charset="0"/>
              </a:rPr>
              <a:t>В программе используются:</a:t>
            </a:r>
          </a:p>
        </p:txBody>
      </p:sp>
      <p:pic>
        <p:nvPicPr>
          <p:cNvPr id="5" name="Объект 4"/>
          <p:cNvPicPr>
            <a:picLocks noGrp="1" noChangeAspect="1"/>
          </p:cNvPicPr>
          <p:nvPr>
            <p:ph idx="1"/>
          </p:nvPr>
        </p:nvPicPr>
        <p:blipFill>
          <a:blip r:embed="rId2"/>
          <a:stretch>
            <a:fillRect/>
          </a:stretch>
        </p:blipFill>
        <p:spPr>
          <a:xfrm>
            <a:off x="6003924" y="1282078"/>
            <a:ext cx="5781675" cy="3852944"/>
          </a:xfrm>
          <a:prstGeom prst="rect">
            <a:avLst/>
          </a:prstGeom>
        </p:spPr>
      </p:pic>
      <p:sp>
        <p:nvSpPr>
          <p:cNvPr id="4" name="Текст 3"/>
          <p:cNvSpPr>
            <a:spLocks noGrp="1"/>
          </p:cNvSpPr>
          <p:nvPr>
            <p:ph type="body" sz="half" idx="2"/>
          </p:nvPr>
        </p:nvSpPr>
        <p:spPr>
          <a:xfrm>
            <a:off x="859389" y="1824182"/>
            <a:ext cx="4793266" cy="4786284"/>
          </a:xfrm>
        </p:spPr>
        <p:txBody>
          <a:bodyPr/>
          <a:lstStyle/>
          <a:p>
            <a:pPr>
              <a:spcBef>
                <a:spcPts val="0"/>
              </a:spcBef>
            </a:pPr>
            <a:r>
              <a:rPr lang="ru-RU"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Методика   Определение склонностей ребенка</a:t>
            </a:r>
            <a:r>
              <a:rPr lang="ru-RU" sz="2000" dirty="0" smtClean="0">
                <a:latin typeface="Times New Roman" panose="02020603050405020304" pitchFamily="18" charset="0"/>
                <a:cs typeface="Times New Roman" panose="02020603050405020304" pitchFamily="18" charset="0"/>
              </a:rPr>
              <a:t>»</a:t>
            </a:r>
          </a:p>
          <a:p>
            <a:pPr>
              <a:spcBef>
                <a:spcPts val="0"/>
              </a:spcBef>
            </a:pPr>
            <a:endParaRPr lang="ru-RU" sz="2000" dirty="0">
              <a:latin typeface="Times New Roman" panose="02020603050405020304" pitchFamily="18" charset="0"/>
              <a:cs typeface="Times New Roman" panose="02020603050405020304" pitchFamily="18" charset="0"/>
            </a:endParaRPr>
          </a:p>
          <a:p>
            <a:pPr>
              <a:spcBef>
                <a:spcPts val="0"/>
              </a:spcBef>
            </a:pPr>
            <a:r>
              <a:rPr lang="ru-RU" sz="2000" dirty="0">
                <a:latin typeface="Times New Roman" panose="02020603050405020304" pitchFamily="18" charset="0"/>
                <a:cs typeface="Times New Roman" panose="02020603050405020304" pitchFamily="18" charset="0"/>
              </a:rPr>
              <a:t>•	Методика экспертных оценок   по определению одаренных детей (</a:t>
            </a:r>
            <a:r>
              <a:rPr lang="ru-RU" sz="2000" dirty="0" err="1">
                <a:latin typeface="Times New Roman" panose="02020603050405020304" pitchFamily="18" charset="0"/>
                <a:cs typeface="Times New Roman" panose="02020603050405020304" pitchFamily="18" charset="0"/>
              </a:rPr>
              <a:t>А.А.Лосеева</a:t>
            </a:r>
            <a:r>
              <a:rPr lang="ru-RU" sz="2000" dirty="0" smtClean="0">
                <a:latin typeface="Times New Roman" panose="02020603050405020304" pitchFamily="18" charset="0"/>
                <a:cs typeface="Times New Roman" panose="02020603050405020304" pitchFamily="18" charset="0"/>
              </a:rPr>
              <a:t>)</a:t>
            </a:r>
          </a:p>
          <a:p>
            <a:pPr>
              <a:spcBef>
                <a:spcPts val="0"/>
              </a:spcBef>
            </a:pPr>
            <a:endParaRPr lang="ru-RU" sz="2000" dirty="0">
              <a:latin typeface="Times New Roman" panose="02020603050405020304" pitchFamily="18" charset="0"/>
              <a:cs typeface="Times New Roman" panose="02020603050405020304" pitchFamily="18" charset="0"/>
            </a:endParaRPr>
          </a:p>
          <a:p>
            <a:pPr>
              <a:spcBef>
                <a:spcPts val="0"/>
              </a:spcBef>
            </a:pPr>
            <a:r>
              <a:rPr lang="ru-RU" sz="2000" dirty="0">
                <a:latin typeface="Times New Roman" panose="02020603050405020304" pitchFamily="18" charset="0"/>
                <a:cs typeface="Times New Roman" panose="02020603050405020304" pitchFamily="18" charset="0"/>
              </a:rPr>
              <a:t>•	Диагностическая проективная методика «Древо желаний» (</a:t>
            </a:r>
            <a:r>
              <a:rPr lang="ru-RU" sz="2000" dirty="0" err="1">
                <a:latin typeface="Times New Roman" panose="02020603050405020304" pitchFamily="18" charset="0"/>
                <a:cs typeface="Times New Roman" panose="02020603050405020304" pitchFamily="18" charset="0"/>
              </a:rPr>
              <a:t>В.С.Юркевич</a:t>
            </a:r>
            <a:r>
              <a:rPr lang="ru-RU" sz="2000" dirty="0" smtClean="0">
                <a:latin typeface="Times New Roman" panose="02020603050405020304" pitchFamily="18" charset="0"/>
                <a:cs typeface="Times New Roman" panose="02020603050405020304" pitchFamily="18" charset="0"/>
              </a:rPr>
              <a:t>)</a:t>
            </a:r>
          </a:p>
          <a:p>
            <a:pPr>
              <a:spcBef>
                <a:spcPts val="0"/>
              </a:spcBef>
            </a:pPr>
            <a:endParaRPr lang="ru-RU" sz="2000" dirty="0">
              <a:latin typeface="Times New Roman" panose="02020603050405020304" pitchFamily="18" charset="0"/>
              <a:cs typeface="Times New Roman" panose="02020603050405020304" pitchFamily="18" charset="0"/>
            </a:endParaRPr>
          </a:p>
          <a:p>
            <a:pPr>
              <a:spcBef>
                <a:spcPts val="0"/>
              </a:spcBef>
            </a:pPr>
            <a:r>
              <a:rPr lang="ru-RU" sz="2000" dirty="0">
                <a:latin typeface="Times New Roman" panose="02020603050405020304" pitchFamily="18" charset="0"/>
                <a:cs typeface="Times New Roman" panose="02020603050405020304" pitchFamily="18" charset="0"/>
              </a:rPr>
              <a:t>•	Диагностика творческого потенциала. Тест </a:t>
            </a:r>
            <a:r>
              <a:rPr lang="ru-RU" sz="2000" dirty="0" err="1">
                <a:latin typeface="Times New Roman" panose="02020603050405020304" pitchFamily="18" charset="0"/>
                <a:cs typeface="Times New Roman" panose="02020603050405020304" pitchFamily="18" charset="0"/>
              </a:rPr>
              <a:t>Торренса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Дорисовывание</a:t>
            </a:r>
            <a:r>
              <a:rPr lang="ru-RU" sz="2000" dirty="0">
                <a:latin typeface="Times New Roman" panose="02020603050405020304" pitchFamily="18" charset="0"/>
                <a:cs typeface="Times New Roman" panose="02020603050405020304" pitchFamily="18" charset="0"/>
              </a:rPr>
              <a:t> фигур».</a:t>
            </a:r>
          </a:p>
          <a:p>
            <a:endParaRPr lang="ru-RU" dirty="0"/>
          </a:p>
        </p:txBody>
      </p:sp>
    </p:spTree>
    <p:extLst>
      <p:ext uri="{BB962C8B-B14F-4D97-AF65-F5344CB8AC3E}">
        <p14:creationId xmlns:p14="http://schemas.microsoft.com/office/powerpoint/2010/main" val="1307870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3781" y="674254"/>
            <a:ext cx="10178473" cy="3970318"/>
          </a:xfrm>
          <a:prstGeom prst="rect">
            <a:avLst/>
          </a:prstGeom>
          <a:noFill/>
        </p:spPr>
        <p:txBody>
          <a:bodyPr wrap="square" rtlCol="0">
            <a:spAutoFit/>
          </a:bodyPr>
          <a:lstStyle/>
          <a:p>
            <a:pPr indent="457200"/>
            <a:r>
              <a:rPr lang="ru-RU" sz="2800" dirty="0">
                <a:latin typeface="Times New Roman" panose="02020603050405020304" pitchFamily="18" charset="0"/>
                <a:cs typeface="Times New Roman" panose="02020603050405020304" pitchFamily="18" charset="0"/>
              </a:rPr>
              <a:t>Программа кружковой работы педагога-психолога </a:t>
            </a:r>
            <a:r>
              <a:rPr lang="ru-RU" sz="2800" dirty="0" smtClean="0">
                <a:latin typeface="Times New Roman" panose="02020603050405020304" pitchFamily="18" charset="0"/>
                <a:cs typeface="Times New Roman" panose="02020603050405020304" pitchFamily="18" charset="0"/>
              </a:rPr>
              <a:t>ДОУ </a:t>
            </a:r>
            <a:r>
              <a:rPr lang="ru-RU" sz="2800" dirty="0" err="1" smtClean="0">
                <a:latin typeface="Times New Roman" panose="02020603050405020304" pitchFamily="18" charset="0"/>
                <a:cs typeface="Times New Roman" panose="02020603050405020304" pitchFamily="18" charset="0"/>
              </a:rPr>
              <a:t>Арюковой</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С.Ф. с одаренными детьми   по активизации творческих </a:t>
            </a:r>
            <a:r>
              <a:rPr lang="ru-RU" sz="2800" dirty="0" smtClean="0">
                <a:latin typeface="Times New Roman" panose="02020603050405020304" pitchFamily="18" charset="0"/>
                <a:cs typeface="Times New Roman" panose="02020603050405020304" pitchFamily="18" charset="0"/>
              </a:rPr>
              <a:t>и интеллектуальных  </a:t>
            </a:r>
            <a:r>
              <a:rPr lang="ru-RU" sz="2800" dirty="0">
                <a:latin typeface="Times New Roman" panose="02020603050405020304" pitchFamily="18" charset="0"/>
                <a:cs typeface="Times New Roman" panose="02020603050405020304" pitchFamily="18" charset="0"/>
              </a:rPr>
              <a:t>способностей </a:t>
            </a:r>
            <a:r>
              <a:rPr lang="ru-RU" sz="2800" dirty="0" smtClean="0">
                <a:latin typeface="Times New Roman" panose="02020603050405020304" pitchFamily="18" charset="0"/>
                <a:cs typeface="Times New Roman" panose="02020603050405020304" pitchFamily="18" charset="0"/>
              </a:rPr>
              <a:t>дошкольников</a:t>
            </a:r>
            <a:r>
              <a:rPr lang="ru-RU" sz="2800" dirty="0">
                <a:latin typeface="Times New Roman" panose="02020603050405020304" pitchFamily="18" charset="0"/>
                <a:cs typeface="Times New Roman" panose="02020603050405020304" pitchFamily="18" charset="0"/>
              </a:rPr>
              <a:t>. </a:t>
            </a:r>
            <a:endParaRPr lang="ru-RU" sz="2800" dirty="0" smtClean="0">
              <a:latin typeface="Times New Roman" panose="02020603050405020304" pitchFamily="18" charset="0"/>
              <a:cs typeface="Times New Roman" panose="02020603050405020304" pitchFamily="18" charset="0"/>
            </a:endParaRPr>
          </a:p>
          <a:p>
            <a:pPr indent="457200"/>
            <a:r>
              <a:rPr lang="ru-RU" sz="2800" dirty="0" smtClean="0">
                <a:latin typeface="Times New Roman" panose="02020603050405020304" pitchFamily="18" charset="0"/>
                <a:cs typeface="Times New Roman" panose="02020603050405020304" pitchFamily="18" charset="0"/>
              </a:rPr>
              <a:t>Программа </a:t>
            </a:r>
            <a:r>
              <a:rPr lang="ru-RU" sz="2800" dirty="0">
                <a:latin typeface="Times New Roman" panose="02020603050405020304" pitchFamily="18" charset="0"/>
                <a:cs typeface="Times New Roman" panose="02020603050405020304" pitchFamily="18" charset="0"/>
              </a:rPr>
              <a:t>кружковой работы педагога-психолога ДОУ </a:t>
            </a:r>
            <a:r>
              <a:rPr lang="ru-RU" sz="2800" dirty="0" smtClean="0">
                <a:latin typeface="Times New Roman" panose="02020603050405020304" pitchFamily="18" charset="0"/>
                <a:cs typeface="Times New Roman" panose="02020603050405020304" pitchFamily="18" charset="0"/>
              </a:rPr>
              <a:t>с одаренными  </a:t>
            </a:r>
            <a:r>
              <a:rPr lang="ru-RU" sz="2800" dirty="0">
                <a:latin typeface="Times New Roman" panose="02020603050405020304" pitchFamily="18" charset="0"/>
                <a:cs typeface="Times New Roman" panose="02020603050405020304" pitchFamily="18" charset="0"/>
              </a:rPr>
              <a:t>детьми   по активизации творческих и интеллектуальных  способностей </a:t>
            </a:r>
            <a:r>
              <a:rPr lang="ru-RU" sz="2800" dirty="0" smtClean="0">
                <a:latin typeface="Times New Roman" panose="02020603050405020304" pitchFamily="18" charset="0"/>
                <a:cs typeface="Times New Roman" panose="02020603050405020304" pitchFamily="18" charset="0"/>
              </a:rPr>
              <a:t>дошкольников.</a:t>
            </a:r>
          </a:p>
          <a:p>
            <a:pPr indent="457200"/>
            <a:r>
              <a:rPr lang="ru-RU" sz="2800" dirty="0" smtClean="0">
                <a:solidFill>
                  <a:schemeClr val="tx2">
                    <a:lumMod val="10000"/>
                  </a:schemeClr>
                </a:solidFill>
                <a:latin typeface="Times New Roman" panose="02020603050405020304" pitchFamily="18" charset="0"/>
                <a:cs typeface="Times New Roman" panose="02020603050405020304" pitchFamily="18" charset="0"/>
              </a:rPr>
              <a:t>(https://vk.com/doc26606415_537346563?hash=MtenT9Px4TKK1ygqal0F5MArtMCZE3i3IwfInK4KMPo&amp;dl=1TuZOrRUXbWHa2sPgvbZPztbnxd23pZesYzD6i7M0Gw)</a:t>
            </a:r>
            <a:endParaRPr lang="ru-RU" sz="2800" dirty="0">
              <a:solidFill>
                <a:schemeClr val="tx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633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51571" y="3482109"/>
            <a:ext cx="10935446" cy="2142836"/>
          </a:xfrm>
        </p:spPr>
        <p:txBody>
          <a:bodyPr/>
          <a:lstStyle/>
          <a:p>
            <a:r>
              <a:rPr lang="ru-RU" sz="2000" dirty="0">
                <a:latin typeface="Times New Roman" panose="02020603050405020304" pitchFamily="18" charset="0"/>
                <a:cs typeface="Times New Roman" panose="02020603050405020304" pitchFamily="18" charset="0"/>
              </a:rPr>
              <a:t>Концептуальные </a:t>
            </a:r>
            <a:r>
              <a:rPr lang="ru-RU" sz="2000" dirty="0" smtClean="0">
                <a:latin typeface="Times New Roman" panose="02020603050405020304" pitchFamily="18" charset="0"/>
                <a:cs typeface="Times New Roman" panose="02020603050405020304" pitchFamily="18" charset="0"/>
              </a:rPr>
              <a:t>позиции научной </a:t>
            </a:r>
            <a:r>
              <a:rPr lang="ru-RU" sz="2000" dirty="0">
                <a:latin typeface="Times New Roman" panose="02020603050405020304" pitchFamily="18" charset="0"/>
                <a:cs typeface="Times New Roman" panose="02020603050405020304" pitchFamily="18" charset="0"/>
              </a:rPr>
              <a:t>основой дифференциации детей по способностям и обучения одаренных является учение о способностях (Л. С. Выготский, Б. М. Теплов, М. А. Холодная и др.).</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Развитие человека есть развитие его способностей (С. Л. Рубинштейн)</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Наследуются не способности, а возможности их развития – задатки (Л. С. </a:t>
            </a:r>
            <a:r>
              <a:rPr lang="ru-RU" sz="2000" dirty="0" smtClean="0">
                <a:latin typeface="Times New Roman" panose="02020603050405020304" pitchFamily="18" charset="0"/>
                <a:cs typeface="Times New Roman" panose="02020603050405020304" pitchFamily="18" charset="0"/>
              </a:rPr>
              <a:t>Вы   готский</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Способности и интересы формируются и проявляются лишь в деятельности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A. </a:t>
            </a:r>
            <a:r>
              <a:rPr lang="ru-RU" sz="2000" dirty="0" smtClean="0">
                <a:latin typeface="Times New Roman" panose="02020603050405020304" pitchFamily="18" charset="0"/>
                <a:cs typeface="Times New Roman" panose="02020603050405020304" pitchFamily="18" charset="0"/>
              </a:rPr>
              <a:t>H. Леонтьев</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Возрастной подход к феномену одаренности (Н. С. </a:t>
            </a:r>
            <a:r>
              <a:rPr lang="ru-RU" sz="2000" dirty="0" err="1">
                <a:latin typeface="Times New Roman" panose="02020603050405020304" pitchFamily="18" charset="0"/>
                <a:cs typeface="Times New Roman" panose="02020603050405020304" pitchFamily="18" charset="0"/>
              </a:rPr>
              <a:t>Лейтес</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Одаренность есть проявление творческого потенциала человека (M. Матюшкин).</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Одаренность подчиняется всем законам развития личности (имманентность, неравномерность, </a:t>
            </a:r>
            <a:r>
              <a:rPr lang="ru-RU" sz="2000" dirty="0" smtClean="0">
                <a:latin typeface="Times New Roman" panose="02020603050405020304" pitchFamily="18" charset="0"/>
                <a:cs typeface="Times New Roman" panose="02020603050405020304" pitchFamily="18" charset="0"/>
              </a:rPr>
              <a:t>закон угасания </a:t>
            </a:r>
            <a:r>
              <a:rPr lang="ru-RU" sz="2000" dirty="0">
                <a:latin typeface="Times New Roman" panose="02020603050405020304" pitchFamily="18" charset="0"/>
                <a:cs typeface="Times New Roman" panose="02020603050405020304" pitchFamily="18" charset="0"/>
              </a:rPr>
              <a:t>творческих способностей).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Переход от диагностики отбора к диагностике развития (Л. С. Выготский).</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007172" y="528654"/>
            <a:ext cx="10224245" cy="709019"/>
          </a:xfrm>
        </p:spPr>
        <p:txBody>
          <a:bodyPr>
            <a:noAutofit/>
          </a:bodyPr>
          <a:lstStyle/>
          <a:p>
            <a:pPr algn="ctr"/>
            <a:r>
              <a:rPr lang="ru-RU" sz="2900" dirty="0">
                <a:solidFill>
                  <a:schemeClr val="accent5">
                    <a:lumMod val="20000"/>
                    <a:lumOff val="80000"/>
                  </a:schemeClr>
                </a:solidFill>
                <a:latin typeface="Times New Roman" panose="02020603050405020304" pitchFamily="18" charset="0"/>
                <a:cs typeface="Times New Roman" panose="02020603050405020304" pitchFamily="18" charset="0"/>
              </a:rPr>
              <a:t>1.Основное концептуальное положение.</a:t>
            </a:r>
          </a:p>
        </p:txBody>
      </p:sp>
    </p:spTree>
    <p:extLst>
      <p:ext uri="{BB962C8B-B14F-4D97-AF65-F5344CB8AC3E}">
        <p14:creationId xmlns:p14="http://schemas.microsoft.com/office/powerpoint/2010/main" val="4120142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7671" y="683492"/>
            <a:ext cx="9836729" cy="5262979"/>
          </a:xfrm>
          <a:prstGeom prst="rect">
            <a:avLst/>
          </a:prstGeom>
          <a:noFill/>
        </p:spPr>
        <p:txBody>
          <a:bodyPr wrap="square" rtlCol="0">
            <a:spAutoFit/>
          </a:bodyPr>
          <a:lstStyle/>
          <a:p>
            <a:r>
              <a:rPr lang="ru-RU" sz="2400" b="1" dirty="0">
                <a:solidFill>
                  <a:schemeClr val="accent2"/>
                </a:solidFill>
                <a:latin typeface="Times New Roman" panose="02020603050405020304" pitchFamily="18" charset="0"/>
                <a:cs typeface="Times New Roman" panose="02020603050405020304" pitchFamily="18" charset="0"/>
              </a:rPr>
              <a:t>В программе используются методические разработки:</a:t>
            </a:r>
          </a:p>
          <a:p>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А.И.Савенков</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«Одаренные дети в детском саду и в школе»</a:t>
            </a:r>
          </a:p>
          <a:p>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Н.А.Завьялова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«Интегрированный курс подготовки дошкольников к школе»</a:t>
            </a:r>
          </a:p>
          <a:p>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Е.О.Севостьянова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«Занятия по развитию интеллекта детей 5-7-лет».</a:t>
            </a:r>
          </a:p>
          <a:p>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Е.Н.Юрчук</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«Эмоциональное развитие дошкольников» (Методические рекомендации)</a:t>
            </a:r>
          </a:p>
          <a:p>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В.Г.Маралов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Л.П.Фролова</a:t>
            </a:r>
            <a:r>
              <a:rPr lang="ru-RU" sz="2400" dirty="0">
                <a:latin typeface="Times New Roman" panose="02020603050405020304" pitchFamily="18" charset="0"/>
                <a:cs typeface="Times New Roman" panose="02020603050405020304" pitchFamily="18" charset="0"/>
              </a:rPr>
              <a:t> «Коррекция личностного развития дошкольников»</a:t>
            </a:r>
          </a:p>
          <a:p>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А.В.Можейко</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«Развитие познавательной и эмоциональной сфер дошкольников»  (Методические рекомендации)</a:t>
            </a:r>
          </a:p>
          <a:p>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Е.А.Алябьева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«Развитие воображения и речи детей 4-7 лет»</a:t>
            </a:r>
          </a:p>
          <a:p>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С.В.Лесина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Г.П.Попова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Т.Л.Снисаренко</a:t>
            </a:r>
            <a:r>
              <a:rPr lang="ru-RU" sz="2400" dirty="0">
                <a:latin typeface="Times New Roman" panose="02020603050405020304" pitchFamily="18" charset="0"/>
                <a:cs typeface="Times New Roman" panose="02020603050405020304" pitchFamily="18" charset="0"/>
              </a:rPr>
              <a:t> «Коррекционно-развивающие занятия»</a:t>
            </a:r>
          </a:p>
        </p:txBody>
      </p:sp>
    </p:spTree>
    <p:extLst>
      <p:ext uri="{BB962C8B-B14F-4D97-AF65-F5344CB8AC3E}">
        <p14:creationId xmlns:p14="http://schemas.microsoft.com/office/powerpoint/2010/main" val="2650466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4691" y="563419"/>
            <a:ext cx="8469745" cy="5601533"/>
          </a:xfrm>
          <a:prstGeom prst="rect">
            <a:avLst/>
          </a:prstGeom>
          <a:noFill/>
        </p:spPr>
        <p:txBody>
          <a:bodyPr wrap="square" rtlCol="0">
            <a:spAutoFit/>
          </a:bodyPr>
          <a:lstStyle/>
          <a:p>
            <a:r>
              <a:rPr lang="ru-RU" sz="2000" b="1" dirty="0">
                <a:latin typeface="Times New Roman" panose="02020603050405020304" pitchFamily="18" charset="0"/>
                <a:cs typeface="Times New Roman" panose="02020603050405020304" pitchFamily="18" charset="0"/>
              </a:rPr>
              <a:t>Примеры материалов: </a:t>
            </a:r>
          </a:p>
          <a:p>
            <a:endParaRPr lang="ru-RU" sz="2000" dirty="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 Дидактическое </a:t>
            </a:r>
            <a:r>
              <a:rPr lang="ru-RU" sz="2000" dirty="0">
                <a:latin typeface="Times New Roman" panose="02020603050405020304" pitchFamily="18" charset="0"/>
                <a:cs typeface="Times New Roman" panose="02020603050405020304" pitchFamily="18" charset="0"/>
              </a:rPr>
              <a:t>пособие для педагогов, работающих с одаренными детьми. http://rcobdb.uobodaibo.ru/index/metodicheskoe_obespechenie/0-67</a:t>
            </a:r>
          </a:p>
          <a:p>
            <a:r>
              <a:rPr lang="ru-RU" sz="2000" dirty="0" smtClean="0">
                <a:latin typeface="Times New Roman" panose="02020603050405020304" pitchFamily="18" charset="0"/>
                <a:cs typeface="Times New Roman" panose="02020603050405020304" pitchFamily="18" charset="0"/>
              </a:rPr>
              <a:t>• Развивающие </a:t>
            </a:r>
            <a:r>
              <a:rPr lang="ru-RU" sz="2000" dirty="0">
                <a:latin typeface="Times New Roman" panose="02020603050405020304" pitchFamily="18" charset="0"/>
                <a:cs typeface="Times New Roman" panose="02020603050405020304" pitchFamily="18" charset="0"/>
              </a:rPr>
              <a:t>технологии в работе с одаренными детьми дошкольного возраста (</a:t>
            </a:r>
            <a:r>
              <a:rPr lang="ru-RU" sz="2000" dirty="0" err="1">
                <a:latin typeface="Times New Roman" panose="02020603050405020304" pitchFamily="18" charset="0"/>
                <a:cs typeface="Times New Roman" panose="02020603050405020304" pitchFamily="18" charset="0"/>
              </a:rPr>
              <a:t>С.В.Новикова</a:t>
            </a:r>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https://nsportal.ru/detskiy-sad/upravlenie-dou/2017/03/10/razvivayushchie-tehnologii-v-rabote-s-odarennymi-detmi</a:t>
            </a:r>
          </a:p>
          <a:p>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Дьячкова</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М. А. Психолого-педагогическое сопровождение одаренных детей в образовательных учреждениях</a:t>
            </a:r>
          </a:p>
          <a:p>
            <a:r>
              <a:rPr lang="ru-RU" sz="2000" dirty="0">
                <a:latin typeface="Times New Roman" panose="02020603050405020304" pitchFamily="18" charset="0"/>
                <a:cs typeface="Times New Roman" panose="02020603050405020304" pitchFamily="18" charset="0"/>
              </a:rPr>
              <a:t>https://vk.com/doc26606415_537346496?hash=DE8xiXWpN1PHg1Zf6lKbZm1Izf5vzlZ0jpN9OL6Vmug&amp;dl=KPFnQr8BeEs661hn29XZObftG4qjVlXr3Zba0EuQKZ4</a:t>
            </a:r>
          </a:p>
          <a:p>
            <a:r>
              <a:rPr lang="ru-RU" sz="2000" dirty="0" smtClean="0">
                <a:latin typeface="Times New Roman" panose="02020603050405020304" pitchFamily="18" charset="0"/>
                <a:cs typeface="Times New Roman" panose="02020603050405020304" pitchFamily="18" charset="0"/>
              </a:rPr>
              <a:t>• Платонова </a:t>
            </a:r>
            <a:r>
              <a:rPr lang="ru-RU" sz="2000" dirty="0">
                <a:latin typeface="Times New Roman" panose="02020603050405020304" pitchFamily="18" charset="0"/>
                <a:cs typeface="Times New Roman" panose="02020603050405020304" pitchFamily="18" charset="0"/>
              </a:rPr>
              <a:t>С.М. Одаренный ребенок</a:t>
            </a:r>
          </a:p>
          <a:p>
            <a:r>
              <a:rPr lang="ru-RU" sz="2000" dirty="0">
                <a:latin typeface="Times New Roman" panose="02020603050405020304" pitchFamily="18" charset="0"/>
                <a:cs typeface="Times New Roman" panose="02020603050405020304" pitchFamily="18" charset="0"/>
              </a:rPr>
              <a:t>https://vk.com/doc26606415_537346520?hash=yov5fiPf0kvgLecf8DiE4ZFBWoxcr0FTzO7MaNPeGPL&amp;dl=FZhxoBzhtXAloflv8qoe56UDo6WVxMhCt7xC8EnJ23P</a:t>
            </a:r>
          </a:p>
          <a:p>
            <a:endParaRPr lang="ru-RU" dirty="0"/>
          </a:p>
        </p:txBody>
      </p:sp>
    </p:spTree>
    <p:extLst>
      <p:ext uri="{BB962C8B-B14F-4D97-AF65-F5344CB8AC3E}">
        <p14:creationId xmlns:p14="http://schemas.microsoft.com/office/powerpoint/2010/main" val="2791791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862" y="196416"/>
            <a:ext cx="7130065" cy="754931"/>
          </a:xfrm>
        </p:spPr>
        <p:txBody>
          <a:bodyPr/>
          <a:lstStyle/>
          <a:p>
            <a:r>
              <a:rPr lang="ru-RU" dirty="0">
                <a:latin typeface="Times New Roman" panose="02020603050405020304" pitchFamily="18" charset="0"/>
                <a:cs typeface="Times New Roman" panose="02020603050405020304" pitchFamily="18" charset="0"/>
              </a:rPr>
              <a:t>Основные принципы работы с одаренными детьми:</a:t>
            </a:r>
          </a:p>
        </p:txBody>
      </p:sp>
      <p:pic>
        <p:nvPicPr>
          <p:cNvPr id="5" name="Объект 4">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34472" y="1044632"/>
            <a:ext cx="5947490" cy="4784755"/>
          </a:xfrm>
        </p:spPr>
      </p:pic>
      <p:sp>
        <p:nvSpPr>
          <p:cNvPr id="4" name="Текст 3"/>
          <p:cNvSpPr>
            <a:spLocks noGrp="1"/>
          </p:cNvSpPr>
          <p:nvPr>
            <p:ph type="body" sz="half" idx="2"/>
          </p:nvPr>
        </p:nvSpPr>
        <p:spPr>
          <a:xfrm>
            <a:off x="369863" y="1340195"/>
            <a:ext cx="4608538" cy="4887884"/>
          </a:xfrm>
        </p:spPr>
        <p:txBody>
          <a:bodyPr>
            <a:normAutofit/>
          </a:bodyPr>
          <a:lstStyle/>
          <a:p>
            <a:pPr>
              <a:spcBef>
                <a:spcPts val="0"/>
              </a:spcBef>
            </a:pPr>
            <a:r>
              <a:rPr lang="ru-RU" sz="1800" dirty="0">
                <a:latin typeface="Times New Roman" panose="02020603050405020304" pitchFamily="18" charset="0"/>
                <a:cs typeface="Times New Roman" panose="02020603050405020304" pitchFamily="18" charset="0"/>
              </a:rPr>
              <a:t>1)	личностно-ориентированный подход;</a:t>
            </a:r>
          </a:p>
          <a:p>
            <a:pPr>
              <a:spcBef>
                <a:spcPts val="0"/>
              </a:spcBef>
            </a:pPr>
            <a:r>
              <a:rPr lang="ru-RU" sz="1800" dirty="0">
                <a:latin typeface="Times New Roman" panose="02020603050405020304" pitchFamily="18" charset="0"/>
                <a:cs typeface="Times New Roman" panose="02020603050405020304" pitchFamily="18" charset="0"/>
              </a:rPr>
              <a:t>2)	РО, обеспечивающее развитие творческого потенциала;</a:t>
            </a:r>
          </a:p>
          <a:p>
            <a:pPr>
              <a:spcBef>
                <a:spcPts val="0"/>
              </a:spcBef>
            </a:pPr>
            <a:r>
              <a:rPr lang="ru-RU" sz="1800" dirty="0">
                <a:latin typeface="Times New Roman" panose="02020603050405020304" pitchFamily="18" charset="0"/>
                <a:cs typeface="Times New Roman" panose="02020603050405020304" pitchFamily="18" charset="0"/>
              </a:rPr>
              <a:t>3)	педагогическое сопровождение детей, с целью эффективной реализации познавательных способностей;</a:t>
            </a:r>
          </a:p>
          <a:p>
            <a:pPr>
              <a:spcBef>
                <a:spcPts val="0"/>
              </a:spcBef>
            </a:pPr>
            <a:r>
              <a:rPr lang="ru-RU" sz="1800" dirty="0">
                <a:latin typeface="Times New Roman" panose="02020603050405020304" pitchFamily="18" charset="0"/>
                <a:cs typeface="Times New Roman" panose="02020603050405020304" pitchFamily="18" charset="0"/>
              </a:rPr>
              <a:t>4)	обеспечение познавательной мотивации, активизация творческой самореализации личности;</a:t>
            </a:r>
          </a:p>
          <a:p>
            <a:pPr>
              <a:spcBef>
                <a:spcPts val="0"/>
              </a:spcBef>
            </a:pPr>
            <a:r>
              <a:rPr lang="ru-RU" sz="1800" dirty="0">
                <a:latin typeface="Times New Roman" panose="02020603050405020304" pitchFamily="18" charset="0"/>
                <a:cs typeface="Times New Roman" panose="02020603050405020304" pitchFamily="18" charset="0"/>
              </a:rPr>
              <a:t>5)	развитие интеллектуальных способностей учащихся; </a:t>
            </a:r>
          </a:p>
          <a:p>
            <a:pPr>
              <a:spcBef>
                <a:spcPts val="0"/>
              </a:spcBef>
            </a:pPr>
            <a:r>
              <a:rPr lang="ru-RU" sz="1800" dirty="0">
                <a:latin typeface="Times New Roman" panose="02020603050405020304" pitchFamily="18" charset="0"/>
                <a:cs typeface="Times New Roman" panose="02020603050405020304" pitchFamily="18" charset="0"/>
              </a:rPr>
              <a:t>6)	максимальное разнообразие предоставленных возможностей для развития личности;</a:t>
            </a:r>
          </a:p>
          <a:p>
            <a:pPr>
              <a:spcBef>
                <a:spcPts val="0"/>
              </a:spcBef>
            </a:pPr>
            <a:r>
              <a:rPr lang="ru-RU" sz="1800" dirty="0">
                <a:latin typeface="Times New Roman" panose="02020603050405020304" pitchFamily="18" charset="0"/>
                <a:cs typeface="Times New Roman" panose="02020603050405020304" pitchFamily="18" charset="0"/>
              </a:rPr>
              <a:t>7)	индивидуализация и дифференциация обучения.</a:t>
            </a:r>
          </a:p>
          <a:p>
            <a:endParaRPr lang="ru-RU" dirty="0"/>
          </a:p>
        </p:txBody>
      </p:sp>
    </p:spTree>
    <p:extLst>
      <p:ext uri="{BB962C8B-B14F-4D97-AF65-F5344CB8AC3E}">
        <p14:creationId xmlns:p14="http://schemas.microsoft.com/office/powerpoint/2010/main" val="324475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3353" y="665018"/>
            <a:ext cx="9134356" cy="752764"/>
          </a:xfrm>
        </p:spPr>
        <p:txBody>
          <a:bodyPr/>
          <a:lstStyle/>
          <a:p>
            <a:r>
              <a:rPr lang="ru-RU" sz="3200" dirty="0">
                <a:latin typeface="Times New Roman" panose="02020603050405020304" pitchFamily="18" charset="0"/>
                <a:cs typeface="Times New Roman" panose="02020603050405020304" pitchFamily="18" charset="0"/>
              </a:rPr>
              <a:t>2.Основная цель обучения (воспитания, развития). </a:t>
            </a: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90888" y="1895688"/>
            <a:ext cx="5301283" cy="3535293"/>
          </a:xfrm>
        </p:spPr>
      </p:pic>
      <p:sp>
        <p:nvSpPr>
          <p:cNvPr id="4" name="Текст 3"/>
          <p:cNvSpPr>
            <a:spLocks noGrp="1"/>
          </p:cNvSpPr>
          <p:nvPr>
            <p:ph type="body" sz="half" idx="2"/>
          </p:nvPr>
        </p:nvSpPr>
        <p:spPr>
          <a:xfrm>
            <a:off x="1053353" y="1697643"/>
            <a:ext cx="4867156" cy="4897121"/>
          </a:xfrm>
        </p:spPr>
        <p:txBody>
          <a:bodyPr>
            <a:normAutofit/>
          </a:bodyPr>
          <a:lstStyle/>
          <a:p>
            <a:r>
              <a:rPr lang="ru-RU" sz="1900" dirty="0">
                <a:latin typeface="Times New Roman" panose="02020603050405020304" pitchFamily="18" charset="0"/>
                <a:cs typeface="Times New Roman" panose="02020603050405020304" pitchFamily="18" charset="0"/>
              </a:rPr>
              <a:t>-Выявление одаренных детей – интеллектуального богатства страны.</a:t>
            </a:r>
          </a:p>
          <a:p>
            <a:r>
              <a:rPr lang="ru-RU" sz="1900" dirty="0">
                <a:latin typeface="Times New Roman" panose="02020603050405020304" pitchFamily="18" charset="0"/>
                <a:cs typeface="Times New Roman" panose="02020603050405020304" pitchFamily="18" charset="0"/>
              </a:rPr>
              <a:t>-Взращивание и создание условий для проявления способностей одаренных детей.</a:t>
            </a:r>
          </a:p>
          <a:p>
            <a:r>
              <a:rPr lang="ru-RU" sz="1900" dirty="0">
                <a:latin typeface="Times New Roman" panose="02020603050405020304" pitchFamily="18" charset="0"/>
                <a:cs typeface="Times New Roman" panose="02020603050405020304" pitchFamily="18" charset="0"/>
              </a:rPr>
              <a:t>-Достижение максимального уровня развития способностей ребенка.</a:t>
            </a:r>
          </a:p>
          <a:p>
            <a:r>
              <a:rPr lang="ru-RU" sz="1900" dirty="0">
                <a:latin typeface="Times New Roman" panose="02020603050405020304" pitchFamily="18" charset="0"/>
                <a:cs typeface="Times New Roman" panose="02020603050405020304" pitchFamily="18" charset="0"/>
              </a:rPr>
              <a:t>-Оказание помощи в развитии умений планирования, организации, принятия решений и оценки собственной работы.</a:t>
            </a:r>
          </a:p>
          <a:p>
            <a:r>
              <a:rPr lang="ru-RU" sz="1900" dirty="0">
                <a:latin typeface="Times New Roman" panose="02020603050405020304" pitchFamily="18" charset="0"/>
                <a:cs typeface="Times New Roman" panose="02020603050405020304" pitchFamily="18" charset="0"/>
              </a:rPr>
              <a:t>-Предоставление возможности реализовать себя в выбранной области.</a:t>
            </a:r>
          </a:p>
          <a:p>
            <a:r>
              <a:rPr lang="ru-RU" sz="1900" dirty="0">
                <a:latin typeface="Times New Roman" panose="02020603050405020304" pitchFamily="18" charset="0"/>
                <a:cs typeface="Times New Roman" panose="02020603050405020304" pitchFamily="18" charset="0"/>
              </a:rPr>
              <a:t>-Развитие чувства уверенности, удовлетворенности от творчества.</a:t>
            </a:r>
          </a:p>
          <a:p>
            <a:endParaRPr lang="ru-RU" dirty="0"/>
          </a:p>
        </p:txBody>
      </p:sp>
    </p:spTree>
    <p:extLst>
      <p:ext uri="{BB962C8B-B14F-4D97-AF65-F5344CB8AC3E}">
        <p14:creationId xmlns:p14="http://schemas.microsoft.com/office/powerpoint/2010/main" val="3317149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4" y="468745"/>
            <a:ext cx="9873263" cy="796637"/>
          </a:xfrm>
        </p:spPr>
        <p:txBody>
          <a:bodyPr/>
          <a:lstStyle/>
          <a:p>
            <a:r>
              <a:rPr lang="ru-RU" sz="3600" dirty="0">
                <a:latin typeface="Times New Roman" panose="02020603050405020304" pitchFamily="18" charset="0"/>
                <a:cs typeface="Times New Roman" panose="02020603050405020304" pitchFamily="18" charset="0"/>
              </a:rPr>
              <a:t>3. Основные особенности </a:t>
            </a:r>
            <a:r>
              <a:rPr lang="ru-RU" sz="3600" dirty="0" smtClean="0">
                <a:latin typeface="Times New Roman" panose="02020603050405020304" pitchFamily="18" charset="0"/>
                <a:cs typeface="Times New Roman" panose="02020603050405020304" pitchFamily="18" charset="0"/>
              </a:rPr>
              <a:t>содержания</a:t>
            </a:r>
            <a:endParaRPr lang="ru-RU" dirty="0"/>
          </a:p>
        </p:txBody>
      </p:sp>
      <p:sp>
        <p:nvSpPr>
          <p:cNvPr id="3" name="Подзаголовок 2"/>
          <p:cNvSpPr>
            <a:spLocks noGrp="1"/>
          </p:cNvSpPr>
          <p:nvPr>
            <p:ph type="subTitle" idx="1"/>
          </p:nvPr>
        </p:nvSpPr>
        <p:spPr>
          <a:xfrm>
            <a:off x="1062591" y="1637016"/>
            <a:ext cx="10436682" cy="4043348"/>
          </a:xfrm>
        </p:spPr>
        <p:txBody>
          <a:bodyPr>
            <a:normAutofit/>
          </a:bodyPr>
          <a:lstStyle/>
          <a:p>
            <a:r>
              <a:rPr lang="ru-RU" dirty="0" smtClean="0">
                <a:solidFill>
                  <a:schemeClr val="tx1"/>
                </a:solidFill>
                <a:latin typeface="Times New Roman" panose="02020603050405020304" pitchFamily="18" charset="0"/>
                <a:cs typeface="Times New Roman" panose="02020603050405020304" pitchFamily="18" charset="0"/>
              </a:rPr>
              <a:t>Используются </a:t>
            </a:r>
            <a:r>
              <a:rPr lang="ru-RU" dirty="0">
                <a:solidFill>
                  <a:schemeClr val="tx1"/>
                </a:solidFill>
                <a:latin typeface="Times New Roman" panose="02020603050405020304" pitchFamily="18" charset="0"/>
                <a:cs typeface="Times New Roman" panose="02020603050405020304" pitchFamily="18" charset="0"/>
              </a:rPr>
              <a:t>три варианта организации обучения одаренных детей:</a:t>
            </a:r>
          </a:p>
          <a:p>
            <a:r>
              <a:rPr lang="ru-RU" dirty="0">
                <a:solidFill>
                  <a:schemeClr val="tx1"/>
                </a:solidFill>
                <a:latin typeface="Times New Roman" panose="02020603050405020304" pitchFamily="18" charset="0"/>
                <a:cs typeface="Times New Roman" panose="02020603050405020304" pitchFamily="18" charset="0"/>
              </a:rPr>
              <a:t>• раздельное обучение – специальные </a:t>
            </a:r>
            <a:r>
              <a:rPr lang="ru-RU" dirty="0" smtClean="0">
                <a:solidFill>
                  <a:schemeClr val="tx1"/>
                </a:solidFill>
                <a:latin typeface="Times New Roman" panose="02020603050405020304" pitchFamily="18" charset="0"/>
                <a:cs typeface="Times New Roman" panose="02020603050405020304" pitchFamily="18" charset="0"/>
              </a:rPr>
              <a:t>ОО </a:t>
            </a:r>
            <a:r>
              <a:rPr lang="ru-RU" dirty="0">
                <a:solidFill>
                  <a:schemeClr val="tx1"/>
                </a:solidFill>
                <a:latin typeface="Times New Roman" panose="02020603050405020304" pitchFamily="18" charset="0"/>
                <a:cs typeface="Times New Roman" panose="02020603050405020304" pitchFamily="18" charset="0"/>
              </a:rPr>
              <a:t>для одаренных детей;</a:t>
            </a:r>
          </a:p>
          <a:p>
            <a:r>
              <a:rPr lang="ru-RU" dirty="0">
                <a:solidFill>
                  <a:schemeClr val="tx1"/>
                </a:solidFill>
                <a:latin typeface="Times New Roman" panose="02020603050405020304" pitchFamily="18" charset="0"/>
                <a:cs typeface="Times New Roman" panose="02020603050405020304" pitchFamily="18" charset="0"/>
              </a:rPr>
              <a:t>• совместно-раздельное – специальные группы для одаренных в традиционном ОО (детском саду или школе);</a:t>
            </a:r>
          </a:p>
          <a:p>
            <a:r>
              <a:rPr lang="ru-RU" dirty="0">
                <a:solidFill>
                  <a:schemeClr val="tx1"/>
                </a:solidFill>
                <a:latin typeface="Times New Roman" panose="02020603050405020304" pitchFamily="18" charset="0"/>
                <a:cs typeface="Times New Roman" panose="02020603050405020304" pitchFamily="18" charset="0"/>
              </a:rPr>
              <a:t>• совместное обучение – обучение одаренных в «естественной среде», вместе со своими сверстниками.</a:t>
            </a:r>
          </a:p>
          <a:p>
            <a:endParaRPr lang="ru-RU" dirty="0"/>
          </a:p>
        </p:txBody>
      </p:sp>
      <p:sp>
        <p:nvSpPr>
          <p:cNvPr id="4" name="TextBox 3"/>
          <p:cNvSpPr txBox="1"/>
          <p:nvPr/>
        </p:nvSpPr>
        <p:spPr>
          <a:xfrm>
            <a:off x="1985819" y="5061527"/>
            <a:ext cx="7860145" cy="830997"/>
          </a:xfrm>
          <a:prstGeom prst="rect">
            <a:avLst/>
          </a:prstGeom>
          <a:noFill/>
        </p:spPr>
        <p:txBody>
          <a:bodyPr wrap="square" rtlCol="0">
            <a:spAutoFit/>
          </a:bodyPr>
          <a:lstStyle/>
          <a:p>
            <a:pPr algn="ctr"/>
            <a:r>
              <a:rPr lang="ru-RU" sz="1600" u="sng" dirty="0" smtClean="0">
                <a:latin typeface="Times New Roman" panose="02020603050405020304" pitchFamily="18" charset="0"/>
                <a:cs typeface="Times New Roman" panose="02020603050405020304" pitchFamily="18" charset="0"/>
              </a:rPr>
              <a:t>Существуют разные стратегии обучения одаренных детей, которые могут быть воплощены в разные формы. К основным стратегиям обучения детей с высоким умственным потенциалом относят ускорение и обогащение. </a:t>
            </a:r>
            <a:endParaRPr lang="ru-RU" sz="16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507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3168" y="421748"/>
            <a:ext cx="9404723" cy="1400530"/>
          </a:xfrm>
        </p:spPr>
        <p:txBody>
          <a:bodyPr/>
          <a:lstStyle/>
          <a:p>
            <a:r>
              <a:rPr lang="ru-RU" dirty="0" smtClean="0"/>
              <a:t>1. Ускорение </a:t>
            </a:r>
            <a:r>
              <a:rPr lang="ru-RU" dirty="0"/>
              <a:t>обучения. </a:t>
            </a:r>
          </a:p>
        </p:txBody>
      </p:sp>
      <p:sp>
        <p:nvSpPr>
          <p:cNvPr id="3" name="TextBox 2"/>
          <p:cNvSpPr txBox="1"/>
          <p:nvPr/>
        </p:nvSpPr>
        <p:spPr>
          <a:xfrm>
            <a:off x="323273" y="1908666"/>
            <a:ext cx="11434618" cy="2308324"/>
          </a:xfrm>
          <a:prstGeom prst="rect">
            <a:avLst/>
          </a:prstGeom>
          <a:noFill/>
        </p:spPr>
        <p:txBody>
          <a:bodyPr wrap="square" rtlCol="0">
            <a:spAutoFit/>
          </a:bodyPr>
          <a:lstStyle/>
          <a:p>
            <a:pPr algn="ctr"/>
            <a:r>
              <a:rPr lang="ru-RU" sz="2400" dirty="0" smtClean="0">
                <a:latin typeface="Times New Roman" panose="02020603050405020304" pitchFamily="18" charset="0"/>
                <a:cs typeface="Times New Roman" panose="02020603050405020304" pitchFamily="18" charset="0"/>
              </a:rPr>
              <a:t>Ускорение связано с изменением скорости обучения, а не содержания того, чему учат.</a:t>
            </a:r>
          </a:p>
          <a:p>
            <a:pPr algn="ctr"/>
            <a:r>
              <a:rPr lang="ru-RU" sz="2400" dirty="0" smtClean="0">
                <a:latin typeface="Times New Roman" panose="02020603050405020304" pitchFamily="18" charset="0"/>
                <a:cs typeface="Times New Roman" panose="02020603050405020304" pitchFamily="18" charset="0"/>
              </a:rPr>
              <a:t>Для интеллектуально одаренных детей характерно раннее речевое развитие. Эти дети понимают большее количество слов и сообщений. Они способны с высокой скоростью усваивать учебную программу. Принято считать, что стратегия ускорения наиболее подходит для обучения детей с математическими способностями и с одаренностью к иностранным языкам.</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544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6584" y="609736"/>
            <a:ext cx="9404723" cy="1400530"/>
          </a:xfrm>
        </p:spPr>
        <p:txBody>
          <a:bodyPr/>
          <a:lstStyle/>
          <a:p>
            <a:r>
              <a:rPr lang="ru-RU" dirty="0">
                <a:latin typeface="Times New Roman" panose="02020603050405020304" pitchFamily="18" charset="0"/>
                <a:cs typeface="Times New Roman" panose="02020603050405020304" pitchFamily="18" charset="0"/>
              </a:rPr>
              <a:t>2. Обогащение обучения.</a:t>
            </a:r>
          </a:p>
        </p:txBody>
      </p:sp>
      <p:sp>
        <p:nvSpPr>
          <p:cNvPr id="3" name="TextBox 2"/>
          <p:cNvSpPr txBox="1"/>
          <p:nvPr/>
        </p:nvSpPr>
        <p:spPr>
          <a:xfrm>
            <a:off x="240146" y="1847272"/>
            <a:ext cx="11621016" cy="3108543"/>
          </a:xfrm>
          <a:prstGeom prst="rect">
            <a:avLst/>
          </a:prstGeom>
          <a:noFill/>
        </p:spPr>
        <p:txBody>
          <a:bodyPr wrap="square" rtlCol="0">
            <a:spAutoFit/>
          </a:bodyPr>
          <a:lstStyle/>
          <a:p>
            <a:pPr algn="ctr"/>
            <a:r>
              <a:rPr lang="ru-RU" sz="2800" dirty="0" smtClean="0">
                <a:latin typeface="Times New Roman" panose="02020603050405020304" pitchFamily="18" charset="0"/>
                <a:cs typeface="Times New Roman" panose="02020603050405020304" pitchFamily="18" charset="0"/>
              </a:rPr>
              <a:t>Стратегия обогащения в обучении — это прогрессивная альтернатива ускорению. Горизонтальное обогащение нацелено на расширение изучаемой области знаний. Это система мер по дополнению ООЛ специальными интегрированными курсами. Одаренный ребенок получает дополнительный материал, акцент на развитие мышления, креативности, умении работать самостоятельно. Обогащение обучения должно быть ориентировано на развитие интеллектуальных процессов детей.</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1324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95712" y="461954"/>
            <a:ext cx="5375998" cy="1246773"/>
          </a:xfrm>
        </p:spPr>
        <p:txBody>
          <a:bodyPr/>
          <a:lstStyle/>
          <a:p>
            <a:r>
              <a:rPr lang="ru-RU" dirty="0">
                <a:latin typeface="Times New Roman" panose="02020603050405020304" pitchFamily="18" charset="0"/>
                <a:cs typeface="Times New Roman" panose="02020603050405020304" pitchFamily="18" charset="0"/>
              </a:rPr>
              <a:t>3. Углубление.</a:t>
            </a:r>
          </a:p>
        </p:txBody>
      </p:sp>
      <p:sp>
        <p:nvSpPr>
          <p:cNvPr id="5" name="TextBox 4"/>
          <p:cNvSpPr txBox="1"/>
          <p:nvPr/>
        </p:nvSpPr>
        <p:spPr>
          <a:xfrm>
            <a:off x="997527" y="1810328"/>
            <a:ext cx="10039927" cy="2062103"/>
          </a:xfrm>
          <a:prstGeom prst="rect">
            <a:avLst/>
          </a:prstGeom>
          <a:noFill/>
        </p:spPr>
        <p:txBody>
          <a:bodyPr wrap="square" rtlCol="0">
            <a:spAutoFit/>
          </a:bodyPr>
          <a:lstStyle/>
          <a:p>
            <a:pPr algn="ctr"/>
            <a:r>
              <a:rPr lang="ru-RU" sz="3200" dirty="0" smtClean="0">
                <a:latin typeface="Times New Roman" panose="02020603050405020304" pitchFamily="18" charset="0"/>
                <a:cs typeface="Times New Roman" panose="02020603050405020304" pitchFamily="18" charset="0"/>
              </a:rPr>
              <a:t>Данный подход эффективен по отношению к детям, имеющим интерес к той или иной области знания или деятельности. В этом случае предполагается более глубокое изучение ими тем или областей знания. </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031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3056" y="471191"/>
            <a:ext cx="9404723" cy="1400530"/>
          </a:xfrm>
        </p:spPr>
        <p:txBody>
          <a:bodyPr/>
          <a:lstStyle/>
          <a:p>
            <a:r>
              <a:rPr lang="ru-RU" dirty="0">
                <a:latin typeface="Times New Roman" panose="02020603050405020304" pitchFamily="18" charset="0"/>
                <a:cs typeface="Times New Roman" panose="02020603050405020304" pitchFamily="18" charset="0"/>
              </a:rPr>
              <a:t>4. </a:t>
            </a:r>
            <a:r>
              <a:rPr lang="ru-RU" dirty="0" err="1">
                <a:latin typeface="Times New Roman" panose="02020603050405020304" pitchFamily="18" charset="0"/>
                <a:cs typeface="Times New Roman" panose="02020603050405020304" pitchFamily="18" charset="0"/>
              </a:rPr>
              <a:t>Проблематизация</a:t>
            </a:r>
            <a:r>
              <a:rPr lang="ru-RU"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1071419" y="1431637"/>
            <a:ext cx="10215418" cy="1631216"/>
          </a:xfrm>
          <a:prstGeom prst="rect">
            <a:avLst/>
          </a:prstGeom>
          <a:noFill/>
        </p:spPr>
        <p:txBody>
          <a:bodyPr wrap="square" rtlCol="0">
            <a:spAutoFit/>
          </a:bodyPr>
          <a:lstStyle/>
          <a:p>
            <a:pPr algn="ctr"/>
            <a:r>
              <a:rPr lang="ru-RU" sz="2000" dirty="0" smtClean="0">
                <a:latin typeface="Times New Roman" panose="02020603050405020304" pitchFamily="18" charset="0"/>
                <a:cs typeface="Times New Roman" panose="02020603050405020304" pitchFamily="18" charset="0"/>
              </a:rPr>
              <a:t>При этой стратегии идет «подталкивание» личностного развития детей. Специфика </a:t>
            </a:r>
            <a:r>
              <a:rPr lang="ru-RU" sz="2000" dirty="0" err="1" smtClean="0">
                <a:latin typeface="Times New Roman" panose="02020603050405020304" pitchFamily="18" charset="0"/>
                <a:cs typeface="Times New Roman" panose="02020603050405020304" pitchFamily="18" charset="0"/>
              </a:rPr>
              <a:t>проблематизации</a:t>
            </a:r>
            <a:r>
              <a:rPr lang="ru-RU" sz="2000" dirty="0" smtClean="0">
                <a:latin typeface="Times New Roman" panose="02020603050405020304" pitchFamily="18" charset="0"/>
                <a:cs typeface="Times New Roman" panose="02020603050405020304" pitchFamily="18" charset="0"/>
              </a:rPr>
              <a:t> обучения заключается в использовании оригинальных объяснений, модификации существующих сведений, отыскивании новых смыслов и интерпретаций. </a:t>
            </a:r>
          </a:p>
          <a:p>
            <a:pPr algn="ctr"/>
            <a:r>
              <a:rPr lang="ru-RU" sz="2000" dirty="0" err="1" smtClean="0">
                <a:latin typeface="Times New Roman" panose="02020603050405020304" pitchFamily="18" charset="0"/>
                <a:cs typeface="Times New Roman" panose="02020603050405020304" pitchFamily="18" charset="0"/>
              </a:rPr>
              <a:t>Проблематизация</a:t>
            </a:r>
            <a:r>
              <a:rPr lang="ru-RU" sz="2000" dirty="0" smtClean="0">
                <a:latin typeface="Times New Roman" panose="02020603050405020304" pitchFamily="18" charset="0"/>
                <a:cs typeface="Times New Roman" panose="02020603050405020304" pitchFamily="18" charset="0"/>
              </a:rPr>
              <a:t> и углубление – эти две стратегии считаются наиболее перспективными. Они максимально учитывают познавательные и личностные особенности одаренных детей. </a:t>
            </a:r>
            <a:endParaRPr lang="ru-RU"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205346" y="4090820"/>
            <a:ext cx="9947563" cy="1938992"/>
          </a:xfrm>
          <a:prstGeom prst="rect">
            <a:avLst/>
          </a:prstGeom>
          <a:noFill/>
        </p:spPr>
        <p:txBody>
          <a:bodyPr wrap="square" rtlCol="0">
            <a:spAutoFit/>
          </a:bodyPr>
          <a:lstStyle/>
          <a:p>
            <a:pPr algn="ctr"/>
            <a:r>
              <a:rPr lang="ru-RU" sz="2000" u="sng" dirty="0" smtClean="0">
                <a:solidFill>
                  <a:srgbClr val="00B0F0"/>
                </a:solidFill>
                <a:latin typeface="Times New Roman" panose="02020603050405020304" pitchFamily="18" charset="0"/>
                <a:cs typeface="Times New Roman" panose="02020603050405020304" pitchFamily="18" charset="0"/>
              </a:rPr>
              <a:t>Воспитательные цели обучения одаренных детей должны развивать такие личностные качества, как целеустремленность, настойчивость, дружелюбие, альтруизм, сопереживание, уверенность в себе, позитивная самооценка и др. Необходимо постоянно стимулировать заложенную в природе ребенка потребность к новизне, для этого: учить искать новое; видеть проблемы, задавать вопросы, наблюдать, экспериментировать, делать выводы, классифицировать.</a:t>
            </a:r>
            <a:endParaRPr lang="ru-RU" sz="2000" u="sng"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69766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114</TotalTime>
  <Words>1322</Words>
  <Application>Microsoft Office PowerPoint</Application>
  <PresentationFormat>Широкоэкранный</PresentationFormat>
  <Paragraphs>100</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Century Gothic</vt:lpstr>
      <vt:lpstr>Times New Roman</vt:lpstr>
      <vt:lpstr>Wingdings 3</vt:lpstr>
      <vt:lpstr>Ион</vt:lpstr>
      <vt:lpstr>Технология воспитания детей с признаками одаренности</vt:lpstr>
      <vt:lpstr>Концептуальные позиции научной основой дифференциации детей по способностям и обучения одаренных является учение о способностях (Л. С. Выготский, Б. М. Теплов, М. А. Холодная и др.).  ♦ Развитие человека есть развитие его способностей (С. Л. Рубинштейн) ♦ Наследуются не способности, а возможности их развития – задатки (Л. С. Вы   готский). ♦ Способности и интересы формируются и проявляются лишь в деятельности  (A. H. Леонтьев). ♦ Возрастной подход к феномену одаренности (Н. С. Лейтес). ♦ Одаренность есть проявление творческого потенциала человека (M. Матюшкин). ♦ Одаренность подчиняется всем законам развития личности (имманентность, неравномерность, закон угасания творческих способностей). ♦ Переход от диагностики отбора к диагностике развития (Л. С. Выготский). </vt:lpstr>
      <vt:lpstr>Основные принципы работы с одаренными детьми:</vt:lpstr>
      <vt:lpstr>2.Основная цель обучения (воспитания, развития). </vt:lpstr>
      <vt:lpstr>3. Основные особенности содержания</vt:lpstr>
      <vt:lpstr>1. Ускорение обучения. </vt:lpstr>
      <vt:lpstr>2. Обогащение обучения.</vt:lpstr>
      <vt:lpstr>3. Углубление.</vt:lpstr>
      <vt:lpstr>4. Проблематизация.</vt:lpstr>
      <vt:lpstr>Презентация PowerPoint</vt:lpstr>
      <vt:lpstr>Процессуальные характеристики воспитания</vt:lpstr>
      <vt:lpstr>Исследовательский метод  </vt:lpstr>
      <vt:lpstr>Частично-поисковый метод </vt:lpstr>
      <vt:lpstr>Проблемный</vt:lpstr>
      <vt:lpstr>Синектика </vt:lpstr>
      <vt:lpstr>Презентация PowerPoint</vt:lpstr>
      <vt:lpstr>Наличие и краткая характеристика программного обеспечения (по возможности продемонстрировать учебники, дидактические материалы и т. п.). </vt:lpstr>
      <vt:lpstr>В программе используются:</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Технология обучения детей с признаками одаренности</dc:title>
  <dc:creator>Катя</dc:creator>
  <cp:lastModifiedBy>Anna</cp:lastModifiedBy>
  <cp:revision>14</cp:revision>
  <dcterms:created xsi:type="dcterms:W3CDTF">2023-11-05T12:09:44Z</dcterms:created>
  <dcterms:modified xsi:type="dcterms:W3CDTF">2024-07-04T15:12:42Z</dcterms:modified>
</cp:coreProperties>
</file>