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9" r:id="rId12"/>
    <p:sldId id="275" r:id="rId13"/>
    <p:sldId id="271" r:id="rId14"/>
    <p:sldId id="272" r:id="rId15"/>
    <p:sldId id="274" r:id="rId16"/>
    <p:sldId id="267" r:id="rId17"/>
    <p:sldId id="268" r:id="rId18"/>
    <p:sldId id="273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0" autoAdjust="0"/>
    <p:restoredTop sz="94660"/>
  </p:normalViewPr>
  <p:slideViewPr>
    <p:cSldViewPr>
      <p:cViewPr varScale="1">
        <p:scale>
          <a:sx n="73" d="100"/>
          <a:sy n="73" d="100"/>
        </p:scale>
        <p:origin x="-17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7776864" cy="58532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Игровое пособие «Инженериум» для использования в  конструирование с целью формирования технического мышления у детей дошкольного возраста</a:t>
            </a:r>
            <a:endParaRPr lang="ru-RU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8" name="Содержимое 3" descr="scale_1200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212976"/>
            <a:ext cx="3964211" cy="2642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-2024-02-14 10_15_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188640"/>
            <a:ext cx="4800533" cy="3600400"/>
          </a:xfrm>
        </p:spPr>
      </p:pic>
      <p:pic>
        <p:nvPicPr>
          <p:cNvPr id="7" name="Содержимое 3" descr="image-2024-02-14 10_15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429000"/>
            <a:ext cx="4355976" cy="3266982"/>
          </a:xfrm>
          <a:prstGeom prst="rect">
            <a:avLst/>
          </a:prstGeom>
        </p:spPr>
      </p:pic>
      <p:pic>
        <p:nvPicPr>
          <p:cNvPr id="4" name="Содержимое 3" descr="image-2024-02-12 09_36_05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836712"/>
            <a:ext cx="1800200" cy="1835730"/>
          </a:xfrm>
          <a:prstGeom prst="rect">
            <a:avLst/>
          </a:prstGeom>
        </p:spPr>
      </p:pic>
      <p:pic>
        <p:nvPicPr>
          <p:cNvPr id="5" name="Содержимое 5" descr="image-2024-02-12 09_35_42 —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149080"/>
            <a:ext cx="2160240" cy="2146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image-2024-02-14 10_13_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88640"/>
            <a:ext cx="4512500" cy="3384375"/>
          </a:xfrm>
        </p:spPr>
      </p:pic>
      <p:pic>
        <p:nvPicPr>
          <p:cNvPr id="5" name="Содержимое 3" descr="image-2024-02-14 10_13_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433359"/>
            <a:ext cx="4566188" cy="3424641"/>
          </a:xfrm>
          <a:prstGeom prst="rect">
            <a:avLst/>
          </a:prstGeom>
        </p:spPr>
      </p:pic>
      <p:pic>
        <p:nvPicPr>
          <p:cNvPr id="6" name="Содержимое 7" descr="6017044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04664"/>
            <a:ext cx="2169741" cy="2169741"/>
          </a:xfrm>
          <a:prstGeom prst="rect">
            <a:avLst/>
          </a:prstGeom>
        </p:spPr>
      </p:pic>
      <p:pic>
        <p:nvPicPr>
          <p:cNvPr id="7" name="Содержимое 9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509120"/>
            <a:ext cx="2602632" cy="1463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9" descr="image-2024-02-14 10_17_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95536" y="260648"/>
            <a:ext cx="5760640" cy="4320480"/>
          </a:xfrm>
        </p:spPr>
      </p:pic>
      <p:pic>
        <p:nvPicPr>
          <p:cNvPr id="5" name="Содержимое 3" descr="5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852936"/>
            <a:ext cx="1828129" cy="2678531"/>
          </a:xfrm>
          <a:prstGeom prst="rect">
            <a:avLst/>
          </a:prstGeom>
        </p:spPr>
      </p:pic>
      <p:pic>
        <p:nvPicPr>
          <p:cNvPr id="6" name="Содержимое 5" descr="7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667617"/>
            <a:ext cx="1512168" cy="2190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2024-02-14 10_16_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79512" y="188640"/>
            <a:ext cx="4320480" cy="3240360"/>
          </a:xfrm>
        </p:spPr>
      </p:pic>
      <p:pic>
        <p:nvPicPr>
          <p:cNvPr id="5" name="Содержимое 3" descr="image-2024-02-14 10_16_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427984" y="3356992"/>
            <a:ext cx="4416491" cy="3312368"/>
          </a:xfrm>
          <a:prstGeom prst="rect">
            <a:avLst/>
          </a:prstGeom>
        </p:spPr>
      </p:pic>
      <p:pic>
        <p:nvPicPr>
          <p:cNvPr id="6" name="Содержимое 3" descr="77640b41feb14a55f64e7bf12ad149e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980728"/>
            <a:ext cx="1728192" cy="1647183"/>
          </a:xfrm>
          <a:prstGeom prst="rect">
            <a:avLst/>
          </a:prstGeom>
        </p:spPr>
      </p:pic>
      <p:pic>
        <p:nvPicPr>
          <p:cNvPr id="7" name="Содержимое 5" descr="image-2024-02-12 09_35_21 — копия — копия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293096"/>
            <a:ext cx="2088232" cy="1758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5153000" cy="5486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Игра «Тетрис»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5" descr="image-2024-02-14 10_16_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498167" cy="487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9316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Игра с конструктором «Молекулы»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7" descr="image-2024-02-14 10_16_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043608" y="1556792"/>
            <a:ext cx="6498167" cy="487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0"/>
            <a:ext cx="6233120" cy="5486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Игра с «Кубиками Никитина»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image-2024-02-14 10_14_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5"/>
            <a:ext cx="4176464" cy="3132348"/>
          </a:xfrm>
        </p:spPr>
      </p:pic>
      <p:pic>
        <p:nvPicPr>
          <p:cNvPr id="7" name="Содержимое 3" descr="image-2024-02-14 10_14_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501008"/>
            <a:ext cx="4278156" cy="3208617"/>
          </a:xfrm>
          <a:prstGeom prst="rect">
            <a:avLst/>
          </a:prstGeom>
        </p:spPr>
      </p:pic>
      <p:pic>
        <p:nvPicPr>
          <p:cNvPr id="8" name="Содержимое 13" descr="1674458207_gas-kvas-com-p-kubiki-slozhi-uzor-risunki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980728"/>
            <a:ext cx="1728192" cy="1706781"/>
          </a:xfrm>
          <a:prstGeom prst="rect">
            <a:avLst/>
          </a:prstGeom>
        </p:spPr>
      </p:pic>
      <p:pic>
        <p:nvPicPr>
          <p:cNvPr id="9" name="Содержимое 15" descr="схема 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365104"/>
            <a:ext cx="2016224" cy="1961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6340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</a:rPr>
              <a:t>Инженериум</a:t>
            </a:r>
            <a:r>
              <a:rPr lang="ru-RU" sz="2400" b="1" dirty="0" smtClean="0">
                <a:solidFill>
                  <a:schemeClr val="tx1"/>
                </a:solidFill>
              </a:rPr>
              <a:t>» можно использовать во всех образовательных областях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4" name="Содержимое 13" descr="IMG_20240213_1547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4320480" cy="3240360"/>
          </a:xfrm>
        </p:spPr>
      </p:pic>
      <p:pic>
        <p:nvPicPr>
          <p:cNvPr id="15" name="Содержимое 7" descr="IMG_20240213_155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076056" y="2564904"/>
            <a:ext cx="3031290" cy="4009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3" descr="IMG_20240213_155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4392488" cy="3294366"/>
          </a:xfrm>
          <a:prstGeom prst="rect">
            <a:avLst/>
          </a:prstGeom>
        </p:spPr>
      </p:pic>
      <p:pic>
        <p:nvPicPr>
          <p:cNvPr id="13" name="Содержимое 12" descr="IMG_20240213_15583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648929"/>
            <a:ext cx="4177817" cy="40383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603504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6" name="Содержимое 15" descr="image-2024-02-14 10_17_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7467600" cy="4406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352928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Развивать научно-технический  потенциал у  детей  необходимо уже с малых лет, так как с самого раннего детства они  находится в окружении техники, электроники и даже роботов. </a:t>
            </a:r>
          </a:p>
          <a:p>
            <a:pPr>
              <a:buNone/>
            </a:pPr>
            <a:r>
              <a:rPr lang="ru-RU" dirty="0" smtClean="0"/>
              <a:t>    Действуя с наглядными моделями, дети легче понимают такие отношения вещей и явлений, которые они не в состоянии усвоить ни на основе словесных объяснений, ни при действии с реальными предметами. </a:t>
            </a:r>
          </a:p>
          <a:p>
            <a:pPr>
              <a:buNone/>
            </a:pPr>
            <a:r>
              <a:rPr lang="ru-RU" dirty="0" smtClean="0"/>
              <a:t>   Основным материалом для технического творчества у детей являются разные виды конструкторов. </a:t>
            </a:r>
          </a:p>
          <a:p>
            <a:endParaRPr lang="ru-RU" dirty="0"/>
          </a:p>
        </p:txBody>
      </p:sp>
      <p:pic>
        <p:nvPicPr>
          <p:cNvPr id="5" name="Picture 2" descr="C:\Users\User\Desktop\3a4e29de5d664f2044efba25255ca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797152"/>
            <a:ext cx="2644097" cy="1837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68952" cy="6285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Игровое пособие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«Инженериум», </a:t>
            </a:r>
            <a:r>
              <a:rPr lang="ru-RU" dirty="0" smtClean="0"/>
              <a:t>которое можно использовать в  конструирование с целью формирования технического</a:t>
            </a:r>
            <a:r>
              <a:rPr lang="ru-RU" b="1" dirty="0" smtClean="0"/>
              <a:t> </a:t>
            </a:r>
            <a:r>
              <a:rPr lang="ru-RU" dirty="0" smtClean="0"/>
              <a:t>мышления, что способствует</a:t>
            </a:r>
            <a:r>
              <a:rPr lang="ru-RU" b="1" dirty="0" smtClean="0"/>
              <a:t> </a:t>
            </a:r>
            <a:r>
              <a:rPr lang="ru-RU" dirty="0" smtClean="0"/>
              <a:t>моделированию новых объектов, развитию</a:t>
            </a:r>
            <a:r>
              <a:rPr lang="ru-RU" b="1" dirty="0" smtClean="0"/>
              <a:t> </a:t>
            </a:r>
            <a:r>
              <a:rPr lang="ru-RU" dirty="0" smtClean="0"/>
              <a:t> пространственного и инженерного мышления</a:t>
            </a:r>
            <a:r>
              <a:rPr lang="ru-RU" b="1" dirty="0" smtClean="0"/>
              <a:t> </a:t>
            </a:r>
            <a:r>
              <a:rPr lang="ru-RU" dirty="0" smtClean="0"/>
              <a:t>детей.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Данное пособие можно использовать для всех возрастов.  </a:t>
            </a:r>
          </a:p>
          <a:p>
            <a:pPr>
              <a:buNone/>
            </a:pPr>
            <a:endParaRPr lang="ru-RU" b="1" i="1" dirty="0"/>
          </a:p>
        </p:txBody>
      </p:sp>
      <p:pic>
        <p:nvPicPr>
          <p:cNvPr id="6" name="Содержимое 5" descr="image-2024-02-14 10_15_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501008"/>
            <a:ext cx="4104456" cy="307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136904" cy="621330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Цель:</a:t>
            </a:r>
            <a:r>
              <a:rPr lang="ru-RU" dirty="0" smtClean="0"/>
              <a:t> развитие предпосылок инженерного мышления и выявление технических способностей у дошкольников средствами конструктивной деятельности.</a:t>
            </a:r>
            <a:endParaRPr lang="ru-RU" dirty="0"/>
          </a:p>
        </p:txBody>
      </p:sp>
      <p:pic>
        <p:nvPicPr>
          <p:cNvPr id="4" name="Содержимое 6" descr="lg45024_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140968"/>
            <a:ext cx="4572000" cy="2441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812088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   Задачи:</a:t>
            </a:r>
          </a:p>
          <a:p>
            <a:pPr>
              <a:buNone/>
            </a:pPr>
            <a:r>
              <a:rPr lang="ru-RU" dirty="0" smtClean="0"/>
              <a:t>  -обучать детей основным логическим операциям: анализу, синтезу, сравнению, обобщению, классификации, систематизации,      смысловому соответствию, ограничению;</a:t>
            </a:r>
            <a:br>
              <a:rPr lang="ru-RU" dirty="0" smtClean="0"/>
            </a:br>
            <a:r>
              <a:rPr lang="ru-RU" dirty="0" smtClean="0"/>
              <a:t>-формировать произвольность всех психических </a:t>
            </a:r>
            <a:r>
              <a:rPr lang="ru-RU" dirty="0" smtClean="0"/>
              <a:t>процессов;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-развивать умение оперировать абстрактными понятиями, рассуждать, устанавливать причинно-следственные связи, делать выводы;</a:t>
            </a:r>
            <a:br>
              <a:rPr lang="ru-RU" dirty="0" smtClean="0"/>
            </a:br>
            <a:r>
              <a:rPr lang="ru-RU" dirty="0" smtClean="0"/>
              <a:t>-развивать эстетическое отношение к произведениям архитектуры, дизайна, продуктов своей конструктивной деятельности и поделкам других;</a:t>
            </a:r>
            <a:br>
              <a:rPr lang="ru-RU" dirty="0" smtClean="0"/>
            </a:br>
            <a:r>
              <a:rPr lang="ru-RU" dirty="0" smtClean="0"/>
              <a:t>-воспитывать интерес к конструированию и конструктивному творчеству.</a:t>
            </a:r>
          </a:p>
          <a:p>
            <a:endParaRPr lang="ru-RU" dirty="0"/>
          </a:p>
        </p:txBody>
      </p:sp>
      <p:pic>
        <p:nvPicPr>
          <p:cNvPr id="4" name="Содержимое 3" descr="1642436807_13-abrakadabra-fun-p-lego-na-prozrachnom-fone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5813884"/>
            <a:ext cx="2088232" cy="1044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352928" cy="647395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Правила использования «Инженериума»: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В игре принимают участие от 1 до 4 детей. Играющие по очереди вращают «барабан» с определенным набором карточек (заданий). </a:t>
            </a:r>
          </a:p>
          <a:p>
            <a:endParaRPr lang="ru-RU" dirty="0"/>
          </a:p>
        </p:txBody>
      </p:sp>
      <p:pic>
        <p:nvPicPr>
          <p:cNvPr id="7" name="Содержимое 3" descr="image-2024-02-14 10_15_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3096344" cy="2322258"/>
          </a:xfrm>
          <a:prstGeom prst="rect">
            <a:avLst/>
          </a:prstGeom>
        </p:spPr>
      </p:pic>
      <p:pic>
        <p:nvPicPr>
          <p:cNvPr id="8" name="Содержимое 5" descr="image-2024-02-14 10_15_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1" y="1772816"/>
            <a:ext cx="3192355" cy="2394266"/>
          </a:xfrm>
          <a:prstGeom prst="rect">
            <a:avLst/>
          </a:prstGeom>
        </p:spPr>
      </p:pic>
      <p:pic>
        <p:nvPicPr>
          <p:cNvPr id="9" name="Содержимое 7" descr="IMG_20240213_160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57092"/>
            <a:ext cx="3096344" cy="2322258"/>
          </a:xfrm>
          <a:prstGeom prst="rect">
            <a:avLst/>
          </a:prstGeom>
        </p:spPr>
      </p:pic>
      <p:pic>
        <p:nvPicPr>
          <p:cNvPr id="10" name="Содержимое 9" descr="IMG_20240213_1558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401108"/>
            <a:ext cx="3024336" cy="226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схемы\фото\IMG_20240213_161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908720"/>
            <a:ext cx="4536504" cy="3402378"/>
          </a:xfrm>
          <a:prstGeom prst="rect">
            <a:avLst/>
          </a:prstGeom>
          <a:noFill/>
        </p:spPr>
      </p:pic>
      <p:pic>
        <p:nvPicPr>
          <p:cNvPr id="3077" name="Picture 5" descr="C:\Users\User\Desktop\схемы\фото\IMG_20240213_161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4283968" cy="321297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0"/>
            <a:ext cx="7776864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tx1"/>
                </a:solidFill>
              </a:rPr>
              <a:t>Игра с конструктором 3D из </a:t>
            </a:r>
            <a:r>
              <a:rPr lang="ru-RU" sz="2700" b="1" dirty="0" err="1" smtClean="0">
                <a:solidFill>
                  <a:schemeClr val="tx1"/>
                </a:solidFill>
              </a:rPr>
              <a:t>миниблоков</a:t>
            </a: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6" descr="700-nw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868144" y="692696"/>
            <a:ext cx="2098964" cy="2098964"/>
          </a:xfrm>
        </p:spPr>
      </p:pic>
      <p:pic>
        <p:nvPicPr>
          <p:cNvPr id="5" name="Содержимое 8" descr="700-nw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653136"/>
            <a:ext cx="17281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хемы\фото\IMG_20240213_160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744416" cy="2808312"/>
          </a:xfrm>
          <a:prstGeom prst="rect">
            <a:avLst/>
          </a:prstGeom>
          <a:noFill/>
        </p:spPr>
      </p:pic>
      <p:pic>
        <p:nvPicPr>
          <p:cNvPr id="6" name="Содержимое 3" descr="IMG_20240213_160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068960"/>
            <a:ext cx="4668011" cy="350100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23728" y="0"/>
            <a:ext cx="5801072" cy="5486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Игра  «Кубики для умников»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112_image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683568" y="3861048"/>
            <a:ext cx="2963406" cy="2592288"/>
          </a:xfrm>
        </p:spPr>
      </p:pic>
      <p:pic>
        <p:nvPicPr>
          <p:cNvPr id="5" name="Содержимое 3" descr="w0qdqlowmjqyxiz4mv0p6shi19lomdp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052736"/>
            <a:ext cx="2304256" cy="1772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3768" y="0"/>
            <a:ext cx="5441032" cy="5486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Игра «Собери по схеме»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age-2024-02-14 10_15_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3840427" cy="2880320"/>
          </a:xfrm>
        </p:spPr>
      </p:pic>
      <p:pic>
        <p:nvPicPr>
          <p:cNvPr id="5" name="Содержимое 3" descr="image-2024-02-14 10_21_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4320480" cy="3240360"/>
          </a:xfrm>
          <a:prstGeom prst="rect">
            <a:avLst/>
          </a:prstGeom>
        </p:spPr>
      </p:pic>
      <p:pic>
        <p:nvPicPr>
          <p:cNvPr id="7" name="Содержимое 3" descr="09327f581066ed3509b14da19c877630-1200x8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692696"/>
            <a:ext cx="3456384" cy="2304256"/>
          </a:xfrm>
          <a:prstGeom prst="rect">
            <a:avLst/>
          </a:prstGeom>
        </p:spPr>
      </p:pic>
      <p:pic>
        <p:nvPicPr>
          <p:cNvPr id="8" name="Содержимое 5" descr="7447.9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077072"/>
            <a:ext cx="216024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401</TotalTime>
  <Words>200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          Игра с конструктором 3D из миниблоков </vt:lpstr>
      <vt:lpstr>Игра  «Кубики для умников» </vt:lpstr>
      <vt:lpstr>Игра «Собери по схеме» </vt:lpstr>
      <vt:lpstr>Слайд 10</vt:lpstr>
      <vt:lpstr>Слайд 11</vt:lpstr>
      <vt:lpstr>Слайд 12</vt:lpstr>
      <vt:lpstr>Слайд 13</vt:lpstr>
      <vt:lpstr>Игра «Тетрис»</vt:lpstr>
      <vt:lpstr>Игра с конструктором «Молекулы» </vt:lpstr>
      <vt:lpstr>Игра с «Кубиками Никитина»</vt:lpstr>
      <vt:lpstr>«Инженериум» можно использовать во всех образовательных областях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AVMcomp</dc:creator>
  <cp:lastModifiedBy>Forester</cp:lastModifiedBy>
  <cp:revision>31</cp:revision>
  <dcterms:created xsi:type="dcterms:W3CDTF">2024-02-13T15:03:33Z</dcterms:created>
  <dcterms:modified xsi:type="dcterms:W3CDTF">2024-02-14T14:20:51Z</dcterms:modified>
</cp:coreProperties>
</file>