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83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6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24139"/>
    <a:srgbClr val="C1AD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838200"/>
            <a:ext cx="8001000" cy="5347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игровых технологий с применением ИКТ на уроках английского языка.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Применение игровых моментов на обобщающих урока:</a:t>
            </a:r>
            <a:endParaRPr lang="ru-RU" sz="4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3400" y="2209800"/>
            <a:ext cx="83058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/>
              <a:t>1. Урок-КВН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4286" y="2590800"/>
            <a:ext cx="8294914" cy="5334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/>
              <a:t>2. Урок-викторина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4286" y="3124200"/>
            <a:ext cx="8269514" cy="457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/>
              <a:t>3. Урок-инсценировка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3400" y="3581400"/>
            <a:ext cx="8316686" cy="457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/>
              <a:t>4</a:t>
            </a:r>
            <a:r>
              <a:rPr lang="ru-RU" sz="3200" dirty="0" smtClean="0"/>
              <a:t>. Урок-конкурс</a:t>
            </a: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4286" y="4114800"/>
            <a:ext cx="8305800" cy="304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/>
              <a:t>5</a:t>
            </a:r>
            <a:r>
              <a:rPr lang="ru-RU" sz="3200" dirty="0" smtClean="0"/>
              <a:t>. Календарные праздники</a:t>
            </a:r>
            <a:endParaRPr lang="ru-RU" sz="3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4286" y="4477657"/>
            <a:ext cx="8305800" cy="399143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/>
              <a:t>6</a:t>
            </a:r>
            <a:r>
              <a:rPr lang="ru-RU" sz="3200" dirty="0" smtClean="0"/>
              <a:t>. Настольные игры (лото или домино)</a:t>
            </a:r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4286" y="4876800"/>
            <a:ext cx="8294914" cy="457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/>
              <a:t>7</a:t>
            </a:r>
            <a:r>
              <a:rPr lang="ru-RU" sz="3200" dirty="0" smtClean="0"/>
              <a:t>. Шарады, загадки, конкурсы</a:t>
            </a:r>
            <a:endParaRPr lang="ru-RU" sz="3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44286" y="5334000"/>
            <a:ext cx="8294914" cy="457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/>
              <a:t>8. Сюжетно-ролевые игры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3524979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4812/20573769.3/0_64769_6c37f0b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6" y="1981200"/>
            <a:ext cx="47625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962912"/>
          </a:xfrm>
        </p:spPr>
        <p:txBody>
          <a:bodyPr>
            <a:normAutofit/>
          </a:bodyPr>
          <a:lstStyle/>
          <a:p>
            <a:r>
              <a:rPr lang="ru-RU" dirty="0" smtClean="0"/>
              <a:t>Любая учебная игра – это, прежде всего, упражнение.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40355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556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Использование игр на уроках английского языка помогает </a:t>
            </a:r>
            <a:r>
              <a:rPr lang="ru-RU" sz="4000" dirty="0" smtClean="0"/>
              <a:t> глубже </a:t>
            </a:r>
            <a:r>
              <a:rPr lang="ru-RU" sz="4000" dirty="0"/>
              <a:t>раскрыть личностный потенциал каждого ученика, его положительные личные </a:t>
            </a:r>
            <a:r>
              <a:rPr lang="ru-RU" sz="4000" dirty="0" smtClean="0"/>
              <a:t>качества: трудолюбие</a:t>
            </a:r>
            <a:r>
              <a:rPr lang="ru-RU" sz="4000" dirty="0"/>
              <a:t>, активность, самостоятельность, инициативность, умение работать в </a:t>
            </a:r>
            <a:r>
              <a:rPr lang="ru-RU" sz="4000" dirty="0" smtClean="0"/>
              <a:t>сотрудничестве, </a:t>
            </a:r>
            <a:r>
              <a:rPr lang="ru-RU" sz="4000" dirty="0"/>
              <a:t>сохранить и укрепить учебную мотивацию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2614580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игр: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1886" y="2133600"/>
            <a:ext cx="8305800" cy="35814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42900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886" y="2246174"/>
            <a:ext cx="7990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Грамматические, лексические, фонетические и орфографические игры, способствующие формированию языковых навыков.</a:t>
            </a:r>
          </a:p>
          <a:p>
            <a:pPr lvl="0"/>
            <a:endParaRPr lang="ru-RU" sz="2800" dirty="0">
              <a:solidFill>
                <a:schemeClr val="tx2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Творческие игры, способствующие дальнейшему развитию речевых навыков и умений.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99547989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56771"/>
            <a:ext cx="8610600" cy="1447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По характеру игровой методики игры можно разделить на</a:t>
            </a:r>
            <a:r>
              <a:rPr lang="ru-RU" sz="4000" b="1" dirty="0" smtClean="0"/>
              <a:t>:</a:t>
            </a:r>
            <a:endParaRPr lang="ru-RU" sz="44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68400" y="2590800"/>
            <a:ext cx="7249886" cy="3105912"/>
          </a:xfrm>
          <a:prstGeom prst="rect">
            <a:avLst/>
          </a:prstGeom>
        </p:spPr>
        <p:txBody>
          <a:bodyPr vert="horz" lIns="0" tIns="45720" rIns="0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49263" lvl="0" indent="-449263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1200" dirty="0" smtClean="0"/>
              <a:t>Предметные</a:t>
            </a:r>
            <a:r>
              <a:rPr lang="ru-RU" sz="11200" dirty="0"/>
              <a:t>;</a:t>
            </a:r>
          </a:p>
          <a:p>
            <a:pPr marL="449263" lvl="0" indent="-449263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1200" dirty="0"/>
              <a:t>Сюжетные;</a:t>
            </a:r>
          </a:p>
          <a:p>
            <a:pPr marL="449263" lvl="0" indent="-449263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1200" dirty="0"/>
              <a:t>Ролевые;</a:t>
            </a:r>
          </a:p>
          <a:p>
            <a:pPr marL="449263" lvl="0" indent="-449263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1200" dirty="0"/>
              <a:t>Деловые;</a:t>
            </a:r>
          </a:p>
          <a:p>
            <a:pPr marL="449263" lvl="0" indent="-449263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1200" dirty="0"/>
              <a:t>Имитационные;</a:t>
            </a:r>
          </a:p>
          <a:p>
            <a:pPr marL="449263" lvl="0" indent="-449263">
              <a:buFont typeface="Arial" pitchFamily="34" charset="0"/>
              <a:buChar char="•"/>
              <a:tabLst>
                <a:tab pos="536575" algn="l"/>
              </a:tabLst>
            </a:pPr>
            <a:r>
              <a:rPr lang="ru-RU" sz="11200" dirty="0"/>
              <a:t>Игры-драматизации.</a:t>
            </a:r>
          </a:p>
          <a:p>
            <a:r>
              <a:rPr lang="ru-RU" sz="4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401274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 характеру педагогического процесса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3400" y="2743200"/>
            <a:ext cx="8305800" cy="278130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  <a:p>
            <a:pPr marL="261938" lvl="0" indent="-261938">
              <a:buFont typeface="Arial" pitchFamily="34" charset="0"/>
              <a:buChar char="•"/>
            </a:pPr>
            <a:r>
              <a:rPr lang="ru-RU" sz="14400" dirty="0"/>
              <a:t>Обучающие, тренировочные, </a:t>
            </a:r>
            <a:r>
              <a:rPr lang="ru-RU" sz="14400" dirty="0" smtClean="0"/>
              <a:t> контролирующие</a:t>
            </a:r>
            <a:r>
              <a:rPr lang="ru-RU" sz="14400" dirty="0"/>
              <a:t>, </a:t>
            </a:r>
            <a:r>
              <a:rPr lang="ru-RU" sz="14400" dirty="0" smtClean="0"/>
              <a:t>обобщающие.</a:t>
            </a:r>
            <a:endParaRPr lang="ru-RU" sz="14400" dirty="0"/>
          </a:p>
          <a:p>
            <a:pPr marL="261938" lvl="0" indent="-261938">
              <a:buFont typeface="Arial" pitchFamily="34" charset="0"/>
              <a:buChar char="•"/>
            </a:pPr>
            <a:r>
              <a:rPr lang="ru-RU" sz="14400" dirty="0"/>
              <a:t>Познавательные, воспитательные, </a:t>
            </a:r>
            <a:r>
              <a:rPr lang="ru-RU" sz="14400" dirty="0" smtClean="0"/>
              <a:t>развивающие.</a:t>
            </a:r>
            <a:endParaRPr lang="ru-RU" sz="14400" dirty="0"/>
          </a:p>
          <a:p>
            <a:pPr marL="261938" lvl="0" indent="-261938">
              <a:buFont typeface="Arial" pitchFamily="34" charset="0"/>
              <a:buChar char="•"/>
            </a:pPr>
            <a:r>
              <a:rPr lang="ru-RU" sz="14400" dirty="0" smtClean="0"/>
              <a:t>Творческие.</a:t>
            </a:r>
            <a:endParaRPr lang="ru-RU" sz="14400" dirty="0"/>
          </a:p>
          <a:p>
            <a:pPr marL="261938" lvl="0" indent="-261938">
              <a:buFont typeface="Arial" pitchFamily="34" charset="0"/>
              <a:buChar char="•"/>
            </a:pPr>
            <a:r>
              <a:rPr lang="ru-RU" sz="14400" dirty="0" err="1" smtClean="0"/>
              <a:t>Профориентационные</a:t>
            </a:r>
            <a:r>
              <a:rPr lang="ru-RU" sz="14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9121528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8" y="2057400"/>
            <a:ext cx="8588829" cy="3733800"/>
          </a:xfrm>
        </p:spPr>
        <p:txBody>
          <a:bodyPr>
            <a:normAutofit/>
          </a:bodyPr>
          <a:lstStyle/>
          <a:p>
            <a:pPr indent="449263" algn="just"/>
            <a:r>
              <a:rPr lang="ru-RU" sz="2400" dirty="0" smtClean="0"/>
              <a:t> </a:t>
            </a:r>
            <a:r>
              <a:rPr lang="ru-RU" sz="3200" dirty="0"/>
              <a:t>Термин «мультимедиа» означает: много сред. Такими информационными средами являются текст, звук, видео. Программные продукты, использующие эти формы предоставления информации, </a:t>
            </a:r>
            <a:r>
              <a:rPr lang="ru-RU" sz="3200" dirty="0" smtClean="0"/>
              <a:t>называются мультимедийными</a:t>
            </a:r>
            <a:r>
              <a:rPr lang="ru-RU" sz="3200" dirty="0"/>
              <a:t>. </a:t>
            </a:r>
            <a:r>
              <a:rPr lang="ru-RU" sz="32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7372" y="990600"/>
            <a:ext cx="8588829" cy="762000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b="1" dirty="0" smtClean="0"/>
              <a:t>Мультимедийные технологии.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1006732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437287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6" t="8690" r="58464" b="17811"/>
          <a:stretch/>
        </p:blipFill>
        <p:spPr bwMode="auto">
          <a:xfrm>
            <a:off x="609600" y="624115"/>
            <a:ext cx="3352800" cy="562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760645"/>
              </p:ext>
            </p:extLst>
          </p:nvPr>
        </p:nvGraphicFramePr>
        <p:xfrm>
          <a:off x="3962400" y="653143"/>
          <a:ext cx="4343400" cy="5605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</a:tblGrid>
              <a:tr h="560546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chemeClr val="tx2"/>
                          </a:solidFill>
                          <a:effectLst/>
                        </a:rPr>
                        <a:t>n,a,o,r,m,c,e</a:t>
                      </a:r>
                      <a:r>
                        <a:rPr lang="en-US" sz="28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/>
                        </a:rPr>
                        <a:t>(romance)</a:t>
                      </a:r>
                      <a:endParaRPr lang="ru-RU" sz="28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 err="1">
                          <a:solidFill>
                            <a:schemeClr val="tx2"/>
                          </a:solidFill>
                          <a:effectLst/>
                        </a:rPr>
                        <a:t>f,i,g,t</a:t>
                      </a: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ru-RU" sz="2800" dirty="0" err="1">
                          <a:solidFill>
                            <a:schemeClr val="tx2"/>
                          </a:solidFill>
                          <a:effectLst/>
                        </a:rPr>
                        <a:t>gift</a:t>
                      </a: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solidFill>
                            <a:schemeClr val="tx2"/>
                          </a:solidFill>
                          <a:effectLst/>
                        </a:rPr>
                        <a:t>a,v,e,e,l,n,t,n,i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/>
                        </a:rPr>
                        <a:t> (Valentine)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solidFill>
                            <a:schemeClr val="tx2"/>
                          </a:solidFill>
                          <a:effectLst/>
                        </a:rPr>
                        <a:t>e,r,p,e,s,n,t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/>
                        </a:rPr>
                        <a:t> (present)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solidFill>
                            <a:schemeClr val="tx2"/>
                          </a:solidFill>
                          <a:effectLst/>
                        </a:rPr>
                        <a:t>p,u,c,d,i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/>
                        </a:rPr>
                        <a:t> (Cupid)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solidFill>
                            <a:schemeClr val="tx2"/>
                          </a:solidFill>
                          <a:effectLst/>
                        </a:rPr>
                        <a:t>n,c,a,y,d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/>
                        </a:rPr>
                        <a:t> (Candy)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solidFill>
                            <a:schemeClr val="tx2"/>
                          </a:solidFill>
                          <a:effectLst/>
                        </a:rPr>
                        <a:t>r,h,a,e,t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effectLst/>
                        </a:rPr>
                        <a:t> (heart)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 err="1">
                          <a:solidFill>
                            <a:schemeClr val="tx2"/>
                          </a:solidFill>
                          <a:effectLst/>
                        </a:rPr>
                        <a:t>a,l,c,e</a:t>
                      </a: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ru-RU" sz="2800" dirty="0" err="1">
                          <a:solidFill>
                            <a:schemeClr val="tx2"/>
                          </a:solidFill>
                          <a:effectLst/>
                        </a:rPr>
                        <a:t>lace</a:t>
                      </a: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800" dirty="0" err="1">
                          <a:solidFill>
                            <a:schemeClr val="tx2"/>
                          </a:solidFill>
                          <a:effectLst/>
                        </a:rPr>
                        <a:t>r,e,a,d</a:t>
                      </a: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ru-RU" sz="2800" dirty="0" err="1">
                          <a:solidFill>
                            <a:schemeClr val="tx2"/>
                          </a:solidFill>
                          <a:effectLst/>
                        </a:rPr>
                        <a:t>dear</a:t>
                      </a:r>
                      <a:r>
                        <a:rPr lang="ru-RU" sz="280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ru-RU" sz="3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902172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2 класс Животные\0023-029-Sl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4581"/>
            <a:ext cx="2148765" cy="1431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2 класс Животные\43_wo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8620"/>
            <a:ext cx="2148764" cy="1611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:\2 класс Животные\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50260"/>
            <a:ext cx="2148765" cy="1432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:\2 класс Животные\real.11a830ac350e63bf6bf655544af2a4a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5927"/>
            <a:ext cx="1778000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:\2 класс Животные\faverol-0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70392"/>
            <a:ext cx="1883682" cy="1412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L:\2 класс Животные\Ridiculous_young_foxes_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30938"/>
            <a:ext cx="1905452" cy="145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54864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2"/>
                </a:solidFill>
              </a:rPr>
              <a:t>«</a:t>
            </a:r>
            <a:r>
              <a:rPr lang="ru-RU" sz="2800" dirty="0">
                <a:solidFill>
                  <a:schemeClr val="tx2"/>
                </a:solidFill>
              </a:rPr>
              <a:t>Кто быстрее вспомнит названия животных и птиц, которые начинаются со следующих букв: </a:t>
            </a:r>
            <a:r>
              <a:rPr lang="en-US" sz="2800" dirty="0" smtClean="0">
                <a:solidFill>
                  <a:schemeClr val="tx2"/>
                </a:solidFill>
              </a:rPr>
              <a:t>d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c, f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e </a:t>
            </a:r>
            <a:r>
              <a:rPr lang="ru-RU" sz="2800" dirty="0" smtClean="0">
                <a:solidFill>
                  <a:schemeClr val="tx2"/>
                </a:solidFill>
              </a:rPr>
              <a:t>....?» 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152" name="Picture 8" descr="L:\2 класс Животные\1282737216_740094_carassius-aurat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55" y="2240035"/>
            <a:ext cx="2311175" cy="1527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:\2 класс Животные\Le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69" y="277908"/>
            <a:ext cx="2347461" cy="1877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L:\2 класс Животные\1254125270_medved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55" y="3913005"/>
            <a:ext cx="2347461" cy="1720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221888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0541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u="sng" dirty="0">
                <a:solidFill>
                  <a:schemeClr val="tx2"/>
                </a:solidFill>
              </a:rPr>
              <a:t>Вставить пропущенную букву в </a:t>
            </a:r>
            <a:r>
              <a:rPr lang="ru-RU" sz="4000" b="1" u="sng" dirty="0" smtClean="0">
                <a:solidFill>
                  <a:schemeClr val="tx2"/>
                </a:solidFill>
              </a:rPr>
              <a:t>слове</a:t>
            </a:r>
            <a:r>
              <a:rPr lang="ru-RU" sz="4000" dirty="0" smtClean="0">
                <a:solidFill>
                  <a:schemeClr val="tx2"/>
                </a:solidFill>
              </a:rPr>
              <a:t>:</a:t>
            </a:r>
          </a:p>
          <a:p>
            <a:endParaRPr lang="ru-RU" sz="4000" b="1" dirty="0">
              <a:solidFill>
                <a:schemeClr val="tx2"/>
              </a:solidFill>
            </a:endParaRPr>
          </a:p>
          <a:p>
            <a:r>
              <a:rPr lang="en-US" sz="4000" b="1" dirty="0" err="1">
                <a:solidFill>
                  <a:schemeClr val="tx2"/>
                </a:solidFill>
              </a:rPr>
              <a:t>C_rrot</a:t>
            </a:r>
            <a:r>
              <a:rPr lang="en-US" sz="4000" b="1" dirty="0">
                <a:solidFill>
                  <a:schemeClr val="tx2"/>
                </a:solidFill>
              </a:rPr>
              <a:t>, </a:t>
            </a:r>
            <a:r>
              <a:rPr lang="en-US" sz="4000" b="1" dirty="0" err="1">
                <a:solidFill>
                  <a:schemeClr val="tx2"/>
                </a:solidFill>
              </a:rPr>
              <a:t>tom_toe</a:t>
            </a:r>
            <a:r>
              <a:rPr lang="en-US" sz="4000" b="1" dirty="0">
                <a:solidFill>
                  <a:schemeClr val="tx2"/>
                </a:solidFill>
              </a:rPr>
              <a:t>, </a:t>
            </a:r>
            <a:r>
              <a:rPr lang="en-US" sz="4000" b="1" dirty="0" err="1">
                <a:solidFill>
                  <a:schemeClr val="tx2"/>
                </a:solidFill>
              </a:rPr>
              <a:t>cab_age</a:t>
            </a:r>
            <a:r>
              <a:rPr lang="en-US" sz="4000" b="1" dirty="0">
                <a:solidFill>
                  <a:schemeClr val="tx2"/>
                </a:solidFill>
              </a:rPr>
              <a:t>, _</a:t>
            </a:r>
            <a:r>
              <a:rPr lang="en-US" sz="4000" b="1" dirty="0" err="1">
                <a:solidFill>
                  <a:schemeClr val="tx2"/>
                </a:solidFill>
              </a:rPr>
              <a:t>pricot</a:t>
            </a:r>
            <a:r>
              <a:rPr lang="en-US" sz="4000" b="1" dirty="0">
                <a:solidFill>
                  <a:schemeClr val="tx2"/>
                </a:solidFill>
              </a:rPr>
              <a:t>, </a:t>
            </a:r>
            <a:r>
              <a:rPr lang="en-US" sz="4000" b="1" dirty="0" err="1">
                <a:solidFill>
                  <a:schemeClr val="tx2"/>
                </a:solidFill>
              </a:rPr>
              <a:t>lem_n</a:t>
            </a:r>
            <a:r>
              <a:rPr lang="en-US" sz="4000" b="1" dirty="0">
                <a:solidFill>
                  <a:schemeClr val="tx2"/>
                </a:solidFill>
              </a:rPr>
              <a:t> …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L:\43bea8c90c6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22"/>
          <a:stretch/>
        </p:blipFill>
        <p:spPr bwMode="auto">
          <a:xfrm>
            <a:off x="4792655" y="1054100"/>
            <a:ext cx="3932245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527829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/>
                </a:solidFill>
              </a:rPr>
              <a:t>Прежде</a:t>
            </a:r>
            <a:r>
              <a:rPr lang="ru-RU" sz="3000" b="1" dirty="0">
                <a:solidFill>
                  <a:schemeClr val="tx2"/>
                </a:solidFill>
              </a:rPr>
              <a:t>, чем выбрать игровой метод обучения, мне пришлось поставить перед собой некоторые вопросы</a:t>
            </a:r>
            <a:r>
              <a:rPr lang="ru-RU" sz="3000" b="1" dirty="0" smtClean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endParaRPr lang="ru-RU" sz="3000" b="1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Как </a:t>
            </a:r>
            <a:r>
              <a:rPr lang="ru-RU" sz="2800" dirty="0">
                <a:solidFill>
                  <a:schemeClr val="tx2"/>
                </a:solidFill>
              </a:rPr>
              <a:t>сохранить интерес учащихся к предмету с первого до последнего урока?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Как создать атмосферу поиска и творчества на уроке?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Как сделать так, чтобы учиться было интересно?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Чему нужно обучать на уроках </a:t>
            </a:r>
            <a:r>
              <a:rPr lang="ru-RU" sz="2800" dirty="0" smtClean="0">
                <a:solidFill>
                  <a:schemeClr val="tx2"/>
                </a:solidFill>
              </a:rPr>
              <a:t>английского языка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305800" cy="259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«Найти секретные буквы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 А</a:t>
            </a:r>
            <a:r>
              <a:rPr lang="ru-RU" dirty="0"/>
              <a:t>– </a:t>
            </a:r>
            <a:r>
              <a:rPr lang="en-US" dirty="0" smtClean="0"/>
              <a:t>s</a:t>
            </a:r>
            <a:r>
              <a:rPr lang="ru-RU" dirty="0" smtClean="0"/>
              <a:t> – </a:t>
            </a:r>
            <a:r>
              <a:rPr lang="ru-RU" dirty="0"/>
              <a:t>– </a:t>
            </a:r>
            <a:r>
              <a:rPr lang="en-US" dirty="0" smtClean="0"/>
              <a:t>--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Australia</a:t>
            </a:r>
            <a:r>
              <a:rPr lang="ru-RU" dirty="0"/>
              <a:t>)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L:\x_186f92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76660"/>
            <a:ext cx="4406899" cy="32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734590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Новая папка (4)\school081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876550" cy="2531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62950" cy="4572000"/>
          </a:xfrm>
        </p:spPr>
        <p:txBody>
          <a:bodyPr>
            <a:normAutofit/>
          </a:bodyPr>
          <a:lstStyle/>
          <a:p>
            <a:r>
              <a:rPr lang="ru-RU" sz="4400" b="1" u="sng" dirty="0" smtClean="0"/>
              <a:t>Игра </a:t>
            </a:r>
            <a:r>
              <a:rPr lang="ru-RU" sz="4400" b="1" u="sng" dirty="0"/>
              <a:t>в Фому Неверующего</a:t>
            </a:r>
            <a:r>
              <a:rPr lang="ru-RU" sz="4400" b="1" u="sng" dirty="0" smtClean="0"/>
              <a:t>.</a:t>
            </a:r>
            <a:br>
              <a:rPr lang="ru-RU" sz="4400" b="1" u="sng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/>
              <a:t>Учитель: </a:t>
            </a:r>
            <a:r>
              <a:rPr lang="en-US" sz="4000" b="1" dirty="0" smtClean="0"/>
              <a:t>This </a:t>
            </a:r>
            <a:r>
              <a:rPr lang="en-US" sz="4000" b="1" dirty="0"/>
              <a:t>is a pen.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Ученики </a:t>
            </a:r>
            <a:r>
              <a:rPr lang="en-US" sz="4000" b="1" dirty="0"/>
              <a:t>– Is this a pen?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b="1" dirty="0"/>
              <a:t>             </a:t>
            </a:r>
            <a:r>
              <a:rPr lang="en-US" sz="4000" b="1" dirty="0" smtClean="0"/>
              <a:t>Are </a:t>
            </a:r>
            <a:r>
              <a:rPr lang="en-US" sz="4000" b="1" dirty="0"/>
              <a:t>you sure this is a pen?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b="1" dirty="0"/>
              <a:t>             </a:t>
            </a:r>
            <a:r>
              <a:rPr lang="en-US" sz="4000" b="1" dirty="0" smtClean="0"/>
              <a:t>What </a:t>
            </a:r>
            <a:r>
              <a:rPr lang="en-US" sz="4000" b="1" dirty="0"/>
              <a:t>is this</a:t>
            </a:r>
            <a:r>
              <a:rPr lang="ru-RU" sz="4000" b="1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786577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810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Игра в детектива.</a:t>
            </a:r>
            <a:endParaRPr lang="ru-RU" sz="3600" dirty="0">
              <a:solidFill>
                <a:schemeClr val="tx2"/>
              </a:solidFill>
            </a:endParaRPr>
          </a:p>
          <a:p>
            <a:endParaRPr lang="ru-RU" sz="36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Отработка </a:t>
            </a:r>
            <a:r>
              <a:rPr lang="ru-RU" sz="3600" b="1" dirty="0">
                <a:solidFill>
                  <a:schemeClr val="tx2"/>
                </a:solidFill>
              </a:rPr>
              <a:t>оборота </a:t>
            </a:r>
            <a:r>
              <a:rPr lang="en-US" sz="3600" b="1" dirty="0">
                <a:solidFill>
                  <a:schemeClr val="tx2"/>
                </a:solidFill>
              </a:rPr>
              <a:t>There is</a:t>
            </a:r>
            <a:r>
              <a:rPr lang="ru-RU" sz="3600" b="1" dirty="0">
                <a:solidFill>
                  <a:schemeClr val="tx2"/>
                </a:solidFill>
              </a:rPr>
              <a:t>/</a:t>
            </a:r>
            <a:r>
              <a:rPr lang="en-US" sz="3600" b="1" dirty="0" smtClean="0">
                <a:solidFill>
                  <a:schemeClr val="tx2"/>
                </a:solidFill>
              </a:rPr>
              <a:t>are</a:t>
            </a:r>
            <a:r>
              <a:rPr lang="ru-RU" sz="3600" b="1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42" name="Picture 2" descr="L:\Новая папка (4)\beautiful-living-room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2710173"/>
            <a:ext cx="4201851" cy="4147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L:\Новая папка (4)\gostinay_i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768"/>
          <a:stretch/>
        </p:blipFill>
        <p:spPr bwMode="auto">
          <a:xfrm>
            <a:off x="4766129" y="2731944"/>
            <a:ext cx="4370614" cy="4147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019175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2" descr="Описание: http://festival.1september.ru/articles/412195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14971" cy="250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318974"/>
            <a:ext cx="8305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Повторение прилагательных, описывающих внешность, характер, способности людей.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clever-silly; busy-free; fair-unfair; funny-sad; happy-unhappy; pleasant-unpleasant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33403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515034"/>
            <a:ext cx="6679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</a:rPr>
              <a:t>Игра – </a:t>
            </a:r>
            <a:r>
              <a:rPr lang="ru-RU" sz="3600" dirty="0" smtClean="0">
                <a:solidFill>
                  <a:schemeClr val="tx2"/>
                </a:solidFill>
              </a:rPr>
              <a:t>«Найди рифму».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://festival.1september.ru/articles/412195/img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180"/>
          <a:stretch/>
        </p:blipFill>
        <p:spPr bwMode="auto">
          <a:xfrm>
            <a:off x="1219200" y="1161365"/>
            <a:ext cx="6781800" cy="55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875811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" y="457200"/>
            <a:ext cx="86106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</a:rPr>
              <a:t>«Знакомство </a:t>
            </a:r>
            <a:r>
              <a:rPr lang="ru-RU" sz="2700" b="1" dirty="0">
                <a:solidFill>
                  <a:schemeClr val="tx2"/>
                </a:solidFill>
              </a:rPr>
              <a:t>с достопримечательностями </a:t>
            </a:r>
            <a:r>
              <a:rPr lang="ru-RU" sz="2700" b="1" dirty="0" smtClean="0">
                <a:solidFill>
                  <a:schemeClr val="tx2"/>
                </a:solidFill>
              </a:rPr>
              <a:t>Лондона».</a:t>
            </a:r>
            <a:r>
              <a:rPr lang="ru-RU" sz="2700" b="1" dirty="0">
                <a:solidFill>
                  <a:schemeClr val="tx2"/>
                </a:solidFill>
              </a:rPr>
              <a:t> </a:t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«</a:t>
            </a:r>
            <a:r>
              <a:rPr lang="ru-RU" sz="2800" b="1" dirty="0" err="1">
                <a:solidFill>
                  <a:schemeClr val="tx2"/>
                </a:solidFill>
              </a:rPr>
              <a:t>Try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to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Remember</a:t>
            </a:r>
            <a:r>
              <a:rPr lang="ru-RU" sz="2800" b="1" dirty="0">
                <a:solidFill>
                  <a:schemeClr val="tx2"/>
                </a:solidFill>
              </a:rPr>
              <a:t>».</a:t>
            </a:r>
            <a:r>
              <a:rPr lang="ru-RU" sz="2800" b="1" dirty="0"/>
              <a:t> </a:t>
            </a:r>
          </a:p>
        </p:txBody>
      </p:sp>
      <p:pic>
        <p:nvPicPr>
          <p:cNvPr id="12290" name="Picture 2" descr="L:\Новая папка (4)\kveen0096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681"/>
            <a:ext cx="4057650" cy="270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L:\Новая папка (4)\kveen0144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26081"/>
            <a:ext cx="4147457" cy="2764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:\Новая папка (4)\kveen0318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4381500" cy="292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L:\Новая папка (4)\kveen0494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63685"/>
            <a:ext cx="5214256" cy="3476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L:\Новая папка (4)\kveen0627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5" y="1722452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L:\Новая папка (4)\kveen0736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56" y="2674256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574569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:\Новая папка (4)\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610"/>
            <a:ext cx="5657849" cy="4525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L:\Новая папка (4)\kveen1347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43" y="1872343"/>
            <a:ext cx="3323771" cy="498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:\Новая папка (4)\kveen1338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0"/>
            <a:ext cx="3399135" cy="5098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L:\Новая папка (4)\kveen1075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51" y="152400"/>
            <a:ext cx="3389459" cy="5084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:\Новая папка (4)\kveen1036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51" y="14514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893828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213.imageshack.us/img213/9255/721413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560" b="-4390"/>
          <a:stretch/>
        </p:blipFill>
        <p:spPr bwMode="auto">
          <a:xfrm>
            <a:off x="21771" y="4151086"/>
            <a:ext cx="4762500" cy="285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213.imageshack.us/img213/9255/721413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969"/>
          <a:stretch/>
        </p:blipFill>
        <p:spPr bwMode="auto">
          <a:xfrm>
            <a:off x="21771" y="36286"/>
            <a:ext cx="47625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3000" y="228600"/>
            <a:ext cx="36920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Игра: «Цвета».</a:t>
            </a:r>
          </a:p>
          <a:p>
            <a:r>
              <a:rPr lang="ru-RU" sz="3200" dirty="0">
                <a:solidFill>
                  <a:schemeClr val="tx2"/>
                </a:solidFill>
              </a:rPr>
              <a:t>Цель: закрепление лексики по </a:t>
            </a:r>
            <a:r>
              <a:rPr lang="ru-RU" sz="3200" dirty="0" smtClean="0">
                <a:solidFill>
                  <a:schemeClr val="tx2"/>
                </a:solidFill>
              </a:rPr>
              <a:t>теме: «Цвета».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6" name="Picture 4" descr="http://vseotkritki.ru/_ph/23/2923526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7" t="20635" r="7459"/>
          <a:stretch/>
        </p:blipFill>
        <p:spPr bwMode="auto">
          <a:xfrm>
            <a:off x="4784271" y="2438400"/>
            <a:ext cx="4284972" cy="3780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610411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8305800" cy="457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Закрепление предлогов места.</a:t>
            </a:r>
            <a:endParaRPr lang="ru-RU" sz="3600" b="1" dirty="0"/>
          </a:p>
        </p:txBody>
      </p:sp>
      <p:pic>
        <p:nvPicPr>
          <p:cNvPr id="16386" name="Picture 2" descr="L:\predlo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0" y="1689630"/>
            <a:ext cx="8529440" cy="4634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44382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1303133337_138374075_1---English-with-Native-Speaker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10886"/>
            <a:ext cx="1806416" cy="1176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762000"/>
            <a:ext cx="8305800" cy="323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3200" b="1" dirty="0" smtClean="0"/>
              <a:t>Вывод: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1087" y="2191657"/>
            <a:ext cx="8305800" cy="1026886"/>
          </a:xfrm>
          <a:prstGeom prst="rect">
            <a:avLst/>
          </a:prstGeom>
        </p:spPr>
        <p:txBody>
          <a:bodyPr vert="horz" lIns="0" tIns="45720" rIns="0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- независимо от того, насколько динамичен учитель, всегда есть моменты, когда внимание учеников рассеивается. Быстрая, спонтанная игра повышает внимание, оживляет, улучшает восприятие.</a:t>
            </a:r>
            <a:br>
              <a:rPr lang="ru-RU" sz="5400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1086" y="3200400"/>
            <a:ext cx="8323943" cy="571500"/>
          </a:xfrm>
          <a:prstGeom prst="rect">
            <a:avLst/>
          </a:prstGeom>
        </p:spPr>
        <p:txBody>
          <a:bodyPr vert="horz" lIns="0" tIns="45720" rIns="0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0200" y="3171371"/>
            <a:ext cx="8305800" cy="5461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- игры помогают снять скованность, особенно если исключить из них элемент соревнования или свести его к минимуму.   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3829" y="5667829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9230" y="1219200"/>
            <a:ext cx="8305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- использование на уроках по </a:t>
            </a:r>
            <a:r>
              <a:rPr lang="ru-RU" dirty="0" smtClean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английского </a:t>
            </a:r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языку игр и игровых </a:t>
            </a:r>
            <a:r>
              <a:rPr lang="ru-RU" dirty="0" smtClean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моментов </a:t>
            </a:r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является важным методом для стимулирования мотивации учебно-познавательной деятельности школьников;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200" y="3878146"/>
            <a:ext cx="8603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- </a:t>
            </a:r>
            <a:r>
              <a:rPr lang="ru-RU" dirty="0" smtClean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 методологическая </a:t>
            </a:r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ценность применения игр на уроках </a:t>
            </a:r>
            <a:r>
              <a:rPr lang="ru-RU" dirty="0" smtClean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английского языка заключается </a:t>
            </a:r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в том, что участие в игре формирует у ребенка </a:t>
            </a:r>
            <a:r>
              <a:rPr lang="ru-RU" dirty="0" smtClean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 воображение </a:t>
            </a:r>
            <a:r>
              <a:rPr lang="ru-RU" dirty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и </a:t>
            </a:r>
            <a:r>
              <a:rPr lang="ru-RU" dirty="0" smtClean="0">
                <a:solidFill>
                  <a:srgbClr val="4F271C"/>
                </a:solidFill>
                <a:latin typeface="Arial"/>
                <a:ea typeface="+mj-ea"/>
                <a:cs typeface="+mj-cs"/>
              </a:rPr>
              <a:t>сознание.   </a:t>
            </a:r>
            <a:endParaRPr lang="ru-RU" dirty="0">
              <a:solidFill>
                <a:srgbClr val="4F271C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199" y="4815323"/>
            <a:ext cx="8334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- использование игровых приемов формирует дружный коллектив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в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классе. Воспитывает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ответственность и взаимопомощь учащихся, так как в игре они должны быть “одной командой”, постоянно помогая и поддерживая друг друга. </a:t>
            </a:r>
          </a:p>
        </p:txBody>
      </p:sp>
    </p:spTree>
    <p:extLst>
      <p:ext uri="{BB962C8B-B14F-4D97-AF65-F5344CB8AC3E}">
        <p14:creationId xmlns="" xmlns:p14="http://schemas.microsoft.com/office/powerpoint/2010/main" val="293799881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12192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Учить иностранный язык тяжело. Многие дети, начинающие изучать в школе иностранный язык, считают, что это весело и забавно. Но спустя некоторое время они начинают понимать, что это совсем нелегко, и вскоре иностранный язык становится одним из нелюбимых предметов. Одной из причин, которая приводит к такому результату, </a:t>
            </a:r>
            <a:r>
              <a:rPr lang="ru-RU" sz="2800" dirty="0" smtClean="0">
                <a:solidFill>
                  <a:schemeClr val="tx2"/>
                </a:solidFill>
              </a:rPr>
              <a:t>является трудность </a:t>
            </a:r>
            <a:r>
              <a:rPr lang="ru-RU" sz="2800" dirty="0">
                <a:solidFill>
                  <a:schemeClr val="tx2"/>
                </a:solidFill>
              </a:rPr>
              <a:t>в изучении грамматики. Традиционные способы объяснения и тренировки к желаемому результату не приводят. Обучение 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ru-RU" sz="2800" dirty="0" err="1">
                <a:solidFill>
                  <a:schemeClr val="tx2"/>
                </a:solidFill>
              </a:rPr>
              <a:t>тановится</a:t>
            </a:r>
            <a:r>
              <a:rPr lang="ru-RU" sz="2800" dirty="0">
                <a:solidFill>
                  <a:schemeClr val="tx2"/>
                </a:solidFill>
              </a:rPr>
              <a:t> более эффективно, если ученики активно вовлечены в процесс.</a:t>
            </a:r>
          </a:p>
        </p:txBody>
      </p:sp>
    </p:spTree>
    <p:extLst>
      <p:ext uri="{BB962C8B-B14F-4D97-AF65-F5344CB8AC3E}">
        <p14:creationId xmlns="" xmlns:p14="http://schemas.microsoft.com/office/powerpoint/2010/main" val="209126686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x_3f90c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5080000" cy="5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Good luck!</a:t>
            </a:r>
            <a:endParaRPr lang="ru-RU" sz="60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71" y="381000"/>
            <a:ext cx="8490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3600" dirty="0">
                <a:solidFill>
                  <a:schemeClr val="tx2"/>
                </a:solidFill>
              </a:rPr>
              <a:t>Есть разные способы стимулировать детей к активности, но самыми эффективными являются игра, творчество и любопытство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</a:p>
          <a:p>
            <a:pPr indent="449263" algn="just"/>
            <a:r>
              <a:rPr lang="ru-RU" sz="3600" dirty="0" smtClean="0">
                <a:solidFill>
                  <a:schemeClr val="tx2"/>
                </a:solidFill>
              </a:rPr>
              <a:t>В </a:t>
            </a:r>
            <a:r>
              <a:rPr lang="ru-RU" sz="3600" dirty="0">
                <a:solidFill>
                  <a:schemeClr val="tx2"/>
                </a:solidFill>
              </a:rPr>
              <a:t>настоящее время игры являются неотъемлемой частью обучения </a:t>
            </a:r>
            <a:r>
              <a:rPr lang="ru-RU" sz="3600" dirty="0" smtClean="0">
                <a:solidFill>
                  <a:schemeClr val="tx2"/>
                </a:solidFill>
              </a:rPr>
              <a:t>английскому </a:t>
            </a:r>
            <a:r>
              <a:rPr lang="ru-RU" sz="3600" dirty="0">
                <a:solidFill>
                  <a:schemeClr val="tx2"/>
                </a:solidFill>
              </a:rPr>
              <a:t>языку.</a:t>
            </a:r>
          </a:p>
        </p:txBody>
      </p:sp>
      <p:pic>
        <p:nvPicPr>
          <p:cNvPr id="3074" name="Picture 2" descr="http://cs10434.userapi.com/u3474256/147929516/x_808cb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8" t="8819" r="6338" b="15725"/>
          <a:stretch/>
        </p:blipFill>
        <p:spPr bwMode="auto">
          <a:xfrm>
            <a:off x="3962400" y="4351318"/>
            <a:ext cx="4905829" cy="223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618180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i="1" dirty="0" smtClean="0"/>
              <a:t>Цели применения игровых технологий: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u="sng" dirty="0" smtClean="0">
                <a:solidFill>
                  <a:schemeClr val="tx2"/>
                </a:solidFill>
              </a:rPr>
              <a:t>Обучающая</a:t>
            </a:r>
            <a:r>
              <a:rPr lang="ru-RU" u="sng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</a:rPr>
              <a:t>– развивать память, внимание, воображение, речевые умения.</a:t>
            </a:r>
          </a:p>
          <a:p>
            <a:pPr lvl="0"/>
            <a:r>
              <a:rPr lang="ru-RU" u="sng" dirty="0">
                <a:solidFill>
                  <a:schemeClr val="tx2"/>
                </a:solidFill>
              </a:rPr>
              <a:t>Развивающая</a:t>
            </a:r>
            <a:r>
              <a:rPr lang="ru-RU" dirty="0">
                <a:solidFill>
                  <a:schemeClr val="tx2"/>
                </a:solidFill>
              </a:rPr>
              <a:t> – развивать творческие способности учащихся, умения сравнивать, сопоставлять, находить аналогии.</a:t>
            </a:r>
          </a:p>
          <a:p>
            <a:pPr lvl="0"/>
            <a:r>
              <a:rPr lang="ru-RU" u="sng" dirty="0">
                <a:solidFill>
                  <a:schemeClr val="tx2"/>
                </a:solidFill>
              </a:rPr>
              <a:t>Воспитательная </a:t>
            </a:r>
            <a:r>
              <a:rPr lang="ru-RU" dirty="0">
                <a:solidFill>
                  <a:schemeClr val="tx2"/>
                </a:solidFill>
              </a:rPr>
              <a:t>– воспитание вежливости, взаимопомощи, общительности.</a:t>
            </a:r>
          </a:p>
          <a:p>
            <a:pPr lvl="0"/>
            <a:r>
              <a:rPr lang="ru-RU" u="sng" dirty="0">
                <a:solidFill>
                  <a:schemeClr val="tx2"/>
                </a:solidFill>
              </a:rPr>
              <a:t>Релаксационная</a:t>
            </a:r>
            <a:r>
              <a:rPr lang="ru-RU" dirty="0">
                <a:solidFill>
                  <a:schemeClr val="tx2"/>
                </a:solidFill>
              </a:rPr>
              <a:t> – снятие эмоционального напряжения, вызванного интенсивностью обучения </a:t>
            </a:r>
            <a:r>
              <a:rPr lang="ru-RU" dirty="0" smtClean="0">
                <a:solidFill>
                  <a:schemeClr val="tx2"/>
                </a:solidFill>
              </a:rPr>
              <a:t>иностранному языку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479830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1" y="12954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/>
            <a:r>
              <a:rPr lang="ru-RU" sz="3200" dirty="0">
                <a:solidFill>
                  <a:schemeClr val="tx2"/>
                </a:solidFill>
              </a:rPr>
              <a:t>Игра - это эффективный способ повышения качества и продуктивности обучения иностранному языку. Их использование даёт хорошие результаты, повышает интерес ребят к уроку, позволяет сконцентрировать их внимание на главном - овладении речевыми навыками в процессе естественной ситуации, общения во время игры. Игры помогают детям стать творческими личностями, учат творчески относиться к любому делу. </a:t>
            </a:r>
          </a:p>
        </p:txBody>
      </p:sp>
    </p:spTree>
    <p:extLst>
      <p:ext uri="{BB962C8B-B14F-4D97-AF65-F5344CB8AC3E}">
        <p14:creationId xmlns="" xmlns:p14="http://schemas.microsoft.com/office/powerpoint/2010/main" val="646355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857" y="114300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800" dirty="0">
                <a:solidFill>
                  <a:schemeClr val="tx2"/>
                </a:solidFill>
              </a:rPr>
              <a:t>Мой опыт показывает, что без игровых действий закрепление в памяти ребенка английской лексики происходит менее эффективно и требует чрезмерного умственного напряжения, что нежелательно. Игра, введенная в учебный процесс на занятиях по английскому языку, в качестве одного из приемов обучения, должна быть интересной, несложной и оживленной, способствовать накоплению нового языкового материала и закреплению ранее полученных знаний. Игровой процесс намного облегчает процесс учебный.</a:t>
            </a:r>
          </a:p>
        </p:txBody>
      </p:sp>
    </p:spTree>
    <p:extLst>
      <p:ext uri="{BB962C8B-B14F-4D97-AF65-F5344CB8AC3E}">
        <p14:creationId xmlns="" xmlns:p14="http://schemas.microsoft.com/office/powerpoint/2010/main" val="148296782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s4171.vkontakte.ru/u27125055/-14/x_a97f2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57" y="3473305"/>
            <a:ext cx="4800600" cy="319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457" y="12192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Игры – это активный и веселый способ достичь многих образовательных целей. 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87737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Применение игровых моментов на уроке английского языка:</a:t>
            </a:r>
            <a:endParaRPr lang="ru-RU" sz="32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7628" y="2362200"/>
            <a:ext cx="8305800" cy="838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1. Предъявление и повторение новой лексики.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5771" y="3695700"/>
            <a:ext cx="8305800" cy="381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2. Проверка правописания слов. 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7628" y="4648200"/>
            <a:ext cx="8305800" cy="762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3. Развитие навыков монологической и диалогической речи.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44703776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433</TotalTime>
  <Words>811</Words>
  <Application>Microsoft Office PowerPoint</Application>
  <PresentationFormat>Экран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Использование игровых технологий с применением ИКТ на уроках английского языка. </vt:lpstr>
      <vt:lpstr>Слайд 2</vt:lpstr>
      <vt:lpstr>Слайд 3</vt:lpstr>
      <vt:lpstr>Слайд 4</vt:lpstr>
      <vt:lpstr>Цели применения игровых технологий:</vt:lpstr>
      <vt:lpstr>Слайд 6</vt:lpstr>
      <vt:lpstr>Слайд 7</vt:lpstr>
      <vt:lpstr>Слайд 8</vt:lpstr>
      <vt:lpstr>Применение игровых моментов на уроке английского языка:</vt:lpstr>
      <vt:lpstr>Применение игровых моментов на обобщающих урока:</vt:lpstr>
      <vt:lpstr>Любая учебная игра – это, прежде всего, упражнение.</vt:lpstr>
      <vt:lpstr>Использование игр на уроках английского языка помогает  глубже раскрыть личностный потенциал каждого ученика, его положительные личные качества: трудолюбие, активность, самостоятельность, инициативность, умение работать в сотрудничестве, сохранить и укрепить учебную мотивацию.</vt:lpstr>
      <vt:lpstr>Классификация игр:</vt:lpstr>
      <vt:lpstr>По характеру игровой методики игры можно разделить на:</vt:lpstr>
      <vt:lpstr>По характеру педагогического процесса:</vt:lpstr>
      <vt:lpstr> Термин «мультимедиа» означает: много сред. Такими информационными средами являются текст, звук, видео. Программные продукты, использующие эти формы предоставления информации, называются мультимедийными.      </vt:lpstr>
      <vt:lpstr>Слайд 17</vt:lpstr>
      <vt:lpstr>Слайд 18</vt:lpstr>
      <vt:lpstr>Слайд 19</vt:lpstr>
      <vt:lpstr>«Найти секретные буквы»   А– s – – -- – ia (Australia)    </vt:lpstr>
      <vt:lpstr>Игра в Фому Неверующего.  Учитель: This is a pen. Ученики – Is this a pen?              Are you sure this is a pen?              What is this? </vt:lpstr>
      <vt:lpstr>Слайд 22</vt:lpstr>
      <vt:lpstr>Слайд 23</vt:lpstr>
      <vt:lpstr>Слайд 24</vt:lpstr>
      <vt:lpstr>Слайд 25</vt:lpstr>
      <vt:lpstr>Слайд 26</vt:lpstr>
      <vt:lpstr>Слайд 27</vt:lpstr>
      <vt:lpstr>Закрепление предлогов места.</vt:lpstr>
      <vt:lpstr> Вывод: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английского языка </dc:title>
  <cp:lastModifiedBy>Учитель ФИЗИКИ</cp:lastModifiedBy>
  <cp:revision>54</cp:revision>
  <dcterms:modified xsi:type="dcterms:W3CDTF">2005-12-31T16:52:03Z</dcterms:modified>
</cp:coreProperties>
</file>