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tx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tx1"/>
              </a:solidFill>
              <a:prstDash val="solid"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01.05.2021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01.05.2021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7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Важно</a:t>
            </a:r>
            <a:r>
              <a:rPr sz="7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7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ли</a:t>
            </a:r>
            <a:r>
              <a:rPr sz="7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7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воспитание</a:t>
            </a:r>
            <a:r>
              <a:rPr sz="7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7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самостоятельности</a:t>
            </a:r>
            <a:r>
              <a:rPr sz="7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sz="7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sz="7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7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младшего дошкольного возраста?</a:t>
            </a:r>
            <a:endParaRPr sz="72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6237312"/>
            <a:ext cx="242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Автор: Горбачева Н.Н.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3"/>
          <p:cNvPicPr>
            <a:picLocks noGrp="1"/>
          </p:cNvPicPr>
          <p:nvPr>
            <p:ph type="body" idx="1"/>
          </p:nvPr>
        </p:nvPicPr>
        <p:blipFill>
          <a:blip r:embed="rId2"/>
          <a:srcRect l="3430" t="17044" r="1846" b="55242"/>
          <a:stretch/>
        </p:blipFill>
        <p:spPr>
          <a:xfrm>
            <a:off x="186625" y="2244799"/>
            <a:ext cx="5043938" cy="1106803"/>
          </a:xfrm>
          <a:prstGeom prst="rect">
            <a:avLst/>
          </a:prstGeom>
          <a:ln>
            <a:noFill/>
          </a:ln>
        </p:spPr>
      </p:pic>
      <p:pic>
        <p:nvPicPr>
          <p:cNvPr id="135" name="Picture 135"/>
          <p:cNvPicPr/>
          <p:nvPr/>
        </p:nvPicPr>
        <p:blipFill>
          <a:blip r:embed="rId2"/>
          <a:srcRect l="3704" t="70973" r="8250" b="3688"/>
          <a:stretch/>
        </p:blipFill>
        <p:spPr>
          <a:xfrm>
            <a:off x="323528" y="4528838"/>
            <a:ext cx="4770132" cy="997096"/>
          </a:xfrm>
          <a:prstGeom prst="rect">
            <a:avLst/>
          </a:prstGeom>
          <a:ln>
            <a:noFill/>
          </a:ln>
        </p:spPr>
      </p:pic>
      <p:pic>
        <p:nvPicPr>
          <p:cNvPr id="137" name="Picture 137"/>
          <p:cNvPicPr/>
          <p:nvPr/>
        </p:nvPicPr>
        <p:blipFill>
          <a:blip r:embed="rId3"/>
          <a:stretch/>
        </p:blipFill>
        <p:spPr>
          <a:xfrm>
            <a:off x="5411239" y="1772816"/>
            <a:ext cx="3497666" cy="4813995"/>
          </a:xfrm>
          <a:prstGeom prst="rect">
            <a:avLst/>
          </a:prstGeom>
        </p:spPr>
      </p:pic>
      <p:pic>
        <p:nvPicPr>
          <p:cNvPr id="139" name="Picture 139"/>
          <p:cNvPicPr/>
          <p:nvPr/>
        </p:nvPicPr>
        <p:blipFill>
          <a:blip r:embed="rId4"/>
          <a:stretch/>
        </p:blipFill>
        <p:spPr>
          <a:xfrm>
            <a:off x="5267218" y="1097424"/>
            <a:ext cx="3785708" cy="727104"/>
          </a:xfrm>
          <a:prstGeom prst="rect">
            <a:avLst/>
          </a:prstGeom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333095" y="260647"/>
            <a:ext cx="52985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детском саду мы учим детей одеваться в такой последовательности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80479" y="3360730"/>
            <a:ext cx="43694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одевания для девочек в группе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25565" y="5582223"/>
            <a:ext cx="46976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одевания для  мальчиков в группе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67000"/>
          </a:srgbClr>
        </a:solidFill>
        <a:effectLst/>
      </p:bgPr>
    </p:bg>
    <p:spTree>
      <p:nvGrpSpPr>
        <p:cNvPr id="1" name="Group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95536" y="202010"/>
            <a:ext cx="8352928" cy="128277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ctr">
              <a:buNone/>
            </a:pPr>
            <a:r>
              <a:rPr sz="2200">
                <a:latin typeface="Times New Roman"/>
                <a:ea typeface="Times New Roman"/>
                <a:cs typeface="Times New Roman"/>
              </a:rPr>
              <a:t>В успешном формировании навыков самообслуживания большое значение имеют условия.  Здесь важно все и в первую очередь  удобная одежда и обувь детей. </a:t>
            </a:r>
            <a:r>
              <a:rPr sz="1800">
                <a:latin typeface="Comic Sans MS"/>
                <a:ea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sz="1800">
                <a:latin typeface="Comic Sans MS"/>
                <a:ea typeface="Comic Sans MS"/>
                <a:cs typeface="Comic Sans MS"/>
              </a:rPr>
              <a:t> 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одежда и обувь должна соответствовать размеру ребёнка, </a:t>
            </a:r>
          </a:p>
          <a:p>
            <a:pPr algn="just">
              <a:buFont typeface="Wingdings"/>
              <a:buChar char="§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одежда и обувь </a:t>
            </a:r>
            <a:r>
              <a:rPr sz="2000">
                <a:latin typeface="Times New Roman"/>
                <a:ea typeface="Times New Roman"/>
                <a:cs typeface="Times New Roman"/>
              </a:rPr>
              <a:t>не должны быть слишком узкими, широкими,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на штанишках должна быть резинка, потому что шнурок ваш ребёнок завязывать ещё не умеет,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резинки на трусах, колготках, юбках, шортах не должны быть тугими или вытянутыми, 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пуговицы на одежде должны быть пришиты,  булавок и скрепок на одежде быть не должно,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шнурки на обуви должны быть с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2000">
                <a:latin typeface="Times New Roman"/>
                <a:ea typeface="Times New Roman"/>
                <a:cs typeface="Times New Roman"/>
              </a:rPr>
              <a:t>вердыми наконечниками, </a:t>
            </a:r>
          </a:p>
          <a:p>
            <a:pPr marL="0" indent="0" algn="just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     без узлов, не слишком короткие или длинные,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застёжки – молнии на одежде  и обуви должны </a:t>
            </a:r>
          </a:p>
          <a:p>
            <a:pPr algn="just">
              <a:buFont typeface="Wingdings"/>
              <a:buChar char="§"/>
            </a:pPr>
            <a:r>
              <a:rPr sz="2000">
                <a:latin typeface="Times New Roman"/>
                <a:ea typeface="Times New Roman"/>
                <a:cs typeface="Times New Roman"/>
              </a:rPr>
              <a:t>застёгиваться легко, сапоги или ботинки со сломанным </a:t>
            </a:r>
          </a:p>
          <a:p>
            <a:pPr marL="0" indent="0" algn="just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     язычком на молнии ребёнок сам застегнуть  никогда не сможет.</a:t>
            </a:r>
          </a:p>
        </p:txBody>
      </p:sp>
      <p:pic>
        <p:nvPicPr>
          <p:cNvPr id="146" name="Picture 146"/>
          <p:cNvPicPr/>
          <p:nvPr/>
        </p:nvPicPr>
        <p:blipFill>
          <a:blip r:embed="rId2"/>
          <a:stretch/>
        </p:blipFill>
        <p:spPr>
          <a:xfrm>
            <a:off x="7092280" y="3645024"/>
            <a:ext cx="2376264" cy="29963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55127" y="210121"/>
            <a:ext cx="7992888" cy="16312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>
              <a:spcAft>
                <a:spcPts val="0"/>
              </a:spcAft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Очень часто быстрому освоению навыка самостоятельного одевания </a:t>
            </a: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препятствует сама конструкция одежды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ребенка. </a:t>
            </a:r>
          </a:p>
          <a:p>
            <a:pPr marL="0" indent="0" algn="just">
              <a:spcAft>
                <a:spcPts val="0"/>
              </a:spcAft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на вещах малыша есть многочисленные молнии и шнуровки, мелкие пуговицы, то это значительно усложняет для него процесс одевания. 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23528" y="1772816"/>
            <a:ext cx="7736455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Поэтому на первое время лучше выбирать простую одежду: футболки без застежек, штаны на резинке. Когда же ваш малыш обучится премудростям застежек, можно одевать его во что угодно. </a:t>
            </a:r>
            <a:r>
              <a: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55126" y="3087360"/>
            <a:ext cx="6377112" cy="278925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just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	Формируя навыки самообслуживания, нужно учить детей бережному отношению к вещам. Необходимо показывать и рассказывать, как надо выворачивать и складывать одежду, вешать в шкаф, тогда ребёнку легко будет найти необходимую вещь. Пришейте к одежде где необходимо петельки – вешалки, закрепите полочки. Своевременно наводите порядок в детских шкафчиках, убирайте фантики от конфет, бумажки, мусор, уносите домой лишнюю одежду игрушки. </a:t>
            </a:r>
          </a:p>
        </p:txBody>
      </p:sp>
      <p:graphicFrame>
        <p:nvGraphicFramePr>
          <p:cNvPr id="151" name="Table 151"/>
          <p:cNvGraphicFramePr/>
          <p:nvPr/>
        </p:nvGraphicFramePr>
        <p:xfrm>
          <a:off x="7076331" y="3024583"/>
          <a:ext cx="1800200" cy="328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</a:tblGrid>
              <a:tr h="1524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2400" baseline="0">
                          <a:latin typeface="Comic Sans MS"/>
                          <a:ea typeface="Comic Sans MS"/>
                          <a:cs typeface="Comic Sans MS"/>
                        </a:rPr>
                        <a:t>   </a:t>
                      </a:r>
                      <a:r>
                        <a:rPr sz="2400">
                          <a:latin typeface="Comic Sans MS"/>
                          <a:ea typeface="Comic Sans MS"/>
                          <a:cs typeface="Comic Sans MS"/>
                        </a:rPr>
                        <a:t> шапка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9662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К           к</a:t>
                      </a: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У           о</a:t>
                      </a: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Р           ф</a:t>
                      </a: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Т           т</a:t>
                      </a: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К           а</a:t>
                      </a: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 А</a:t>
                      </a:r>
                    </a:p>
                    <a:p>
                      <a:endParaRPr sz="1800" b="1"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r>
                        <a:rPr sz="1800" b="1">
                          <a:latin typeface="Comic Sans MS"/>
                          <a:ea typeface="Comic Sans MS"/>
                          <a:cs typeface="Comic Sans MS"/>
                        </a:rPr>
                        <a:t>брюки, носки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153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baseline="0"/>
                        <a:t>     </a:t>
                      </a:r>
                      <a:r>
                        <a:rPr sz="2400" b="0" baseline="0">
                          <a:latin typeface="Comic Sans MS"/>
                          <a:ea typeface="Comic Sans MS"/>
                          <a:cs typeface="Comic Sans MS"/>
                        </a:rPr>
                        <a:t>обувь</a:t>
                      </a:r>
                      <a:endParaRPr baseline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2" name="Shape 152"/>
          <p:cNvSpPr/>
          <p:nvPr/>
        </p:nvSpPr>
        <p:spPr>
          <a:xfrm>
            <a:off x="5148064" y="6404232"/>
            <a:ext cx="4680520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Вещи в шкафчике для раздевания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74531" y="2305892"/>
            <a:ext cx="7450922" cy="378565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spcAft>
                <a:spcPts val="0"/>
              </a:spcAft>
            </a:pPr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     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Оптимальный возраст ребенка для успешного обучения его навыкам одевания – 2-3 года. В 3,5 -4 года он уже привыкает к тому, что взрослые обслуживают все его потребности (одевают, кормят, купают, носят на руках), что любую вашу просьбу сделать что-то самому, ребенок воспринимает с непониманием и, возможно, обидой. </a:t>
            </a:r>
          </a:p>
          <a:p>
            <a:pPr marL="0" indent="0" algn="l">
              <a:spcAft>
                <a:spcPts val="0"/>
              </a:spcAft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Усвойте это и донесите до бабушек и дедушек, которые всегда стремятся облегчить жизнь внукам и одевать их или кормить с ложечки.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04573" y="548680"/>
            <a:ext cx="7920880" cy="175721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indent="0" algn="ctr">
              <a:lnSpc>
                <a:spcPct val="115000"/>
              </a:lnSpc>
              <a:spcAft>
                <a:spcPts val="1000"/>
              </a:spcAft>
            </a:pP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   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Необходимо и дома приспособить вешалку по росту ребенка, выделить полку в шкафу для его вещей, чтобы ребенок знал и мог подойти взять или положить ту или иную вещь.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7" name="Picture 157"/>
          <p:cNvPicPr/>
          <p:nvPr/>
        </p:nvPicPr>
        <p:blipFill>
          <a:blip r:embed="rId2"/>
          <a:stretch/>
        </p:blipFill>
        <p:spPr>
          <a:xfrm flipH="1">
            <a:off x="7927464" y="5016470"/>
            <a:ext cx="1198750" cy="18318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37000"/>
          </a:srgbClr>
        </a:solidFill>
        <a:effectLst/>
      </p:bgPr>
    </p:bg>
    <p:spTree>
      <p:nvGrpSpPr>
        <p:cNvPr id="1" name="Group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611560" y="615376"/>
            <a:ext cx="7848873" cy="45181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>
              <a:spcAft>
                <a:spcPts val="0"/>
              </a:spcAft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воспитании нет мелочей. Дети постоянно испытывают дефицит в общении с близкими взрослыми. И это нельзя не учитывать. Приучаясь жить заботами о других, малыш с раннего возраста приобретает ценные качества личности. И здесь мы лишний раз убеждаемся в том, что в воспитании нет мелочей.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Aft>
                <a:spcPts val="0"/>
              </a:spcAft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Может отсюда, и возникли «детские сады»? А вот какими  мы их вырастим, чем вскормим и напитаем, зависит от нас с вами. И закончить мне хотелось бы такими словами:  </a:t>
            </a:r>
          </a:p>
          <a:p>
            <a:pPr marL="0" indent="0" algn="just">
              <a:spcAft>
                <a:spcPts val="0"/>
              </a:spcAft>
            </a:pP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0" algn="ctr">
              <a:lnSpc>
                <a:spcPct val="115000"/>
              </a:lnSpc>
              <a:spcAft>
                <a:spcPts val="1000"/>
              </a:spcAft>
            </a:pPr>
            <a:r>
              <a:rPr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Вместе мы многое сможем!</a:t>
            </a:r>
            <a:r>
              <a: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61" name="Picture 161"/>
          <p:cNvPicPr/>
          <p:nvPr/>
        </p:nvPicPr>
        <p:blipFill>
          <a:blip r:embed="rId2"/>
          <a:stretch/>
        </p:blipFill>
        <p:spPr>
          <a:xfrm>
            <a:off x="1084850" y="5332998"/>
            <a:ext cx="6912768" cy="13752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Group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496944" cy="640871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200">
                <a:latin typeface="Times New Roman"/>
                <a:ea typeface="Times New Roman"/>
                <a:cs typeface="Times New Roman"/>
              </a:rPr>
              <a:t>Наблюдая за взаимодействием родителей и детей мы заметили: часть родителей считают что их дети слишком маленькие, и стараются все сделать за них, препятствуя проявлению инициативы ребенком. Другие родители, хоть и считают формирование навыков самообслуживания важным, бывают нетерпеливы, и считают, что лучше сделают за ребенка все сами, так будет быстрей. И немногие терпеливо ждут, пока их ребенок запомнит и воспроизведет все чему его научат.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6000"/>
          </a:srgbClr>
        </a:solidFill>
        <a:effectLst/>
      </p:bgPr>
    </p:bg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/>
          <p:nvPr/>
        </p:nvPicPr>
        <p:blipFill>
          <a:blip r:embed="rId2"/>
          <a:stretch/>
        </p:blipFill>
        <p:spPr>
          <a:xfrm>
            <a:off x="284162" y="4903624"/>
            <a:ext cx="1181101" cy="1676400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487681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marL="114300" lvl="0" indent="0">
              <a:lnSpc>
                <a:spcPct val="115000"/>
              </a:lnSpc>
            </a:pPr>
            <a:r>
              <a:rPr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Ребенок, умеющий сам себя обслуживать, хорошо чувствует себя в коллективе, у него больше времени для игр и общения со сверстниками.  Естественно, дети неодинаково быстро усваивают правила и действия, которым мы их учим. Но у каждого ребенка постепенно вырабатывается стремление все делать самостоятельно.</a:t>
            </a:r>
            <a:br>
              <a:rPr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Давайте попробуем составить перечень действий, доступных для выполнения детьми младшей группы:</a:t>
            </a:r>
            <a:r>
              <a:rPr>
                <a:latin typeface="Times New Roman"/>
                <a:ea typeface="Times New Roman"/>
                <a:cs typeface="Times New Roman"/>
              </a:rPr>
              <a:t/>
            </a:r>
            <a:br>
              <a:rPr>
                <a:latin typeface="Times New Roman"/>
                <a:ea typeface="Times New Roman"/>
                <a:cs typeface="Times New Roman"/>
              </a:rPr>
            </a:b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5" name="Picture 85"/>
          <p:cNvPicPr/>
          <p:nvPr/>
        </p:nvPicPr>
        <p:blipFill>
          <a:blip r:embed="rId3"/>
          <a:stretch/>
        </p:blipFill>
        <p:spPr>
          <a:xfrm>
            <a:off x="6228184" y="4903624"/>
            <a:ext cx="2160240" cy="1717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84000"/>
          </a:srgbClr>
        </a:solidFill>
        <a:effectLst/>
      </p:bgPr>
    </p:bg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283952" y="920028"/>
            <a:ext cx="7272645" cy="366254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600"/>
              </a:spcAft>
            </a:pPr>
            <a:r>
              <a:rPr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   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 детей: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мыть руки, засучивая рукава; 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мыть лицо, не разбрызгивая воду; 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правильно пользоваться мылом; </a:t>
            </a:r>
          </a:p>
          <a:p>
            <a:pPr marL="342900" lvl="0" indent="-342900"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мочить одежду; </a:t>
            </a:r>
          </a:p>
          <a:p>
            <a:pPr marL="342900" lvl="0" indent="-342900"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сухо вытираться полотенцем,</a:t>
            </a:r>
          </a:p>
          <a:p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 напоминания вешать его на отведенное место;</a:t>
            </a:r>
          </a:p>
          <a:p>
            <a:pPr marL="285750" indent="-285750">
              <a:buFont typeface="Arial"/>
              <a:buChar char="•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пользоваться расческой и носовым платком. </a:t>
            </a:r>
          </a:p>
          <a:p>
            <a:pPr marL="342900" lvl="0" indent="-342900">
              <a:buFont typeface="Arial"/>
              <a:buChar char="•"/>
            </a:pPr>
            <a:endParaRPr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400764" y="124656"/>
            <a:ext cx="2228169" cy="552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528040" y="131760"/>
            <a:ext cx="1973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8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</a:rPr>
              <a:t>Умывание</a:t>
            </a:r>
          </a:p>
        </p:txBody>
      </p:sp>
      <p:pic>
        <p:nvPicPr>
          <p:cNvPr id="91" name="Picture 91"/>
          <p:cNvPicPr/>
          <p:nvPr/>
        </p:nvPicPr>
        <p:blipFill>
          <a:blip r:embed="rId2"/>
          <a:srcRect l="20827"/>
          <a:stretch/>
        </p:blipFill>
        <p:spPr>
          <a:xfrm>
            <a:off x="343579" y="4725144"/>
            <a:ext cx="2293578" cy="1977138"/>
          </a:xfrm>
          <a:prstGeom prst="rect">
            <a:avLst/>
          </a:prstGeom>
          <a:ln w="19050">
            <a:solidFill>
              <a:schemeClr val="bg1"/>
            </a:solidFill>
            <a:prstDash val="solid"/>
          </a:ln>
        </p:spPr>
      </p:pic>
      <p:sp>
        <p:nvSpPr>
          <p:cNvPr id="92" name="Shape 92"/>
          <p:cNvSpPr/>
          <p:nvPr/>
        </p:nvSpPr>
        <p:spPr>
          <a:xfrm>
            <a:off x="3059832" y="4128420"/>
            <a:ext cx="5756210" cy="267765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Прежде чем ожидать от ребенка самостоятельности в самообслуживании, его нужно научить действиям, необходимым в процессе умывания, потом покажите, как нужно «отжать» руки над раковиной, чтобы не забрызгать окружающих и пол. </a:t>
            </a:r>
          </a:p>
        </p:txBody>
      </p:sp>
      <p:pic>
        <p:nvPicPr>
          <p:cNvPr id="94" name="Picture 94"/>
          <p:cNvPicPr/>
          <p:nvPr/>
        </p:nvPicPr>
        <p:blipFill>
          <a:blip r:embed="rId3"/>
          <a:srcRect b="86214"/>
          <a:stretch/>
        </p:blipFill>
        <p:spPr>
          <a:xfrm>
            <a:off x="6062370" y="607262"/>
            <a:ext cx="2988456" cy="510534"/>
          </a:xfrm>
          <a:prstGeom prst="rect">
            <a:avLst/>
          </a:prstGeom>
          <a:ln>
            <a:solidFill>
              <a:srgbClr val="FF99CC"/>
            </a:solidFill>
            <a:prstDash val="solid"/>
          </a:ln>
        </p:spPr>
      </p:pic>
      <p:pic>
        <p:nvPicPr>
          <p:cNvPr id="96" name="Picture 96"/>
          <p:cNvPicPr/>
          <p:nvPr/>
        </p:nvPicPr>
        <p:blipFill>
          <a:blip r:embed="rId3"/>
          <a:srcRect t="13788" b="23497"/>
          <a:stretch/>
        </p:blipFill>
        <p:spPr>
          <a:xfrm>
            <a:off x="6075052" y="1069853"/>
            <a:ext cx="2975773" cy="2235532"/>
          </a:xfrm>
          <a:prstGeom prst="rect">
            <a:avLst/>
          </a:prstGeom>
          <a:ln>
            <a:solidFill>
              <a:srgbClr val="FF99CC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427984" y="304262"/>
            <a:ext cx="4263110" cy="552971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indent="0" algn="l">
              <a:lnSpc>
                <a:spcPct val="115000"/>
              </a:lnSpc>
              <a:spcAft>
                <a:spcPts val="1000"/>
              </a:spcAft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можно больше на конкретных примерах учите детей делать простейшие выводы, устанавливать причинно-следственные выводы: не завернул рукава, поэтому будешь ходить с мокрыми рукавами и т п. </a:t>
            </a:r>
          </a:p>
          <a:p>
            <a:pPr marL="457200" indent="0" algn="l">
              <a:lnSpc>
                <a:spcPct val="115000"/>
              </a:lnSpc>
              <a:spcAft>
                <a:spcPts val="1000"/>
              </a:spcAft>
            </a:pP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того чтобы дети успешно овладели  навыками умывания, необходимо дома </a:t>
            </a:r>
            <a:r>
              <a:rPr sz="20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создать условия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сделать подставку под раковиной, повесить детское полотенце соответственно росту ребёнка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0" name="Picture 100"/>
          <p:cNvPicPr/>
          <p:nvPr/>
        </p:nvPicPr>
        <p:blipFill>
          <a:blip r:embed="rId2"/>
          <a:stretch/>
        </p:blipFill>
        <p:spPr>
          <a:xfrm>
            <a:off x="8292859" y="5157192"/>
            <a:ext cx="796469" cy="1422265"/>
          </a:xfrm>
          <a:prstGeom prst="rect">
            <a:avLst/>
          </a:prstGeom>
        </p:spPr>
      </p:pic>
      <p:pic>
        <p:nvPicPr>
          <p:cNvPr id="102" name="Picture 102"/>
          <p:cNvPicPr/>
          <p:nvPr/>
        </p:nvPicPr>
        <p:blipFill>
          <a:blip r:embed="rId3"/>
          <a:srcRect b="11390"/>
          <a:stretch/>
        </p:blipFill>
        <p:spPr>
          <a:xfrm>
            <a:off x="251847" y="304261"/>
            <a:ext cx="4444514" cy="55640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37000"/>
          </a:srgbClr>
        </a:solidFill>
        <a:effectLst/>
      </p:bgPr>
    </p:bg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719572" y="360512"/>
            <a:ext cx="7992888" cy="523220"/>
          </a:xfrm>
          <a:prstGeom prst="rect">
            <a:avLst/>
          </a:prstGeom>
          <a:ln w="25400">
            <a:solidFill>
              <a:srgbClr val="FFCC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800">
                <a:solidFill>
                  <a:srgbClr val="7030A0"/>
                </a:solidFill>
                <a:latin typeface="Comic Sans MS"/>
                <a:ea typeface="Comic Sans MS"/>
                <a:cs typeface="Comic Sans MS"/>
              </a:rPr>
              <a:t>Элементарные навыки поведения за столом: 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19572" y="1196752"/>
            <a:ext cx="7812868" cy="193899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 детей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sz="2400">
                <a:solidFill>
                  <a:srgbClr val="2A2723"/>
                </a:solidFill>
                <a:latin typeface="Times New Roman"/>
                <a:ea typeface="Times New Roman"/>
                <a:cs typeface="Times New Roman"/>
              </a:rPr>
              <a:t>правильно пользоваться ложкой, вилкой, салфеткой; </a:t>
            </a:r>
          </a:p>
          <a:p>
            <a:pPr marL="342900" indent="-342900">
              <a:buFont typeface="Arial"/>
              <a:buChar char="•"/>
            </a:pPr>
            <a:r>
              <a:rPr sz="2400">
                <a:solidFill>
                  <a:srgbClr val="2A2723"/>
                </a:solidFill>
                <a:latin typeface="Times New Roman"/>
                <a:ea typeface="Times New Roman"/>
                <a:cs typeface="Times New Roman"/>
              </a:rPr>
              <a:t>не крошить хлеб, не играть с едой;</a:t>
            </a:r>
          </a:p>
          <a:p>
            <a:pPr marL="342900" indent="-342900">
              <a:buFont typeface="Arial"/>
              <a:buChar char="•"/>
            </a:pPr>
            <a:r>
              <a:rPr sz="2400">
                <a:solidFill>
                  <a:srgbClr val="2A2723"/>
                </a:solidFill>
                <a:latin typeface="Times New Roman"/>
                <a:ea typeface="Times New Roman"/>
                <a:cs typeface="Times New Roman"/>
              </a:rPr>
              <a:t>пережевывать пищу с закрытым ртом;</a:t>
            </a:r>
          </a:p>
          <a:p>
            <a:pPr marL="342900" indent="-342900">
              <a:buFont typeface="Arial"/>
              <a:buChar char="•"/>
            </a:pPr>
            <a:r>
              <a:rPr sz="2400">
                <a:solidFill>
                  <a:srgbClr val="2A2723"/>
                </a:solidFill>
                <a:latin typeface="Times New Roman"/>
                <a:ea typeface="Times New Roman"/>
                <a:cs typeface="Times New Roman"/>
              </a:rPr>
              <a:t>не разговаривать с полным ртом.</a:t>
            </a:r>
            <a:r>
              <a:rPr sz="240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06" name="Shape 106"/>
          <p:cNvSpPr/>
          <p:nvPr/>
        </p:nvSpPr>
        <p:spPr>
          <a:xfrm>
            <a:off x="395536" y="3429000"/>
            <a:ext cx="7114085" cy="230832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 самостоятельности детей и во время еды, используя такие приемы, как показ с пояснением. Так, обедая за одним столом с ребёнком, показывайте, как правильно есть, как держать ложку, предлагайте взять ложку так, как это делают взрослые.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8" name="Picture 108"/>
          <p:cNvPicPr/>
          <p:nvPr/>
        </p:nvPicPr>
        <p:blipFill>
          <a:blip r:embed="rId2"/>
          <a:srcRect l="43386" r="8660"/>
          <a:stretch/>
        </p:blipFill>
        <p:spPr>
          <a:xfrm>
            <a:off x="7509620" y="4310834"/>
            <a:ext cx="1634379" cy="23134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35000"/>
          </a:srgbClr>
        </a:solidFill>
        <a:effectLst/>
      </p:bgPr>
    </p:bg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683568" y="3669800"/>
            <a:ext cx="7607450" cy="230832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В процессе самообслуживания у детей формируются самостоятельность, трудолюбие, аккуратность, бережное отношение к вещам, культура поведения. Овладев навыками самообслуживания, ребенок не только может обслужить себя, </a:t>
            </a:r>
          </a:p>
          <a:p>
            <a:pPr marL="0" indent="0" algn="just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 и приучается к аккуратности.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" name="Picture 112"/>
          <p:cNvPicPr/>
          <p:nvPr/>
        </p:nvPicPr>
        <p:blipFill>
          <a:blip r:embed="rId2"/>
          <a:stretch/>
        </p:blipFill>
        <p:spPr>
          <a:xfrm>
            <a:off x="7386614" y="4851787"/>
            <a:ext cx="1512169" cy="1759751"/>
          </a:xfrm>
          <a:prstGeom prst="rect">
            <a:avLst/>
          </a:prstGeom>
        </p:spPr>
      </p:pic>
      <p:pic>
        <p:nvPicPr>
          <p:cNvPr id="114" name="Picture 114"/>
          <p:cNvPicPr/>
          <p:nvPr/>
        </p:nvPicPr>
        <p:blipFill>
          <a:blip r:embed="rId3"/>
          <a:stretch/>
        </p:blipFill>
        <p:spPr>
          <a:xfrm>
            <a:off x="419904" y="116631"/>
            <a:ext cx="2167442" cy="3096345"/>
          </a:xfrm>
          <a:prstGeom prst="rect">
            <a:avLst/>
          </a:prstGeom>
        </p:spPr>
      </p:pic>
      <p:pic>
        <p:nvPicPr>
          <p:cNvPr id="116" name="Picture 116"/>
          <p:cNvPicPr/>
          <p:nvPr/>
        </p:nvPicPr>
        <p:blipFill>
          <a:blip r:embed="rId4"/>
          <a:stretch/>
        </p:blipFill>
        <p:spPr>
          <a:xfrm rot="468089">
            <a:off x="3711461" y="371307"/>
            <a:ext cx="3954612" cy="2965869"/>
          </a:xfrm>
          <a:prstGeom prst="rect">
            <a:avLst/>
          </a:prstGeom>
          <a:ln w="57150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2000"/>
          </a:srgbClr>
        </a:solidFill>
        <a:effectLst/>
      </p:bgPr>
    </p:bg>
    <p:spTree>
      <p:nvGrpSpPr>
        <p:cNvPr id="1" name="Group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59832" y="492201"/>
            <a:ext cx="2808312" cy="523219"/>
          </a:xfrm>
          <a:prstGeom prst="rect">
            <a:avLst/>
          </a:prstGeom>
          <a:ln w="25400">
            <a:solidFill>
              <a:srgbClr val="66FF99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/>
            <a:lvl1pPr lv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z="28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</a:rPr>
              <a:t>Одевание</a:t>
            </a:r>
          </a:p>
        </p:txBody>
      </p:sp>
      <p:sp>
        <p:nvSpPr>
          <p:cNvPr id="119" name="Shape 119"/>
          <p:cNvSpPr/>
          <p:nvPr/>
        </p:nvSpPr>
        <p:spPr>
          <a:xfrm>
            <a:off x="361272" y="2015209"/>
            <a:ext cx="4548894" cy="4524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0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  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 детей самостоятельно одеваться и раздеваться в определенной последовательности (надевать и снимать одежду, расстегивать и застегивать пуговицы, складывать, вешать предметы одежды и т.п.).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Воспитывайте опрятность, умение замечать непорядок в одежде и устранять его при небольшой помощи взрослых.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1" name="Picture 121"/>
          <p:cNvPicPr/>
          <p:nvPr/>
        </p:nvPicPr>
        <p:blipFill>
          <a:blip r:embed="rId2"/>
          <a:stretch/>
        </p:blipFill>
        <p:spPr>
          <a:xfrm flipH="1">
            <a:off x="611560" y="205897"/>
            <a:ext cx="1377861" cy="1785740"/>
          </a:xfrm>
          <a:prstGeom prst="rect">
            <a:avLst/>
          </a:prstGeom>
        </p:spPr>
      </p:pic>
      <p:pic>
        <p:nvPicPr>
          <p:cNvPr id="123" name="Picture 123"/>
          <p:cNvPicPr/>
          <p:nvPr/>
        </p:nvPicPr>
        <p:blipFill>
          <a:blip r:embed="rId3"/>
          <a:stretch/>
        </p:blipFill>
        <p:spPr>
          <a:xfrm rot="970870">
            <a:off x="6126551" y="633567"/>
            <a:ext cx="2572772" cy="1862215"/>
          </a:xfrm>
          <a:prstGeom prst="rect">
            <a:avLst/>
          </a:prstGeom>
        </p:spPr>
      </p:pic>
      <p:pic>
        <p:nvPicPr>
          <p:cNvPr id="125" name="Picture 125"/>
          <p:cNvPicPr/>
          <p:nvPr/>
        </p:nvPicPr>
        <p:blipFill>
          <a:blip r:embed="rId4"/>
          <a:srcRect l="18729"/>
          <a:stretch/>
        </p:blipFill>
        <p:spPr>
          <a:xfrm>
            <a:off x="5004049" y="2937054"/>
            <a:ext cx="3903792" cy="3602470"/>
          </a:xfrm>
          <a:prstGeom prst="snip2DiagRect">
            <a:avLst>
              <a:gd name="adj1" fmla="val 0"/>
              <a:gd name="adj2" fmla="val 26513"/>
            </a:avLst>
          </a:prstGeom>
          <a:ln w="28575">
            <a:solidFill>
              <a:srgbClr val="66FFFF"/>
            </a:solidFill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41000"/>
          </a:srgbClr>
        </a:solidFill>
        <a:effectLst/>
      </p:bgPr>
    </p:bg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01762" y="332656"/>
            <a:ext cx="8352928" cy="244827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just">
              <a:spcAft>
                <a:spcPts val="0"/>
              </a:spcAft>
              <a:buNone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Не нужно непосредственно перед выходом из дома в спешке учить ребенка одеваться, это может обернуться стрессом. Выберите время для того, чтобы неторопливо одеться, спокойно рассказать и показать (возможно, не один раз) весь процесс и подождать, пока пыхтение малыша обернется успехом.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endParaRPr sz="3600"/>
          </a:p>
        </p:txBody>
      </p:sp>
      <p:pic>
        <p:nvPicPr>
          <p:cNvPr id="129" name="Picture 129"/>
          <p:cNvPicPr/>
          <p:nvPr/>
        </p:nvPicPr>
        <p:blipFill>
          <a:blip r:embed="rId2"/>
          <a:stretch/>
        </p:blipFill>
        <p:spPr>
          <a:xfrm flipH="1">
            <a:off x="8015803" y="5013176"/>
            <a:ext cx="1236716" cy="1709087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501762" y="2564904"/>
            <a:ext cx="7886661" cy="378565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Подсказывайте ребенку последовательность одевания.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marL="0" indent="0" algn="just"/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Для многих детей запомнить последовательность одевания вещей может быть проблемой. Вы можете вместе с малышом изготовить плакат, на котором разместить изображения одежды в правильной последовательности. Это поможет ребенку быстрее запомнить. Кроме того, чтобы ребенок не перепутал где перед, а где спинка одежды, выбирайте </a:t>
            </a:r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одежду с кармашками или аппликациями спереди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так ребенку будет легче ориентироваться.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</TotalTime>
  <Words>794</Words>
  <Application>Microsoft Office PowerPoint</Application>
  <DocSecurity>0</DocSecurity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Важно ли воспитание самостоятельности у детей младшего дошкольного возраста?</vt:lpstr>
      <vt:lpstr>Наблюдая за взаимодействием родителей и детей мы заметили: часть родителей считают что их дети слишком маленькие, и стараются все сделать за них, препятствуя проявлению инициативы ребенком. Другие родители, хоть и считают формирование навыков самообслуживания важным, бывают нетерпеливы, и считают, что лучше сделают за ребенка все сами, так будет быстрей. И немногие терпеливо ждут, пока их ребенок запомнит и воспроизведет все чему его научат.</vt:lpstr>
      <vt:lpstr>Ребенок, умеющий сам себя обслуживать, хорошо чувствует себя в коллективе, у него больше времени для игр и общения со сверстниками.  Естественно, дети неодинаково быстро усваивают правила и действия, которым мы их учим. Но у каждого ребенка постепенно вырабатывается стремление все делать самостоятельно.  Давайте попробуем составить перечень действий, доступных для выполнения детьми младшей группы: </vt:lpstr>
      <vt:lpstr>Презентация PowerPoint</vt:lpstr>
      <vt:lpstr>Презентация PowerPoint</vt:lpstr>
      <vt:lpstr>Презентация PowerPoint</vt:lpstr>
      <vt:lpstr>Презентация PowerPoint</vt:lpstr>
      <vt:lpstr>Одевание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 ли воспитание самостоятельности у детей 2 лет?</dc:title>
  <cp:lastModifiedBy>Наталия</cp:lastModifiedBy>
  <cp:revision>3</cp:revision>
  <dcterms:modified xsi:type="dcterms:W3CDTF">2024-08-07T16:57:02Z</dcterms:modified>
</cp:coreProperties>
</file>