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65" r:id="rId4"/>
    <p:sldId id="263" r:id="rId5"/>
    <p:sldId id="264" r:id="rId6"/>
    <p:sldId id="270" r:id="rId7"/>
    <p:sldId id="269" r:id="rId8"/>
    <p:sldId id="266" r:id="rId9"/>
    <p:sldId id="274" r:id="rId10"/>
    <p:sldId id="273" r:id="rId11"/>
    <p:sldId id="267" r:id="rId12"/>
    <p:sldId id="268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13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8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171D-54E1-4E37-BDBC-4A69FD32A919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06FB-AE84-4F7A-8E03-89CBB3607B5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171D-54E1-4E37-BDBC-4A69FD32A919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06FB-AE84-4F7A-8E03-89CBB3607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171D-54E1-4E37-BDBC-4A69FD32A919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06FB-AE84-4F7A-8E03-89CBB3607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171D-54E1-4E37-BDBC-4A69FD32A919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06FB-AE84-4F7A-8E03-89CBB3607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171D-54E1-4E37-BDBC-4A69FD32A919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A8106FB-AE84-4F7A-8E03-89CBB3607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171D-54E1-4E37-BDBC-4A69FD32A919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06FB-AE84-4F7A-8E03-89CBB3607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171D-54E1-4E37-BDBC-4A69FD32A919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06FB-AE84-4F7A-8E03-89CBB3607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171D-54E1-4E37-BDBC-4A69FD32A919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06FB-AE84-4F7A-8E03-89CBB3607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171D-54E1-4E37-BDBC-4A69FD32A919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06FB-AE84-4F7A-8E03-89CBB3607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171D-54E1-4E37-BDBC-4A69FD32A919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06FB-AE84-4F7A-8E03-89CBB3607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3171D-54E1-4E37-BDBC-4A69FD32A919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8106FB-AE84-4F7A-8E03-89CBB3607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ED3171D-54E1-4E37-BDBC-4A69FD32A919}" type="datetimeFigureOut">
              <a:rPr lang="ru-RU" smtClean="0"/>
              <a:pPr/>
              <a:t>20.09.2024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A8106FB-AE84-4F7A-8E03-89CBB3607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ита\Desktop\mini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28652"/>
            <a:ext cx="9144000" cy="7286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Родительское собрание </a:t>
            </a:r>
            <a:b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в 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подготовительной 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группе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«Что должен знать и уметь ребенок дошкольного возраста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(6-7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лет)» </a:t>
            </a:r>
            <a:r>
              <a:rPr lang="en-US" dirty="0" smtClean="0"/>
              <a:t>     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2568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14141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Рита\Desktop\mini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17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Решать шуточные задачки, например: Что легче —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килограмм железа или килограмм пуха?</a:t>
            </a:r>
            <a:b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18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Считать от 1 до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обратно, выполнять арифметические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действия.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19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Определять последовательность тех или иных событий, действий.</a:t>
            </a:r>
            <a:b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Рисовать карандашом вертикальные и горизонтальные линии,</a:t>
            </a:r>
            <a:b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геометрические фигуры, людей; штриховать предметы карандашом, не</a:t>
            </a:r>
            <a:b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выходя за контуры изображения.</a:t>
            </a:r>
            <a:b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Уверенно работать ножницами 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(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резать полоски, круги, квадраты, треугольники, прямоугольники, овалы; вырезать по контуру изображение).</a:t>
            </a:r>
            <a:b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Узнавать и правильно называть геометрические фигуры: круг, квадрат, треугольник, прямоугольник, овал.</a:t>
            </a:r>
            <a:b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Легко ориентироваться в пространстве и на листе бумаги (правая —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левая сторона, верх —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низ и т. д.).</a:t>
            </a: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Рита\Desktop\mini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1"/>
                </a:solidFill>
              </a:rPr>
              <a:t>Что должен знать ребёнок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 </a:t>
            </a:r>
            <a:r>
              <a:rPr lang="ru-RU" sz="2200" dirty="0" smtClean="0">
                <a:solidFill>
                  <a:schemeClr val="tx1"/>
                </a:solidFill>
              </a:rPr>
              <a:t>дошкольного возраста </a:t>
            </a:r>
            <a:r>
              <a:rPr lang="ru-RU" sz="2200" dirty="0" smtClean="0">
                <a:solidFill>
                  <a:schemeClr val="tx1"/>
                </a:solidFill>
              </a:rPr>
              <a:t>(6-7 </a:t>
            </a:r>
            <a:r>
              <a:rPr lang="ru-RU" sz="2200" dirty="0" smtClean="0">
                <a:solidFill>
                  <a:schemeClr val="tx1"/>
                </a:solidFill>
              </a:rPr>
              <a:t>лет)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 1. </a:t>
            </a:r>
            <a:r>
              <a:rPr lang="ru-RU" sz="2200" dirty="0" smtClean="0">
                <a:solidFill>
                  <a:schemeClr val="tx1"/>
                </a:solidFill>
              </a:rPr>
              <a:t>Как его зовут (имя, фамилию, отчество).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2. </a:t>
            </a:r>
            <a:r>
              <a:rPr lang="ru-RU" sz="2200" dirty="0" smtClean="0">
                <a:solidFill>
                  <a:schemeClr val="tx1"/>
                </a:solidFill>
              </a:rPr>
              <a:t>Сколько ему лет </a:t>
            </a:r>
            <a:r>
              <a:rPr lang="ru-RU" sz="2200" dirty="0" smtClean="0">
                <a:solidFill>
                  <a:schemeClr val="tx1"/>
                </a:solidFill>
              </a:rPr>
              <a:t>(дату </a:t>
            </a:r>
            <a:r>
              <a:rPr lang="ru-RU" sz="2200" dirty="0" smtClean="0">
                <a:solidFill>
                  <a:schemeClr val="tx1"/>
                </a:solidFill>
              </a:rPr>
              <a:t>рождения).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3. </a:t>
            </a:r>
            <a:r>
              <a:rPr lang="ru-RU" sz="2200" dirty="0" smtClean="0">
                <a:solidFill>
                  <a:schemeClr val="tx1"/>
                </a:solidFill>
              </a:rPr>
              <a:t>Как зовут родителей (фамилию, имя, отчество).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4. </a:t>
            </a:r>
            <a:r>
              <a:rPr lang="ru-RU" sz="2200" dirty="0" smtClean="0">
                <a:solidFill>
                  <a:schemeClr val="tx1"/>
                </a:solidFill>
              </a:rPr>
              <a:t>По какому адресу живёт.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5. </a:t>
            </a:r>
            <a:r>
              <a:rPr lang="ru-RU" sz="2200" dirty="0" smtClean="0">
                <a:solidFill>
                  <a:schemeClr val="tx1"/>
                </a:solidFill>
              </a:rPr>
              <a:t>Название столицы.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6. </a:t>
            </a:r>
            <a:r>
              <a:rPr lang="ru-RU" sz="2200" dirty="0" smtClean="0">
                <a:solidFill>
                  <a:schemeClr val="tx1"/>
                </a:solidFill>
              </a:rPr>
              <a:t>Страну, в которой живёт.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7. </a:t>
            </a:r>
            <a:r>
              <a:rPr lang="ru-RU" sz="2200" dirty="0" smtClean="0">
                <a:solidFill>
                  <a:schemeClr val="tx1"/>
                </a:solidFill>
              </a:rPr>
              <a:t>Транспорт (наземный, воздушный, водный).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8. </a:t>
            </a:r>
            <a:r>
              <a:rPr lang="ru-RU" sz="2200" dirty="0" smtClean="0">
                <a:solidFill>
                  <a:schemeClr val="tx1"/>
                </a:solidFill>
              </a:rPr>
              <a:t>Домашних животных и их детёнышей, повадки.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9. </a:t>
            </a:r>
            <a:r>
              <a:rPr lang="ru-RU" sz="2200" dirty="0" smtClean="0">
                <a:solidFill>
                  <a:schemeClr val="tx1"/>
                </a:solidFill>
              </a:rPr>
              <a:t>Диких животных и их детёнышей  жарких </a:t>
            </a:r>
            <a:r>
              <a:rPr lang="en-US" sz="2200" dirty="0" smtClean="0">
                <a:solidFill>
                  <a:schemeClr val="tx1"/>
                </a:solidFill>
              </a:rPr>
              <a:t>  </a:t>
            </a:r>
            <a:r>
              <a:rPr lang="ru-RU" sz="2200" dirty="0" smtClean="0">
                <a:solidFill>
                  <a:schemeClr val="tx1"/>
                </a:solidFill>
              </a:rPr>
              <a:t>стран, Севера;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err="1" smtClean="0">
                <a:solidFill>
                  <a:schemeClr val="tx1"/>
                </a:solidFill>
              </a:rPr>
              <a:t>др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428867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Рита\Desktop\mini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74638"/>
            <a:ext cx="7572428" cy="5940444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10. </a:t>
            </a:r>
            <a:r>
              <a:rPr lang="ru-RU" sz="2000" dirty="0" smtClean="0">
                <a:solidFill>
                  <a:schemeClr val="tx1"/>
                </a:solidFill>
              </a:rPr>
              <a:t>Птиц (зимующих и перелётных).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11. </a:t>
            </a:r>
            <a:r>
              <a:rPr lang="ru-RU" sz="2000" dirty="0" smtClean="0">
                <a:solidFill>
                  <a:schemeClr val="tx1"/>
                </a:solidFill>
              </a:rPr>
              <a:t>Овощи, фрукты, ягоды.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12. </a:t>
            </a:r>
            <a:r>
              <a:rPr lang="ru-RU" sz="2000" dirty="0" smtClean="0">
                <a:solidFill>
                  <a:schemeClr val="tx1"/>
                </a:solidFill>
              </a:rPr>
              <a:t>Одежду, обувь, головные уборы.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13. </a:t>
            </a:r>
            <a:r>
              <a:rPr lang="ru-RU" sz="2000" dirty="0" smtClean="0">
                <a:solidFill>
                  <a:schemeClr val="tx1"/>
                </a:solidFill>
              </a:rPr>
              <a:t>Времена года, месяцы, дни недели, </a:t>
            </a:r>
            <a:r>
              <a:rPr lang="en-US" sz="2000" dirty="0" smtClean="0">
                <a:solidFill>
                  <a:schemeClr val="tx1"/>
                </a:solidFill>
              </a:rPr>
              <a:t> </a:t>
            </a:r>
            <a:r>
              <a:rPr lang="ru-RU" sz="2000" dirty="0" smtClean="0">
                <a:solidFill>
                  <a:schemeClr val="tx1"/>
                </a:solidFill>
              </a:rPr>
              <a:t>части суток (сколько месяцев в году, какой сегодня (был вчера, будет завтра) день недели, какое время показывают часы и т.п.).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14. </a:t>
            </a:r>
            <a:r>
              <a:rPr lang="ru-RU" sz="2000" dirty="0" smtClean="0">
                <a:solidFill>
                  <a:schemeClr val="tx1"/>
                </a:solidFill>
              </a:rPr>
              <a:t>Русские народные сказки.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15. </a:t>
            </a:r>
            <a:r>
              <a:rPr lang="ru-RU" sz="2000" dirty="0" smtClean="0">
                <a:solidFill>
                  <a:schemeClr val="tx1"/>
                </a:solidFill>
              </a:rPr>
              <a:t>Произведения для детей великих русских поэтов и писателей: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А. С. Пушкина, Л. Н. Толстого, С. Я. Маршака, К. И. Чуковского и </a:t>
            </a:r>
            <a:r>
              <a:rPr lang="ru-RU" sz="2000" dirty="0" err="1" smtClean="0">
                <a:solidFill>
                  <a:schemeClr val="tx1"/>
                </a:solidFill>
              </a:rPr>
              <a:t>др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ита\Desktop\57ce7533c8295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57227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6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</a:rPr>
              <a:t>Спасибо за внимание!</a:t>
            </a:r>
            <a:endParaRPr lang="ru-RU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Рита\Desktop\mini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56992"/>
            <a:ext cx="7098012" cy="2880320"/>
          </a:xfrm>
        </p:spPr>
        <p:txBody>
          <a:bodyPr>
            <a:normAutofit/>
          </a:bodyPr>
          <a:lstStyle/>
          <a:p>
            <a:pPr algn="l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В.А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Сухомлинский сказал: «Дети- это счастье, созданное нашим трудом». Занятия, встречи с детьми, конечно, требует душевных сил, времени, труда.  Но, ведь и мы счастливы тогда, когда счастливы наши дети, когда их глаза наполнены радостью».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" name="Picture 2" descr="C:\Users\Admin\Downloads\image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838200"/>
            <a:ext cx="4419600" cy="2857500"/>
          </a:xfrm>
          <a:prstGeom prst="rect">
            <a:avLst/>
          </a:prstGeom>
          <a:noFill/>
        </p:spPr>
      </p:pic>
      <p:pic>
        <p:nvPicPr>
          <p:cNvPr id="7" name="Picture 2" descr="C:\Users\Admin\Downloads\image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990600"/>
            <a:ext cx="4419600" cy="2857500"/>
          </a:xfrm>
          <a:prstGeom prst="rect">
            <a:avLst/>
          </a:prstGeom>
          <a:noFill/>
        </p:spPr>
      </p:pic>
      <p:pic>
        <p:nvPicPr>
          <p:cNvPr id="8" name="Рисунок 7" descr="WhatsApp Image 2024-09-15 at 22.22.09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1981" y="969818"/>
            <a:ext cx="48006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Рита\Desktop\2080421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700808"/>
            <a:ext cx="5472608" cy="302433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	Наше ДОУ работает  в соответствии с Законом РФ </a:t>
            </a:r>
            <a:r>
              <a:rPr lang="en-US" sz="2000" dirty="0" smtClean="0">
                <a:solidFill>
                  <a:schemeClr val="tx1"/>
                </a:solidFill>
              </a:rPr>
              <a:t>« </a:t>
            </a:r>
            <a:r>
              <a:rPr lang="ru-RU" sz="2000" dirty="0" smtClean="0">
                <a:solidFill>
                  <a:schemeClr val="tx1"/>
                </a:solidFill>
              </a:rPr>
              <a:t>Об образовании»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  <a:r>
              <a:rPr lang="ru-RU" sz="2000" dirty="0" smtClean="0">
                <a:solidFill>
                  <a:schemeClr val="tx1"/>
                </a:solidFill>
              </a:rPr>
              <a:t> В </a:t>
            </a:r>
            <a:r>
              <a:rPr lang="ru-RU" sz="2000" dirty="0" err="1" smtClean="0">
                <a:solidFill>
                  <a:schemeClr val="tx1"/>
                </a:solidFill>
              </a:rPr>
              <a:t>ст</a:t>
            </a:r>
            <a:r>
              <a:rPr lang="en-US" sz="2000" dirty="0" smtClean="0">
                <a:solidFill>
                  <a:schemeClr val="tx1"/>
                </a:solidFill>
              </a:rPr>
              <a:t>. 18 </a:t>
            </a:r>
            <a:r>
              <a:rPr lang="ru-RU" sz="2000" dirty="0" smtClean="0">
                <a:solidFill>
                  <a:schemeClr val="tx1"/>
                </a:solidFill>
              </a:rPr>
              <a:t>говорится</a:t>
            </a:r>
            <a:r>
              <a:rPr lang="en-US" sz="2000" dirty="0" smtClean="0">
                <a:solidFill>
                  <a:schemeClr val="tx1"/>
                </a:solidFill>
              </a:rPr>
              <a:t>: «</a:t>
            </a:r>
            <a:r>
              <a:rPr lang="ru-RU" sz="2000" dirty="0" smtClean="0">
                <a:solidFill>
                  <a:schemeClr val="tx1"/>
                </a:solidFill>
              </a:rPr>
              <a:t>Родители являются первыми педагогами ребенка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ru-RU" sz="2000" dirty="0" smtClean="0">
                <a:solidFill>
                  <a:schemeClr val="tx1"/>
                </a:solidFill>
              </a:rPr>
              <a:t>Они обязаны заложить основы физического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smtClean="0">
                <a:solidFill>
                  <a:schemeClr val="tx1"/>
                </a:solidFill>
              </a:rPr>
              <a:t>нравственного</a:t>
            </a:r>
            <a:r>
              <a:rPr lang="en-US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smtClean="0">
                <a:solidFill>
                  <a:schemeClr val="tx1"/>
                </a:solidFill>
              </a:rPr>
              <a:t>интеллектуального развития личности ребенка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ru-RU" sz="2000" dirty="0" smtClean="0">
                <a:solidFill>
                  <a:schemeClr val="tx1"/>
                </a:solidFill>
              </a:rPr>
              <a:t>В помощь семье в воспитании детей действуют дошкольные учреждения»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ита\Desktop\mini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1462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908720"/>
            <a:ext cx="3959870" cy="252025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Ваши детки стали старше, в связи с этим у них увеличиваются их обязанности. И мне бы очень хотелось, чтоб Вы -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родители относились серьезно к образовательному процессу.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7" name="Рисунок 6" descr="image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838200"/>
            <a:ext cx="3556000" cy="2667000"/>
          </a:xfrm>
          <a:prstGeom prst="rect">
            <a:avLst/>
          </a:prstGeom>
        </p:spPr>
      </p:pic>
      <p:pic>
        <p:nvPicPr>
          <p:cNvPr id="8" name="Рисунок 7" descr="image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505200"/>
            <a:ext cx="4419600" cy="3124200"/>
          </a:xfrm>
          <a:prstGeom prst="rect">
            <a:avLst/>
          </a:prstGeom>
        </p:spPr>
      </p:pic>
      <p:pic>
        <p:nvPicPr>
          <p:cNvPr id="9" name="Рисунок 8" descr="20220530_1633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3200400"/>
            <a:ext cx="3848100" cy="3657600"/>
          </a:xfrm>
          <a:prstGeom prst="rect">
            <a:avLst/>
          </a:prstGeom>
        </p:spPr>
      </p:pic>
      <p:pic>
        <p:nvPicPr>
          <p:cNvPr id="11" name="Рисунок 10" descr="20240916_1029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3400" y="838200"/>
            <a:ext cx="3962400" cy="2667000"/>
          </a:xfrm>
          <a:prstGeom prst="rect">
            <a:avLst/>
          </a:prstGeom>
        </p:spPr>
      </p:pic>
      <p:pic>
        <p:nvPicPr>
          <p:cNvPr id="12" name="Рисунок 11" descr="20240912_09481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5340000">
            <a:off x="1083116" y="2906168"/>
            <a:ext cx="3201241" cy="43992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Рита\Desktop\mini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92867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581128"/>
            <a:ext cx="6264696" cy="263408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Мы готовим детей к школе, вырабатываем усидчивость, любознательность, внимание, память.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b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 именно совместная работа нас педагогов и, Вас, родителей, могут дать положительный результат.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Рисунок 5" descr="image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828800"/>
            <a:ext cx="3581400" cy="3124200"/>
          </a:xfrm>
          <a:prstGeom prst="rect">
            <a:avLst/>
          </a:prstGeom>
        </p:spPr>
      </p:pic>
      <p:pic>
        <p:nvPicPr>
          <p:cNvPr id="7" name="Рисунок 6" descr="image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676400"/>
            <a:ext cx="34290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Рита\Desktop\mini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8"/>
            <a:ext cx="8229600" cy="2071702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Дома не надо относиться к ним как к малышам, а наоборот привлекать к помощи по дому. Закреплять навыки детей в лепке, рисовании, умении пользоваться ножницами. </a:t>
            </a:r>
            <a:r>
              <a:rPr lang="ru-RU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Развиватьих</a:t>
            </a:r>
            <a:r>
              <a:rPr lang="ru-RU" sz="2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моторику, вкус, интерес к творчеству</a:t>
            </a:r>
            <a: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br>
              <a:rPr lang="ru-RU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/>
          </a:p>
        </p:txBody>
      </p:sp>
      <p:pic>
        <p:nvPicPr>
          <p:cNvPr id="7" name="Рисунок 6" descr="IMG-c041e0a753b478d19238b9ecbf35dc29-V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1" y="838200"/>
            <a:ext cx="3505200" cy="3657600"/>
          </a:xfrm>
          <a:prstGeom prst="rect">
            <a:avLst/>
          </a:prstGeom>
        </p:spPr>
      </p:pic>
      <p:pic>
        <p:nvPicPr>
          <p:cNvPr id="8" name="Рисунок 7" descr="20220530_1714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609600"/>
            <a:ext cx="4419600" cy="3810000"/>
          </a:xfrm>
          <a:prstGeom prst="rect">
            <a:avLst/>
          </a:prstGeom>
        </p:spPr>
      </p:pic>
      <p:pic>
        <p:nvPicPr>
          <p:cNvPr id="6" name="Рисунок 5" descr="20240906_09433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800100" y="876300"/>
            <a:ext cx="3657600" cy="3581400"/>
          </a:xfrm>
          <a:prstGeom prst="rect">
            <a:avLst/>
          </a:prstGeom>
        </p:spPr>
      </p:pic>
      <p:pic>
        <p:nvPicPr>
          <p:cNvPr id="9" name="Рисунок 8" descr="20240906_09422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4762500" y="495300"/>
            <a:ext cx="36576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Рита\Desktop\mini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928670"/>
            <a:ext cx="7500990" cy="550072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Большое внимание прошу уделить Вас чтению художественной литературы. Это развивает слух, обогащает словарный запас, развивает речь, умение согласовывать прилагательные с существительными, умение правильно составить предложение. После прочтения произведения обязательно обсудите с ребенком прочитанное, чтоб ребенок учился слушать и слышать. </a:t>
            </a:r>
            <a:b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Рита\Desktop\mini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642918"/>
            <a:ext cx="7858180" cy="5286412"/>
          </a:xfrm>
        </p:spPr>
        <p:txBody>
          <a:bodyPr>
            <a:normAutofit fontScale="90000"/>
          </a:bodyPr>
          <a:lstStyle/>
          <a:p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Что должен уметь ребёнок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 </a:t>
            </a:r>
            <a:r>
              <a:rPr lang="ru-RU" sz="2200" dirty="0" smtClean="0">
                <a:solidFill>
                  <a:schemeClr val="tx1"/>
                </a:solidFill>
              </a:rPr>
              <a:t> (6-7лет</a:t>
            </a:r>
            <a:r>
              <a:rPr lang="ru-RU" sz="2200" dirty="0" smtClean="0">
                <a:solidFill>
                  <a:schemeClr val="tx1"/>
                </a:solidFill>
              </a:rPr>
              <a:t>)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 </a:t>
            </a:r>
            <a:br>
              <a:rPr lang="en-US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1. </a:t>
            </a:r>
            <a:r>
              <a:rPr lang="ru-RU" sz="2200" dirty="0" smtClean="0">
                <a:solidFill>
                  <a:schemeClr val="tx1"/>
                </a:solidFill>
              </a:rPr>
              <a:t>Различать гласные и согласные буквы и звуки.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2. </a:t>
            </a:r>
            <a:r>
              <a:rPr lang="ru-RU" sz="2200" dirty="0" smtClean="0">
                <a:solidFill>
                  <a:schemeClr val="tx1"/>
                </a:solidFill>
              </a:rPr>
              <a:t>Определять количество букв и звуков в слове.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en-US" sz="2200" dirty="0" smtClean="0">
                <a:solidFill>
                  <a:schemeClr val="tx1"/>
                </a:solidFill>
              </a:rPr>
              <a:t>3. </a:t>
            </a:r>
            <a:r>
              <a:rPr lang="ru-RU" sz="2200" dirty="0" smtClean="0">
                <a:solidFill>
                  <a:schemeClr val="tx1"/>
                </a:solidFill>
              </a:rPr>
              <a:t>Делить слово на слоги и определять их количество (по числу гласных звуков, с помощью хлопков, шагов).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/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4</a:t>
            </a:r>
            <a:r>
              <a:rPr lang="en-US" sz="2200" dirty="0" smtClean="0">
                <a:solidFill>
                  <a:schemeClr val="tx1"/>
                </a:solidFill>
              </a:rPr>
              <a:t>. </a:t>
            </a:r>
            <a:r>
              <a:rPr lang="ru-RU" sz="2200" dirty="0" smtClean="0">
                <a:solidFill>
                  <a:schemeClr val="tx1"/>
                </a:solidFill>
              </a:rPr>
              <a:t>Придумывать предложения из трёх-четырёх слов.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5</a:t>
            </a:r>
            <a:r>
              <a:rPr lang="en-US" sz="2200" dirty="0" smtClean="0">
                <a:solidFill>
                  <a:schemeClr val="tx1"/>
                </a:solidFill>
              </a:rPr>
              <a:t>. </a:t>
            </a:r>
            <a:r>
              <a:rPr lang="ru-RU" sz="2200" dirty="0" smtClean="0">
                <a:solidFill>
                  <a:schemeClr val="tx1"/>
                </a:solidFill>
              </a:rPr>
              <a:t>Называть слова, из которых состоит простое предложение.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2200" dirty="0" smtClean="0">
                <a:solidFill>
                  <a:schemeClr val="tx1"/>
                </a:solidFill>
              </a:rPr>
              <a:t>6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  <a:r>
              <a:rPr lang="ru-RU" sz="2200" dirty="0" smtClean="0">
                <a:solidFill>
                  <a:schemeClr val="tx1"/>
                </a:solidFill>
              </a:rPr>
              <a:t>Определять на слух тип предложения: повествовательное, восклицательное, вопросительное.</a:t>
            </a:r>
            <a:br>
              <a:rPr lang="ru-RU" sz="2200" dirty="0" smtClean="0">
                <a:solidFill>
                  <a:schemeClr val="tx1"/>
                </a:solidFill>
              </a:rPr>
            </a:br>
            <a:r>
              <a:rPr lang="ru-RU" sz="1600" dirty="0" smtClean="0">
                <a:solidFill>
                  <a:schemeClr val="tx1"/>
                </a:solidFill>
              </a:rPr>
              <a:t/>
            </a:r>
            <a:br>
              <a:rPr lang="ru-RU" sz="1600" dirty="0" smtClean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Рита\Desktop\mini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6900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7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ru-RU" sz="2000" dirty="0" smtClean="0">
                <a:solidFill>
                  <a:schemeClr val="tx1"/>
                </a:solidFill>
              </a:rPr>
              <a:t>Запоминать скороговорки, считалочки.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8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ru-RU" sz="2000" dirty="0" smtClean="0">
                <a:solidFill>
                  <a:schemeClr val="tx1"/>
                </a:solidFill>
              </a:rPr>
              <a:t>Знать и уметь </a:t>
            </a:r>
            <a:r>
              <a:rPr lang="ru-RU" sz="2000" dirty="0" err="1" smtClean="0">
                <a:solidFill>
                  <a:schemeClr val="tx1"/>
                </a:solidFill>
              </a:rPr>
              <a:t>рассказываать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известные сказки, стихи, рассказы для детей.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9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ru-RU" sz="2000" dirty="0" smtClean="0">
                <a:solidFill>
                  <a:schemeClr val="tx1"/>
                </a:solidFill>
              </a:rPr>
              <a:t>Подробно и правильно пересказать прочитанный или прослушанный текст из трёх-четырёх предложений.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13. </a:t>
            </a:r>
            <a:r>
              <a:rPr lang="ru-RU" sz="2000" dirty="0" smtClean="0">
                <a:solidFill>
                  <a:schemeClr val="tx1"/>
                </a:solidFill>
              </a:rPr>
              <a:t>Придумать рассказ по рисунку.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1</a:t>
            </a:r>
            <a:r>
              <a:rPr lang="ru-RU" sz="2000" dirty="0" smtClean="0">
                <a:solidFill>
                  <a:schemeClr val="tx1"/>
                </a:solidFill>
              </a:rPr>
              <a:t>0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ru-RU" sz="2000" dirty="0" smtClean="0">
                <a:solidFill>
                  <a:schemeClr val="tx1"/>
                </a:solidFill>
              </a:rPr>
              <a:t>Определять неточности в картинках, исправлять их.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1</a:t>
            </a:r>
            <a:r>
              <a:rPr lang="ru-RU" sz="2000" dirty="0" smtClean="0">
                <a:solidFill>
                  <a:schemeClr val="tx1"/>
                </a:solidFill>
              </a:rPr>
              <a:t>2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ru-RU" sz="2000" dirty="0" smtClean="0">
                <a:solidFill>
                  <a:schemeClr val="tx1"/>
                </a:solidFill>
              </a:rPr>
              <a:t>Запоминать семь-десять картинок, предметов, слов.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1</a:t>
            </a:r>
            <a:r>
              <a:rPr lang="ru-RU" sz="2000" dirty="0" smtClean="0">
                <a:solidFill>
                  <a:schemeClr val="tx1"/>
                </a:solidFill>
              </a:rPr>
              <a:t>3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ru-RU" sz="2000" dirty="0" smtClean="0">
                <a:solidFill>
                  <a:schemeClr val="tx1"/>
                </a:solidFill>
              </a:rPr>
              <a:t>Определять различия между предметами и явлениями.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1</a:t>
            </a:r>
            <a:r>
              <a:rPr lang="ru-RU" sz="2000" dirty="0" smtClean="0">
                <a:solidFill>
                  <a:schemeClr val="tx1"/>
                </a:solidFill>
              </a:rPr>
              <a:t>4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ru-RU" sz="2000" dirty="0" smtClean="0">
                <a:solidFill>
                  <a:schemeClr val="tx1"/>
                </a:solidFill>
              </a:rPr>
              <a:t>Сравнивать предметы по ширине, высоте, длине и т. п.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1</a:t>
            </a:r>
            <a:r>
              <a:rPr lang="ru-RU" sz="2000" dirty="0" smtClean="0">
                <a:solidFill>
                  <a:schemeClr val="tx1"/>
                </a:solidFill>
              </a:rPr>
              <a:t>5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ru-RU" sz="2000" dirty="0" smtClean="0">
                <a:solidFill>
                  <a:schemeClr val="tx1"/>
                </a:solidFill>
              </a:rPr>
              <a:t>Находить лишний предмет в группе предметов, аргументировать свой выбор.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1</a:t>
            </a:r>
            <a:r>
              <a:rPr lang="ru-RU" sz="2000" dirty="0" smtClean="0">
                <a:solidFill>
                  <a:schemeClr val="tx1"/>
                </a:solidFill>
              </a:rPr>
              <a:t>6</a:t>
            </a:r>
            <a:r>
              <a:rPr lang="en-US" sz="2000" dirty="0" smtClean="0">
                <a:solidFill>
                  <a:schemeClr val="tx1"/>
                </a:solidFill>
              </a:rPr>
              <a:t>. </a:t>
            </a:r>
            <a:r>
              <a:rPr lang="ru-RU" sz="2000" dirty="0" smtClean="0">
                <a:solidFill>
                  <a:schemeClr val="tx1"/>
                </a:solidFill>
              </a:rPr>
              <a:t>Называть </a:t>
            </a:r>
            <a:r>
              <a:rPr lang="en-US" sz="2000" dirty="0" smtClean="0">
                <a:solidFill>
                  <a:schemeClr val="tx1"/>
                </a:solidFill>
              </a:rPr>
              <a:t>«</a:t>
            </a:r>
            <a:r>
              <a:rPr lang="ru-RU" sz="2000" dirty="0" smtClean="0">
                <a:solidFill>
                  <a:schemeClr val="tx1"/>
                </a:solidFill>
              </a:rPr>
              <a:t>чужое</a:t>
            </a:r>
            <a:r>
              <a:rPr lang="en-US" sz="2000" dirty="0" smtClean="0">
                <a:solidFill>
                  <a:schemeClr val="tx1"/>
                </a:solidFill>
              </a:rPr>
              <a:t>» </a:t>
            </a:r>
            <a:r>
              <a:rPr lang="ru-RU" sz="2000" dirty="0" smtClean="0">
                <a:solidFill>
                  <a:schemeClr val="tx1"/>
                </a:solidFill>
              </a:rPr>
              <a:t>слово в группе слов, например: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Собака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000" dirty="0" smtClean="0">
                <a:solidFill>
                  <a:schemeClr val="tx1"/>
                </a:solidFill>
              </a:rPr>
              <a:t/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           </a:t>
            </a:r>
            <a:r>
              <a:rPr lang="ru-RU" sz="2000" dirty="0" smtClean="0">
                <a:solidFill>
                  <a:schemeClr val="tx1"/>
                </a:solidFill>
              </a:rPr>
              <a:t>кошка</a:t>
            </a:r>
            <a:r>
              <a:rPr lang="ru-RU" sz="2000" dirty="0" smtClean="0">
                <a:solidFill>
                  <a:schemeClr val="tx1"/>
                </a:solidFill>
              </a:rPr>
              <a:t>, заяц, ворона, лиса; Чашка, ложка, тарелка, вилка, сахар.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689</TotalTime>
  <Words>146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 Родительское собрание  в подготовительной  группе  «Что должен знать и уметь ребенок дошкольного возраста (6-7 лет)»        </vt:lpstr>
      <vt:lpstr>   В.А. Сухомлинский сказал: «Дети- это счастье, созданное нашим трудом». Занятия, встречи с детьми, конечно, требует душевных сил, времени, труда.  Но, ведь и мы счастливы тогда, когда счастливы наши дети, когда их глаза наполнены радостью».  </vt:lpstr>
      <vt:lpstr> Наше ДОУ работает  в соответствии с Законом РФ « Об образовании». В ст. 18 говорится: «Родители являются первыми педагогами ребенка. Они обязаны заложить основы физического, нравственного, интеллектуального развития личности ребенка. В помощь семье в воспитании детей действуют дошкольные учреждения».  </vt:lpstr>
      <vt:lpstr>Ваши детки стали старше, в связи с этим у них увеличиваются их обязанности. И мне бы очень хотелось, чтоб Вы -  родители относились серьезно к образовательному процессу.</vt:lpstr>
      <vt:lpstr>Мы готовим детей к школе, вырабатываем усидчивость, любознательность, внимание, память.   И именно совместная работа нас педагогов и, Вас, родителей, могут дать положительный результат.</vt:lpstr>
      <vt:lpstr>Дома не надо относиться к ним как к малышам, а наоборот привлекать к помощи по дому. Закреплять навыки детей в лепке, рисовании, умении пользоваться ножницами. Развиватьих моторику, вкус, интерес к творчеству.  </vt:lpstr>
      <vt:lpstr>Большое внимание прошу уделить Вас чтению художественной литературы. Это развивает слух, обогащает словарный запас, развивает речь, умение согласовывать прилагательные с существительными, умение правильно составить предложение. После прочтения произведения обязательно обсудите с ребенком прочитанное, чтоб ребенок учился слушать и слышать.  </vt:lpstr>
      <vt:lpstr>  Что должен уметь ребёнок   (6-7лет)   1. Различать гласные и согласные буквы и звуки. 2. Определять количество букв и звуков в слове. 3. Делить слово на слоги и определять их количество (по числу гласных звуков, с помощью хлопков, шагов).  4. Придумывать предложения из трёх-четырёх слов. 5. Называть слова, из которых состоит простое предложение. 6.Определять на слух тип предложения: повествовательное, восклицательное, вопросительное.  </vt:lpstr>
      <vt:lpstr>7. Запоминать скороговорки, считалочки. 8. Знать и уметь рассказываать известные сказки, стихи, рассказы для детей. 9. Подробно и правильно пересказать прочитанный или прослушанный текст из трёх-четырёх предложений. 13. Придумать рассказ по рисунку. 10. Определять неточности в картинках, исправлять их. 12. Запоминать семь-десять картинок, предметов, слов. 13. Определять различия между предметами и явлениями. 14. Сравнивать предметы по ширине, высоте, длине и т. п. 15. Находить лишний предмет в группе предметов, аргументировать свой выбор. 16. Называть «чужое» слово в группе слов, например:  Собака,              кошка, заяц, ворона, лиса; Чашка, ложка, тарелка, вилка, сахар.</vt:lpstr>
      <vt:lpstr>     17. Решать шуточные задачки, например: Что легче — килограмм железа или килограмм пуха? 18. Считать от 1 до 20 и обратно, выполнять арифметические действия. 19. Определять последовательность тех или иных событий, действий. 20. Рисовать карандашом вертикальные и горизонтальные линии, геометрические фигуры, людей; штриховать предметы карандашом, не выходя за контуры изображения. 21. Уверенно работать ножницами  (резать полоски, круги, квадраты, треугольники, прямоугольники, овалы; вырезать по контуру изображение). 22. Узнавать и правильно называть геометрические фигуры: круг, квадрат, треугольник, прямоугольник, овал. 23. Легко ориентироваться в пространстве и на листе бумаги (правая — левая сторона, верх — низ и т. д.).  </vt:lpstr>
      <vt:lpstr>Что должен знать ребёнок  дошкольного возраста (6-7 лет)   1. Как его зовут (имя, фамилию, отчество). 2. Сколько ему лет (дату рождения). 3. Как зовут родителей (фамилию, имя, отчество). 4. По какому адресу живёт. 5. Название столицы. 6. Страну, в которой живёт. 7. Транспорт (наземный, воздушный, водный). 8. Домашних животных и их детёнышей, повадки. 9. Диких животных и их детёнышей  жарких   стран, Севера; др</vt:lpstr>
      <vt:lpstr>10. Птиц (зимующих и перелётных). 11. Овощи, фрукты, ягоды. 12. Одежду, обувь, головные уборы. 13. Времена года, месяцы, дни недели,  части суток (сколько месяцев в году, какой сегодня (был вчера, будет завтра) день недели, какое время показывают часы и т.п.). 14. Русские народные сказки. 15. Произведения для детей великих русских поэтов и писателей: А. С. Пушкина, Л. Н. Толстого, С. Я. Маршака, К. И. Чуковского и др</vt:lpstr>
      <vt:lpstr>   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в старшей группе.</dc:title>
  <dc:creator>Рита</dc:creator>
  <cp:lastModifiedBy>Admin</cp:lastModifiedBy>
  <cp:revision>72</cp:revision>
  <dcterms:created xsi:type="dcterms:W3CDTF">2016-11-01T14:37:45Z</dcterms:created>
  <dcterms:modified xsi:type="dcterms:W3CDTF">2024-09-20T09:05:48Z</dcterms:modified>
</cp:coreProperties>
</file>