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>
        <p:scale>
          <a:sx n="66" d="100"/>
          <a:sy n="66" d="100"/>
        </p:scale>
        <p:origin x="-1301" y="-6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7FB753-AA02-F741-81C2-A93D3B4E6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42E3C-1A27-2B46-B32F-937467BFE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9" y="1502374"/>
            <a:ext cx="5383481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C77530-C956-4F47-AA12-9B5FA7609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9" y="3982049"/>
            <a:ext cx="5383481" cy="1599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45903-10C4-8D41-B414-2764F6E6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21DDA3-FBBE-B045-BF42-D7C5972A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5021B-1A25-814D-A87C-8DC2C221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545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3E202-CD8D-0149-9A91-E57E0A33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B914E5-F48C-6549-BD52-ADBC1914E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63ECF-56CB-5C4F-BBB2-B7E99C80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A3C007-25A7-AE4E-893B-97C0C869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DD94E5-EE70-6246-85A6-25E24A16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955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6A3618-1D6D-5B48-9EFE-186D37096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C3E17F-83D5-C04E-BCB0-6FA0BA8B6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323AD4-420B-1947-9822-5D260D1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BC452C-1746-3F48-AC68-13F0971A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593FFA-8379-1F41-BE2F-D14B274B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281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570A6-3BF5-8B4C-98A2-7F0CFBB6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2FD732-A40F-9241-B68B-0B605C30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FCE3C-C11A-1449-BE41-3958267D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FE2BA7-333B-1746-A789-47F47BF5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9EEF09-58F2-F04A-95E0-20E5DC88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76ACA-99BA-4F4B-B262-904FD08F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3D5104-CE88-4A4B-BBF5-F71C7C9D1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8ECF6C-101D-F24B-B001-8D33EE4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C5EFC1-1747-BD4D-8185-6FBE3D29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F96E9-E3D2-3240-9CE3-87D94AF9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402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6535E-0184-0C45-A7CD-F5A33752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7E1104-E4F3-AA49-88AF-3BE8DE2D7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7217B0-FAA7-EB4E-BFE4-1680DEE51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FD89A0-E6BF-B344-A849-4F8D8A4B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F06D8E-AE84-A84C-922E-425DB250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240BFE-B475-2D4E-9684-7D09D001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65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8E99F-68BA-A141-9F80-035493C7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F36D58-DD7A-414E-B4EC-BF4CD77B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30B197-38B6-9D46-AD80-AB89DCCBB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050024-FFC2-924A-A1AE-38F95C86C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AB4F74-6920-4248-A8E6-C9860483D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B322FE-677A-A049-BD91-5192E2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16E502-2B6E-FA46-ADBD-485C7048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E4DA9A-485A-A048-90B4-5814F3E6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931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44121-EEFE-AE4E-A8F7-FE7D14D1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7E9CD1-C0FF-714B-A590-6F702676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0CA41B-7BB5-124B-8AE4-99173A3E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5F5C23-D36E-6341-B2B4-752DD337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651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F38F27-3FE9-BD4F-9A51-0C81CED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135E62-64BF-E742-A2BE-543E6971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9CC42D-F021-6444-B05D-E8F25DF4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92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0F6FA5-181E-2340-B9BC-184E385C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0D4DC-5551-9047-BFBE-B5E2B32C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1C1CB-DA2A-CB42-9272-6E28959ED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7A7B71-0A17-724C-83D6-0BEB04B5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788767-259E-6748-BFC7-4C9554FD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2A66E6-534E-3B45-93F5-12C84377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749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79B69-345D-DA4F-9180-E61A31AD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0AFFD7-EE50-E54C-8205-110B76E8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6662DB-3F23-804C-9511-FF141939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157849-9F81-A241-B317-AD76040E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F286E0-A5DA-6B4A-9924-96B607B0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BB6125-5FF1-1741-ABC1-585B045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523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8EBB36-FF28-0241-A8F7-C3F1D33FB9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4D5475-E0CD-FB4A-B48E-378D96E0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637E69-588A-704F-8F74-41958AFE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C6BC57-733E-DB41-9EEB-116098EBC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47C0-D946-8E49-915A-BBB786E431E5}" type="datetimeFigureOut">
              <a:rPr lang="x-none" smtClean="0"/>
              <a:pPr/>
              <a:t>22.10.2024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E461B8-B722-514E-BB5F-35A27923E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69A985-42FB-F047-BB5E-A5FD44EB2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74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CC0C1-30F9-BB47-81B2-B627C22DA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4892" y="1990848"/>
            <a:ext cx="6068055" cy="440995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/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>
                <a:solidFill>
                  <a:srgbClr val="002060"/>
                </a:solidFill>
              </a:rPr>
              <a:t/>
            </a:r>
            <a:br>
              <a:rPr lang="ru-RU" sz="6600" b="1" dirty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/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>
                <a:solidFill>
                  <a:srgbClr val="002060"/>
                </a:solidFill>
              </a:rPr>
              <a:t/>
            </a:r>
            <a:br>
              <a:rPr lang="ru-RU" sz="6600" b="1" dirty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Роль </a:t>
            </a:r>
            <a:r>
              <a:rPr lang="ru-RU" sz="6600" b="1" dirty="0" smtClean="0">
                <a:solidFill>
                  <a:srgbClr val="002060"/>
                </a:solidFill>
              </a:rPr>
              <a:t>логопеда в </a:t>
            </a:r>
            <a:r>
              <a:rPr lang="ru-RU" sz="6700" b="1" dirty="0" smtClean="0">
                <a:solidFill>
                  <a:srgbClr val="002060"/>
                </a:solidFill>
              </a:rPr>
              <a:t>подготовительной</a:t>
            </a:r>
            <a:r>
              <a:rPr lang="ru-RU" sz="6600" b="1" dirty="0" smtClean="0">
                <a:solidFill>
                  <a:srgbClr val="002060"/>
                </a:solidFill>
              </a:rPr>
              <a:t> группе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br>
              <a:rPr lang="en-US" sz="6600" b="1" dirty="0" smtClean="0">
                <a:solidFill>
                  <a:srgbClr val="002060"/>
                </a:solidFill>
              </a:rPr>
            </a:br>
            <a:r>
              <a:rPr lang="en-US" sz="6600" b="1" dirty="0">
                <a:solidFill>
                  <a:srgbClr val="002060"/>
                </a:solidFill>
              </a:rPr>
              <a:t/>
            </a:r>
            <a:br>
              <a:rPr lang="en-US" sz="6600" b="1" dirty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Галустян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  <a:r>
              <a:rPr lang="en-US" sz="6600" b="1" dirty="0" smtClean="0">
                <a:solidFill>
                  <a:srgbClr val="002060"/>
                </a:solidFill>
              </a:rPr>
              <a:t/>
            </a:r>
            <a:br>
              <a:rPr lang="en-US" sz="6600" b="1" dirty="0" smtClean="0">
                <a:solidFill>
                  <a:srgbClr val="002060"/>
                </a:solidFill>
              </a:rPr>
            </a:br>
            <a:endParaRPr lang="x-none" sz="6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irl in purple and black long sleeve shirt holding black pen writing on white paper">
            <a:extLst>
              <a:ext uri="{FF2B5EF4-FFF2-40B4-BE49-F238E27FC236}">
                <a16:creationId xmlns:a16="http://schemas.microsoft.com/office/drawing/2014/main" xmlns="" id="{2895C642-BA75-0849-9DA5-0F8B08121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9497"/>
          <a:stretch/>
        </p:blipFill>
        <p:spPr bwMode="auto">
          <a:xfrm>
            <a:off x="730528" y="1840773"/>
            <a:ext cx="3960226" cy="39602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5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Цели собрания:</a:t>
            </a:r>
            <a:endParaRPr lang="x-none" sz="4800" b="1" dirty="0">
              <a:solidFill>
                <a:srgbClr val="002060"/>
              </a:solidFill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xmlns="" id="{108ECC95-6066-4747-B120-A12EC72C6F10}"/>
              </a:ext>
            </a:extLst>
          </p:cNvPr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11086" y="1669143"/>
            <a:ext cx="8476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Познакомиться с родителями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Ознакомить Вас со спецификой работы логопеда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Рассказать о требованиях по выполнению домашних заданий и значимости речевого окружения ребенка</a:t>
            </a:r>
          </a:p>
          <a:p>
            <a:pPr marL="342900" indent="-34290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43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46"/>
            <a:ext cx="10515600" cy="964911"/>
          </a:xfrm>
        </p:spPr>
        <p:txBody>
          <a:bodyPr/>
          <a:lstStyle/>
          <a:p>
            <a:r>
              <a:rPr lang="ru-RU" dirty="0" smtClean="0"/>
              <a:t>Чем занимается логопед</a:t>
            </a:r>
            <a:r>
              <a:rPr lang="en-US" dirty="0" smtClean="0"/>
              <a:t>?</a:t>
            </a:r>
            <a:endParaRPr lang="x-none" dirty="0"/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xmlns="" id="{108ECC95-6066-4747-B120-A12EC72C6F10}"/>
              </a:ext>
            </a:extLst>
          </p:cNvPr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335" y="1074057"/>
            <a:ext cx="974880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Формированием правильного звукопроизношения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развитием подвижности органов речи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Совершенствованием  просодической стороны речи: четкая дикция, постановка дыхания, работа над правильным ударением, темпом и ритмом речи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совершенствованием фонематических  процессов, т .е различать на слух звуки речи, схожие по артикуляции и звучанию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Совершенствованием грамматического строя речи(согласование в роде, числе и падеже),употребление слов с предлогами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обогащением, активизацией словарного запаса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-развитием мелкой моторики, </a:t>
            </a:r>
            <a:r>
              <a:rPr lang="ru-RU" dirty="0" err="1" smtClean="0"/>
              <a:t>движениий</a:t>
            </a:r>
            <a:r>
              <a:rPr lang="ru-RU" dirty="0" smtClean="0"/>
              <a:t> пальцев рук, подготовкой руки к письму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Развитием связной речи (составление предложений, текстов по картинке, серии картинок, пересказ текста)</a:t>
            </a:r>
          </a:p>
          <a:p>
            <a:pPr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343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Специфика работы </a:t>
            </a:r>
            <a:r>
              <a:rPr lang="ru-RU" sz="4800" b="1" dirty="0" err="1" smtClean="0"/>
              <a:t>логопункта</a:t>
            </a:r>
            <a:r>
              <a:rPr lang="ru-RU" sz="4800" b="1" dirty="0" smtClean="0"/>
              <a:t>:</a:t>
            </a:r>
            <a:endParaRPr lang="x-none" sz="4800" b="1" dirty="0"/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xmlns="" id="{108ECC95-6066-4747-B120-A12EC72C6F10}"/>
              </a:ext>
            </a:extLst>
          </p:cNvPr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335" y="1330035"/>
            <a:ext cx="9879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-логопедическая помощь оказывается  детям с речевыми нарушениями без перевода в специализированную группу</a:t>
            </a:r>
          </a:p>
          <a:p>
            <a:endParaRPr lang="ru-RU" sz="3200" dirty="0" smtClean="0"/>
          </a:p>
          <a:p>
            <a:r>
              <a:rPr lang="ru-RU" sz="3200" dirty="0" smtClean="0"/>
              <a:t>-логопедические занятия являются дополнительными. Логопед берет детей с любых занятий в режиме дня</a:t>
            </a:r>
          </a:p>
          <a:p>
            <a:endParaRPr lang="ru-RU" sz="3200" dirty="0" smtClean="0"/>
          </a:p>
          <a:p>
            <a:r>
              <a:rPr lang="ru-RU" sz="3200" dirty="0" smtClean="0"/>
              <a:t>-занятия индивидуальные, длительность занятия 15-20 мин, 2-3 раза в неделю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3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родителей в преодолении речевых         </a:t>
            </a:r>
            <a:br>
              <a:rPr lang="ru-RU" dirty="0" smtClean="0"/>
            </a:br>
            <a:r>
              <a:rPr lang="ru-RU" dirty="0" smtClean="0"/>
              <a:t> дефектов.</a:t>
            </a:r>
            <a:endParaRPr lang="x-none" dirty="0"/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xmlns="" id="{108ECC95-6066-4747-B120-A12EC72C6F10}"/>
              </a:ext>
            </a:extLst>
          </p:cNvPr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335" y="1524001"/>
            <a:ext cx="99520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Родители должны формировать правильное отношение к речевому нарушению у ребенка:</a:t>
            </a:r>
          </a:p>
          <a:p>
            <a:endParaRPr lang="ru-RU" sz="2400" dirty="0" smtClean="0"/>
          </a:p>
          <a:p>
            <a:r>
              <a:rPr lang="ru-RU" sz="2400" dirty="0" smtClean="0"/>
              <a:t>-не ругать ребенка  за неправильную речь</a:t>
            </a:r>
          </a:p>
          <a:p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НЕнавязчиво</a:t>
            </a:r>
            <a:r>
              <a:rPr lang="ru-RU" sz="2400" dirty="0" smtClean="0"/>
              <a:t> исправлять неправильное произношение</a:t>
            </a:r>
          </a:p>
          <a:p>
            <a:endParaRPr lang="ru-RU" sz="2400" dirty="0" smtClean="0"/>
          </a:p>
          <a:p>
            <a:r>
              <a:rPr lang="ru-RU" sz="2400" dirty="0" smtClean="0"/>
              <a:t>-не заострять внимание на запинках и повторах слогов и слов</a:t>
            </a:r>
          </a:p>
          <a:p>
            <a:endParaRPr lang="ru-RU" sz="2400" dirty="0" smtClean="0"/>
          </a:p>
          <a:p>
            <a:r>
              <a:rPr lang="ru-RU" sz="2400" dirty="0" smtClean="0"/>
              <a:t>- осуществлять позитивный настрой ребенка на занятия с педагогом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3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выполнению домашних заданий:</a:t>
            </a:r>
            <a:endParaRPr lang="x-none" dirty="0"/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xmlns="" id="{108ECC95-6066-4747-B120-A12EC72C6F10}"/>
              </a:ext>
            </a:extLst>
          </p:cNvPr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335" y="1627088"/>
            <a:ext cx="96617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/>
              <a:t>Тетради забирать домой (фотографировать задания) после каждого занятия</a:t>
            </a:r>
          </a:p>
          <a:p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индивидуальные рекомендации  по  проведению артикуляционной гимнастики выполнять ОБЯЗАТЕЛЬНО, для достижения нужного эффекта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dirty="0" smtClean="0"/>
              <a:t>-выполнять задания нужно ежедневно в будни 2 раза, в выходные 3 раза в день в течение 10-15 минут.</a:t>
            </a:r>
          </a:p>
          <a:p>
            <a:endParaRPr lang="ru-RU" sz="2000" dirty="0" smtClean="0"/>
          </a:p>
          <a:p>
            <a:r>
              <a:rPr lang="ru-RU" sz="2000" dirty="0" smtClean="0"/>
              <a:t>-весь речевой материал (а это изолированные звук, слоги, слова, фразы, </a:t>
            </a:r>
            <a:r>
              <a:rPr lang="ru-RU" sz="2000" dirty="0" err="1" smtClean="0"/>
              <a:t>чистоговорки</a:t>
            </a:r>
            <a:r>
              <a:rPr lang="ru-RU" sz="2000" dirty="0" smtClean="0"/>
              <a:t>) должен быть отработан, т.е родители должны добиваться  правильного и четкого выполнения ребенком задания)</a:t>
            </a:r>
          </a:p>
          <a:p>
            <a:endParaRPr lang="ru-RU" sz="2000" dirty="0" smtClean="0"/>
          </a:p>
          <a:p>
            <a:r>
              <a:rPr lang="ru-RU" sz="2000" dirty="0" smtClean="0"/>
              <a:t>-при введении звука в речь исправлять ребенка при неправильном произнесении звука</a:t>
            </a:r>
          </a:p>
        </p:txBody>
      </p:sp>
    </p:spTree>
    <p:extLst>
      <p:ext uri="{BB962C8B-B14F-4D97-AF65-F5344CB8AC3E}">
        <p14:creationId xmlns:p14="http://schemas.microsoft.com/office/powerpoint/2010/main" val="42343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71"/>
            <a:ext cx="10515600" cy="964911"/>
          </a:xfrm>
        </p:spPr>
        <p:txBody>
          <a:bodyPr/>
          <a:lstStyle/>
          <a:p>
            <a:r>
              <a:rPr lang="ru-RU" dirty="0" smtClean="0"/>
              <a:t>Значимость речевого окружения ребенка:</a:t>
            </a:r>
            <a:endParaRPr lang="x-none" dirty="0"/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xmlns="" id="{108ECC95-6066-4747-B120-A12EC72C6F10}"/>
              </a:ext>
            </a:extLst>
          </p:cNvPr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335" y="1139082"/>
            <a:ext cx="9995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-Родители должны следить за правильностью собственной речи. Она должна быть четкой, ясной, грамотной, выразительной.</a:t>
            </a:r>
          </a:p>
          <a:p>
            <a:endParaRPr lang="ru-RU" sz="2400" dirty="0" smtClean="0"/>
          </a:p>
          <a:p>
            <a:r>
              <a:rPr lang="ru-RU" sz="2400" dirty="0" smtClean="0"/>
              <a:t>-выражайтесь доступным ребенку языком</a:t>
            </a:r>
          </a:p>
          <a:p>
            <a:endParaRPr lang="ru-RU" sz="2400" dirty="0" smtClean="0"/>
          </a:p>
          <a:p>
            <a:r>
              <a:rPr lang="ru-RU" sz="2400" dirty="0" smtClean="0"/>
              <a:t>-дома чаще читайте детям стихи, сказки, загадки, пойте песенки</a:t>
            </a:r>
          </a:p>
          <a:p>
            <a:endParaRPr lang="ru-RU" sz="2400" dirty="0" smtClean="0"/>
          </a:p>
          <a:p>
            <a:r>
              <a:rPr lang="ru-RU" sz="2400" dirty="0" smtClean="0"/>
              <a:t>-на улице наблюдайте за деревьями и птицами, людьми, явлениями природы, обсуждайте с детьми увиденное.</a:t>
            </a:r>
          </a:p>
          <a:p>
            <a:endParaRPr lang="ru-RU" sz="2400" dirty="0" smtClean="0"/>
          </a:p>
          <a:p>
            <a:r>
              <a:rPr lang="ru-RU" sz="2400" dirty="0" smtClean="0"/>
              <a:t>-избегайте частого просмотра телевизора, компьютерных игр</a:t>
            </a:r>
          </a:p>
          <a:p>
            <a:endParaRPr lang="ru-RU" sz="2400" dirty="0" smtClean="0"/>
          </a:p>
          <a:p>
            <a:r>
              <a:rPr lang="ru-RU" sz="2400" dirty="0" smtClean="0"/>
              <a:t>-играйте вместе с ребенком, налаживайте речевой, эмоциональный контакт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43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371" y="2126632"/>
            <a:ext cx="10515600" cy="964911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5874"/>
            <a:ext cx="10515600" cy="4351338"/>
          </a:xfrm>
        </p:spPr>
        <p:txBody>
          <a:bodyPr/>
          <a:lstStyle/>
          <a:p>
            <a:r>
              <a:rPr lang="ru-RU" dirty="0" smtClean="0"/>
              <a:t>Положительный </a:t>
            </a:r>
            <a:r>
              <a:rPr lang="ru-RU" smtClean="0"/>
              <a:t>результат  может </a:t>
            </a:r>
            <a:r>
              <a:rPr lang="ru-RU" dirty="0" smtClean="0"/>
              <a:t>быть </a:t>
            </a:r>
            <a:r>
              <a:rPr lang="ru-RU" smtClean="0"/>
              <a:t>достигнут  только </a:t>
            </a:r>
            <a:r>
              <a:rPr lang="ru-RU" dirty="0" smtClean="0"/>
              <a:t>при условии комплексного воздействия  на ребенка: родителей, учителя-логопеда, а некоторым нужна еще помощь невролога и психолога.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7114" y="3091544"/>
            <a:ext cx="8160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Помните</a:t>
            </a:r>
            <a:r>
              <a:rPr lang="ru-RU" sz="2800" dirty="0" smtClean="0"/>
              <a:t>: логопед только направляет, а основная работа ложится на родителей!</a:t>
            </a:r>
          </a:p>
          <a:p>
            <a:endParaRPr lang="ru-RU" sz="2800" dirty="0" smtClean="0"/>
          </a:p>
          <a:p>
            <a:r>
              <a:rPr lang="ru-RU" sz="2800" dirty="0" smtClean="0"/>
              <a:t>Сил и терпения нам с вами! Спасибо за внимание!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71B200"/>
      </a:accent5>
      <a:accent6>
        <a:srgbClr val="F9A20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444</Words>
  <Application>Microsoft Office PowerPoint</Application>
  <PresentationFormat>Произвольный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   Роль логопеда в подготовительной группе   Подготовила: Учитель-логопед Галустян Е.А. </vt:lpstr>
      <vt:lpstr>Цели собрания:</vt:lpstr>
      <vt:lpstr>Чем занимается логопед?</vt:lpstr>
      <vt:lpstr>Специфика работы логопункта:</vt:lpstr>
      <vt:lpstr>Роль родителей в преодолении речевых           дефектов.</vt:lpstr>
      <vt:lpstr>Рекомендации по выполнению домашних заданий:</vt:lpstr>
      <vt:lpstr>Значимость речевого окружения ребенка: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Vladi</cp:lastModifiedBy>
  <cp:revision>21</cp:revision>
  <dcterms:created xsi:type="dcterms:W3CDTF">2023-02-12T09:40:52Z</dcterms:created>
  <dcterms:modified xsi:type="dcterms:W3CDTF">2024-10-22T14:09:53Z</dcterms:modified>
</cp:coreProperties>
</file>