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309" r:id="rId3"/>
    <p:sldId id="315" r:id="rId4"/>
    <p:sldId id="318" r:id="rId5"/>
    <p:sldId id="316" r:id="rId6"/>
    <p:sldId id="317" r:id="rId7"/>
    <p:sldId id="321" r:id="rId8"/>
    <p:sldId id="319" r:id="rId9"/>
    <p:sldId id="354" r:id="rId10"/>
    <p:sldId id="323" r:id="rId11"/>
    <p:sldId id="335" r:id="rId12"/>
    <p:sldId id="336" r:id="rId13"/>
    <p:sldId id="337" r:id="rId14"/>
    <p:sldId id="334" r:id="rId15"/>
    <p:sldId id="342" r:id="rId16"/>
    <p:sldId id="346" r:id="rId17"/>
    <p:sldId id="344" r:id="rId18"/>
    <p:sldId id="343" r:id="rId19"/>
    <p:sldId id="345" r:id="rId20"/>
    <p:sldId id="308" r:id="rId21"/>
    <p:sldId id="352" r:id="rId22"/>
    <p:sldId id="287" r:id="rId23"/>
    <p:sldId id="288" r:id="rId24"/>
    <p:sldId id="305" r:id="rId25"/>
    <p:sldId id="306" r:id="rId26"/>
    <p:sldId id="330" r:id="rId27"/>
    <p:sldId id="295" r:id="rId28"/>
    <p:sldId id="296" r:id="rId29"/>
    <p:sldId id="297" r:id="rId30"/>
    <p:sldId id="298" r:id="rId31"/>
    <p:sldId id="299" r:id="rId32"/>
    <p:sldId id="328" r:id="rId33"/>
    <p:sldId id="339" r:id="rId34"/>
    <p:sldId id="340" r:id="rId35"/>
    <p:sldId id="341" r:id="rId36"/>
    <p:sldId id="327" r:id="rId37"/>
    <p:sldId id="329" r:id="rId38"/>
    <p:sldId id="338" r:id="rId39"/>
    <p:sldId id="279" r:id="rId40"/>
    <p:sldId id="347" r:id="rId41"/>
    <p:sldId id="284" r:id="rId42"/>
    <p:sldId id="28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434" autoAdjust="0"/>
  </p:normalViewPr>
  <p:slideViewPr>
    <p:cSldViewPr>
      <p:cViewPr varScale="1">
        <p:scale>
          <a:sx n="49" d="100"/>
          <a:sy n="49" d="100"/>
        </p:scale>
        <p:origin x="1313" y="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2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147CC-102D-4C5C-BD44-4320D904A85E}" type="datetimeFigureOut">
              <a:rPr lang="ru-RU" smtClean="0"/>
              <a:pPr/>
              <a:t>15.10.2024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8B77D-73E4-452B-9EF5-F06E0923BD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482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90C40-4D3E-40CA-8741-5F0D20DC881F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07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D26F923-7C0C-4D8B-894A-5543E19C1B57}" type="datetimeFigureOut">
              <a:rPr lang="en-US" smtClean="0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4D9F42-BE23-4737-BC05-D98D86C4E0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88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6F923-7C0C-4D8B-894A-5543E19C1B57}" type="datetimeFigureOut">
              <a:rPr lang="en-US" smtClean="0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D9F42-BE23-4737-BC05-D98D86C4E0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22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6F923-7C0C-4D8B-894A-5543E19C1B57}" type="datetimeFigureOut">
              <a:rPr lang="en-US" smtClean="0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D9F42-BE23-4737-BC05-D98D86C4E0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92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6F923-7C0C-4D8B-894A-5543E19C1B57}" type="datetimeFigureOut">
              <a:rPr lang="en-US" smtClean="0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D9F42-BE23-4737-BC05-D98D86C4E0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21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D26F923-7C0C-4D8B-894A-5543E19C1B57}" type="datetimeFigureOut">
              <a:rPr lang="en-US" smtClean="0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pPr>
              <a:defRPr/>
            </a:pPr>
            <a:fld id="{BE4D9F42-BE23-4737-BC05-D98D86C4E0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20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6F923-7C0C-4D8B-894A-5543E19C1B57}" type="datetimeFigureOut">
              <a:rPr lang="en-US" smtClean="0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D9F42-BE23-4737-BC05-D98D86C4E0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15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6F923-7C0C-4D8B-894A-5543E19C1B57}" type="datetimeFigureOut">
              <a:rPr lang="en-US" smtClean="0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D9F42-BE23-4737-BC05-D98D86C4E0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22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6F923-7C0C-4D8B-894A-5543E19C1B57}" type="datetimeFigureOut">
              <a:rPr lang="en-US" smtClean="0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D9F42-BE23-4737-BC05-D98D86C4E0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6F923-7C0C-4D8B-894A-5543E19C1B57}" type="datetimeFigureOut">
              <a:rPr lang="en-US" smtClean="0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D9F42-BE23-4737-BC05-D98D86C4E0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86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6F923-7C0C-4D8B-894A-5543E19C1B57}" type="datetimeFigureOut">
              <a:rPr lang="en-US" smtClean="0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E4D9F42-BE23-4737-BC05-D98D86C4E0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965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AD26F923-7C0C-4D8B-894A-5543E19C1B57}" type="datetimeFigureOut">
              <a:rPr lang="en-US" smtClean="0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E4D9F42-BE23-4737-BC05-D98D86C4E0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16160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AD26F923-7C0C-4D8B-894A-5543E19C1B57}" type="datetimeFigureOut">
              <a:rPr lang="en-US" smtClean="0"/>
              <a:pPr>
                <a:defRPr/>
              </a:pPr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4D9F42-BE23-4737-BC05-D98D86C4E0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6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gif"/><Relationship Id="rId12" Type="http://schemas.openxmlformats.org/officeDocument/2006/relationships/image" Target="../media/image27.jpe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gif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31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b="1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91111" y="4200651"/>
            <a:ext cx="4229100" cy="1095736"/>
          </a:xfrm>
        </p:spPr>
        <p:txBody>
          <a:bodyPr rtlCol="0">
            <a:normAutofit fontScale="92500" lnSpcReduction="10000"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Курбанова </a:t>
            </a:r>
            <a:r>
              <a:rPr lang="ru-RU" sz="1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Саимат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Мурадовна</a:t>
            </a:r>
            <a:endParaRPr lang="ru-RU" sz="1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классов.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Табасаранского района.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76300" y="1957502"/>
            <a:ext cx="7391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 русского языка в 4 классе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«Фразеологизмы»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«Школа России»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5133">
            <a:off x="499506" y="3953183"/>
            <a:ext cx="4462659" cy="1938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799" y="2141243"/>
            <a:ext cx="5040313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67753" y="1592358"/>
            <a:ext cx="3392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Клевать носом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90600" y="4944927"/>
            <a:ext cx="3294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Клевать носом</a:t>
            </a:r>
            <a:r>
              <a:rPr kumimoji="0" lang="ru-RU" sz="32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30172" y="5410200"/>
            <a:ext cx="3853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быть сонным, засыпать.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9600" y="658782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u="sng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Узнайте фразеологизм по рисунку</a:t>
            </a:r>
            <a:r>
              <a:rPr kumimoji="0" lang="ru-RU" sz="2800" b="1" i="1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Как вы понимаете</a:t>
            </a:r>
            <a:r>
              <a:rPr lang="ru-RU" sz="2800" b="1" i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его </a:t>
            </a:r>
            <a:r>
              <a:rPr kumimoji="0" lang="ru-RU" sz="2800" b="1" i="1" u="sng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</a:t>
            </a:r>
            <a:r>
              <a:rPr kumimoji="0" lang="ru-RU" sz="2800" b="1" i="1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1407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98" y="1437620"/>
            <a:ext cx="38163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9539">
            <a:off x="4431278" y="2578791"/>
            <a:ext cx="828403" cy="80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26319" y="703074"/>
            <a:ext cx="3456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Чесать языком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2000" y="4629098"/>
            <a:ext cx="33351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Чесать языком -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81200" y="5315915"/>
            <a:ext cx="3973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попусту говорить.</a:t>
            </a:r>
          </a:p>
        </p:txBody>
      </p:sp>
    </p:spTree>
    <p:extLst>
      <p:ext uri="{BB962C8B-B14F-4D97-AF65-F5344CB8AC3E}">
        <p14:creationId xmlns:p14="http://schemas.microsoft.com/office/powerpoint/2010/main" val="374620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3921125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533400"/>
            <a:ext cx="35012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Строить глазки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91711" y="4704775"/>
            <a:ext cx="3477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Строить глазки</a:t>
            </a:r>
            <a:r>
              <a:rPr kumimoji="0" lang="ru-RU" sz="3200" b="1" i="0" u="none" strike="noStrike" kern="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34996" y="5227995"/>
            <a:ext cx="3575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привлекать внимание.</a:t>
            </a:r>
          </a:p>
        </p:txBody>
      </p:sp>
      <p:pic>
        <p:nvPicPr>
          <p:cNvPr id="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114935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082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79" y="1302435"/>
            <a:ext cx="2017712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4400" y="4583836"/>
            <a:ext cx="2847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Точить зубы -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00400" y="609600"/>
            <a:ext cx="2842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Точить зубы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66800" y="5362139"/>
            <a:ext cx="5846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испытывать злобу против кого-либо.</a:t>
            </a:r>
          </a:p>
        </p:txBody>
      </p:sp>
    </p:spTree>
    <p:extLst>
      <p:ext uri="{BB962C8B-B14F-4D97-AF65-F5344CB8AC3E}">
        <p14:creationId xmlns:p14="http://schemas.microsoft.com/office/powerpoint/2010/main" val="3450492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C:\Documents and Settings\home\Мои документы\Мои рисунки\анимация\анимация животные 142\21[1].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7523" y="1642069"/>
            <a:ext cx="1500187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C:\Documents and Settings\home\Мои документы\Мои рисунки\анимация\анимация животные 142\0018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5054" y="866773"/>
            <a:ext cx="11049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C:\Documents and Settings\home\Мои документы\Мои рисунки\анимация\анимация животные 142\r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96139" y="3093338"/>
            <a:ext cx="142875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809356" y="870068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Хитёр как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Труслив как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Голоден как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Здоров как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Изворотлив как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Надут как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Нем как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Грязный как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Упрям как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Болтлив как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Колючий как</a:t>
            </a:r>
          </a:p>
        </p:txBody>
      </p:sp>
      <p:pic>
        <p:nvPicPr>
          <p:cNvPr id="12292" name="Picture 4" descr="http://im8-tub.yandex.net/i?id=63088144-0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9961" y="2884723"/>
            <a:ext cx="1390650" cy="1428750"/>
          </a:xfrm>
          <a:prstGeom prst="rect">
            <a:avLst/>
          </a:prstGeom>
          <a:noFill/>
        </p:spPr>
      </p:pic>
      <p:pic>
        <p:nvPicPr>
          <p:cNvPr id="2" name="Picture 6" descr="http://im8-tub.yandex.net/i?id=41011632-0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60712" y="271819"/>
            <a:ext cx="1190625" cy="1428750"/>
          </a:xfrm>
          <a:prstGeom prst="rect">
            <a:avLst/>
          </a:prstGeom>
          <a:noFill/>
        </p:spPr>
      </p:pic>
      <p:pic>
        <p:nvPicPr>
          <p:cNvPr id="3" name="Picture 8" descr="http://im7-tub.yandex.net/i?id=79349486-0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1219" y="5119685"/>
            <a:ext cx="1390650" cy="1038225"/>
          </a:xfrm>
          <a:prstGeom prst="rect">
            <a:avLst/>
          </a:prstGeom>
          <a:noFill/>
        </p:spPr>
      </p:pic>
      <p:pic>
        <p:nvPicPr>
          <p:cNvPr id="12298" name="Picture 10" descr="http://im4-tub.yandex.net/i?id=143969500-06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22417" y="2370851"/>
            <a:ext cx="971550" cy="1381126"/>
          </a:xfrm>
          <a:prstGeom prst="rect">
            <a:avLst/>
          </a:prstGeom>
          <a:noFill/>
        </p:spPr>
      </p:pic>
      <p:pic>
        <p:nvPicPr>
          <p:cNvPr id="12300" name="Picture 12" descr="http://im7-tub.yandex.net/i?id=41997426-06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DFEF6"/>
              </a:clrFrom>
              <a:clrTo>
                <a:srgbClr val="FDFE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72417" y="4336351"/>
            <a:ext cx="1390650" cy="1038225"/>
          </a:xfrm>
          <a:prstGeom prst="rect">
            <a:avLst/>
          </a:prstGeom>
          <a:noFill/>
        </p:spPr>
      </p:pic>
      <p:pic>
        <p:nvPicPr>
          <p:cNvPr id="12302" name="Picture 14" descr="http://im8-tub.yandex.net/i?id=115701497-13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6253" y="5195769"/>
            <a:ext cx="1214446" cy="1214446"/>
          </a:xfrm>
          <a:prstGeom prst="rect">
            <a:avLst/>
          </a:prstGeom>
          <a:noFill/>
        </p:spPr>
      </p:pic>
      <p:pic>
        <p:nvPicPr>
          <p:cNvPr id="12304" name="Picture 16" descr="http://im3-tub.yandex.net/i?id=63863464-03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93406" y="5355952"/>
            <a:ext cx="1363315" cy="1163363"/>
          </a:xfrm>
          <a:prstGeom prst="rect">
            <a:avLst/>
          </a:prstGeom>
          <a:noFill/>
        </p:spPr>
      </p:pic>
      <p:pic>
        <p:nvPicPr>
          <p:cNvPr id="12306" name="Picture 18" descr="http://im2-tub.yandex.net/i?id=124482234-06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8F7FF"/>
              </a:clrFrom>
              <a:clrTo>
                <a:srgbClr val="F8F7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4068" y="5202764"/>
            <a:ext cx="1047750" cy="1085850"/>
          </a:xfrm>
          <a:prstGeom prst="rect">
            <a:avLst/>
          </a:prstGeom>
          <a:noFill/>
        </p:spPr>
      </p:pic>
      <p:cxnSp>
        <p:nvCxnSpPr>
          <p:cNvPr id="6" name="Прямая со стрелкой 5"/>
          <p:cNvCxnSpPr/>
          <p:nvPr/>
        </p:nvCxnSpPr>
        <p:spPr>
          <a:xfrm>
            <a:off x="2743200" y="1143000"/>
            <a:ext cx="4510477" cy="23622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095356" y="1642069"/>
            <a:ext cx="3035791" cy="3264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2971800" y="1159509"/>
            <a:ext cx="2223326" cy="83442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768873" y="2462111"/>
            <a:ext cx="4327266" cy="3089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567711" y="2866258"/>
            <a:ext cx="3396100" cy="248969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685696" y="3286114"/>
            <a:ext cx="3170255" cy="221438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2317759" y="2912860"/>
            <a:ext cx="1799755" cy="81861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3095356" y="4161075"/>
            <a:ext cx="4251188" cy="56332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2660540" y="4570304"/>
            <a:ext cx="2263808" cy="84416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2971800" y="5029198"/>
            <a:ext cx="743334" cy="38526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3136285" y="3595836"/>
            <a:ext cx="2167908" cy="183495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25853" y="456403"/>
            <a:ext cx="4135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 фразеологизм</a:t>
            </a:r>
          </a:p>
        </p:txBody>
      </p:sp>
      <p:pic>
        <p:nvPicPr>
          <p:cNvPr id="5" name="Барбарики. Далеко от мамы (-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27383" y="5731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06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533400"/>
            <a:ext cx="61759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Вспомните, </a:t>
            </a:r>
          </a:p>
          <a:p>
            <a:pPr algn="ctr"/>
            <a:r>
              <a:rPr lang="ru-RU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какого произведения фразеологизм.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42444"/>
            <a:ext cx="6781799" cy="3990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1234" y="1487507"/>
            <a:ext cx="7069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«Взяла лису досада. Думала, что наестся на целую неделю,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домой пошла –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несолоно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хлебала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</a:p>
        </p:txBody>
      </p:sp>
    </p:spTree>
    <p:extLst>
      <p:ext uri="{BB962C8B-B14F-4D97-AF65-F5344CB8AC3E}">
        <p14:creationId xmlns:p14="http://schemas.microsoft.com/office/powerpoint/2010/main" val="3876136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533400"/>
            <a:ext cx="723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Вспомните, </a:t>
            </a:r>
          </a:p>
          <a:p>
            <a:pPr lvl="0" algn="ctr"/>
            <a:r>
              <a:rPr lang="ru-RU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какого произведения фразеологизм.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92" t="6840" r="3999" b="7740"/>
          <a:stretch/>
        </p:blipFill>
        <p:spPr>
          <a:xfrm>
            <a:off x="5715000" y="2819400"/>
            <a:ext cx="3203303" cy="3923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2166"/>
            <a:ext cx="6565195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Испугался старик, взмолился: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«Чего ты, баба, 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белены объелась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?..»</a:t>
            </a:r>
          </a:p>
        </p:txBody>
      </p:sp>
    </p:spTree>
    <p:extLst>
      <p:ext uri="{BB962C8B-B14F-4D97-AF65-F5344CB8AC3E}">
        <p14:creationId xmlns:p14="http://schemas.microsoft.com/office/powerpoint/2010/main" val="1333138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5900" y="145989"/>
            <a:ext cx="6172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Вспомните, </a:t>
            </a:r>
          </a:p>
          <a:p>
            <a:pPr lvl="0" algn="ctr"/>
            <a:r>
              <a:rPr lang="ru-RU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какого произведения фразеологизм.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963" y="3111899"/>
            <a:ext cx="4725821" cy="3566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305257"/>
            <a:ext cx="3200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кожи лезут вон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возу всё нет ходу!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Поклажа бы для них казалась и легка: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Лебедь рвётся в облака,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 пятится назад,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Щука тянет в воду.»</a:t>
            </a:r>
          </a:p>
        </p:txBody>
      </p:sp>
    </p:spTree>
    <p:extLst>
      <p:ext uri="{BB962C8B-B14F-4D97-AF65-F5344CB8AC3E}">
        <p14:creationId xmlns:p14="http://schemas.microsoft.com/office/powerpoint/2010/main" val="1844049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2361" y="152400"/>
            <a:ext cx="716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Вспомните, </a:t>
            </a:r>
          </a:p>
          <a:p>
            <a:pPr lvl="0" algn="ctr"/>
            <a:r>
              <a:rPr lang="ru-RU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какого произведения фразеологизм.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86000"/>
            <a:ext cx="3034379" cy="422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31346"/>
            <a:ext cx="4766304" cy="5185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Похвалил его отец: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«Ты, Данило, молодец!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вот, так сказать, примерно,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Сослужил мне службу верно,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есть, будучи при всём,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ударил в грязь лицом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49207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228600"/>
            <a:ext cx="746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Вспомните, </a:t>
            </a:r>
          </a:p>
          <a:p>
            <a:pPr lvl="0" algn="ctr"/>
            <a:r>
              <a:rPr lang="ru-RU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какого произведения фразеологизм.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79624"/>
            <a:ext cx="2857500" cy="4240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1" y="1066800"/>
            <a:ext cx="4991099" cy="44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 вдруг видит он, на пригорочке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зелёном цветёт цветок цвету алого,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красоты невиданной и неслыханной,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ни в сказке сказать, ни пером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написать. У честного купца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занимается…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25077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9200" y="934283"/>
            <a:ext cx="731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54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400" y="5181600"/>
            <a:ext cx="1975275" cy="8291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5800" y="838200"/>
            <a:ext cx="7391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Monotype Corsiva" panose="03010101010201010101" pitchFamily="66" charset="0"/>
              </a:rPr>
              <a:t>«Русский язык  в умелых  руках и в опытных  устах  красив,  певуч  и   выразителен».</a:t>
            </a:r>
          </a:p>
          <a:p>
            <a:r>
              <a:rPr lang="ru-RU" sz="5400" dirty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          А. И. Куприн</a:t>
            </a:r>
          </a:p>
        </p:txBody>
      </p:sp>
    </p:spTree>
    <p:extLst>
      <p:ext uri="{BB962C8B-B14F-4D97-AF65-F5344CB8AC3E}">
        <p14:creationId xmlns:p14="http://schemas.microsoft.com/office/powerpoint/2010/main" val="2937622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0000">
            <a:off x="706358" y="1509734"/>
            <a:ext cx="2455164" cy="18813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807933" y="3752796"/>
            <a:ext cx="2057400" cy="1961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20000">
            <a:off x="5813652" y="907452"/>
            <a:ext cx="2524125" cy="22414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620" y="509133"/>
            <a:ext cx="2033364" cy="21309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9999" r="20000" b="14446"/>
          <a:stretch/>
        </p:blipFill>
        <p:spPr>
          <a:xfrm>
            <a:off x="2908606" y="2666208"/>
            <a:ext cx="3318921" cy="34967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/>
          <a:srcRect t="245" r="1238" b="-1"/>
          <a:stretch/>
        </p:blipFill>
        <p:spPr>
          <a:xfrm rot="-4620000">
            <a:off x="6334181" y="3578729"/>
            <a:ext cx="1940199" cy="1876108"/>
          </a:xfrm>
          <a:prstGeom prst="rect">
            <a:avLst/>
          </a:prstGeom>
        </p:spPr>
      </p:pic>
      <p:pic>
        <p:nvPicPr>
          <p:cNvPr id="2" name="i.s.bah-shutka-flejta_(mp3CC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66114" y="5739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6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C 0.00695 -0.00995 0.01407 -0.02107 0.02101 -0.03495 C 0.03994 -0.075 0.04497 -0.11389 0.03108 -0.11991 C 0.01702 -0.12708 -0.01006 -0.09907 -0.02899 -0.05903 C -0.03906 -0.03796 -0.04496 -0.01806 -0.04704 -0.00301 C -0.05 0.00903 -0.05104 0.02106 -0.05104 0.03495 C -0.05104 0.08009 -0.03802 0.1169 -0.02291 0.1169 C -0.00798 0.1169 0.00504 0.08009 0.00504 0.03495 C 0.00504 0.01389 0.00209 -0.00602 -0.00295 -0.01991 C -0.00503 -0.03194 -0.01006 -0.04491 -0.01597 -0.0581 C -0.03593 -0.09907 -0.06302 -0.12708 -0.07708 -0.11991 C -0.09097 -0.11296 -0.08593 -0.075 -0.06597 -0.03403 C -0.05798 -0.01505 -0.04704 0.00093 -0.03593 0.01204 C -0.02795 0.02199 -0.01892 0.03102 -0.00694 0.04005 C 0.029 0.06898 0.06494 0.08194 0.075 0.06991 C 0.08403 0.0581 0.06407 0.025 0.02796 -0.00301 C 0.01303 -0.01505 -0.00295 -0.02407 -0.01597 -0.03009 C -0.02795 -0.03611 -0.04305 -0.04097 -0.05902 -0.04398 C -0.10295 -0.05394 -0.14097 -0.05093 -0.14392 -0.03495 C -0.14791 -0.01991 -0.11493 3.7037E-7 -0.071 0.00995 C -0.05104 0.01389 -0.03194 0.01597 -0.01701 0.01505 C -0.00399 0.01505 0.01007 0.01296 0.025 0.00995 C 0.06893 3.7037E-7 0.10209 -0.02107 0.09792 -0.03611 C 0.09497 -0.05093 0.05695 -0.05509 0.01303 -0.04491 C -0.00798 -0.04005 -0.02708 -0.0331 -0.03993 -0.025 C -0.05104 -0.01898 -0.06197 -0.01204 -0.07395 -0.00301 C -0.10902 0.02593 -0.13003 0.0581 -0.11996 0.06991 C -0.11093 0.08194 -0.07395 0.06898 -0.03906 0.04097 C -0.02204 0.02708 -0.00798 0.01296 -4.44444E-6 3.7037E-7 Z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7 0 0.031 0.014 0.031 0.031 C 0.031 0.049 0.017 0.063 0 0.063 C -0.017 0.063 -0.031 0.077 -0.031 0.094 C -0.031 0.111 -0.017 0.125 0 0.125 C 0.017 0.125 0.031 0.139 0.031 0.156 C 0.031 0.173 0.017 0.187 0 0.187 C -0.017 0.187 -0.031 0.201 -0.031 0.219 C -0.031 0.236 -0.017 0.25 0 0.25 C 0.017 0.25 0.031 0.236 0.031 0.219 C 0.031 0.201 0.017 0.187 0 0.187 C -0.017 0.187 -0.031 0.173 -0.031 0.156 C -0.031 0.139 -0.017 0.125 0 0.125 C 0.017 0.125 0.031 0.111 0.031 0.094 C 0.031 0.077 0.017 0.063 0 0.063 C -0.017 0.063 -0.031 0.049 -0.031 0.031 C -0.031 0.014 -0.017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 0.006 0.011 0.011 0.015 0.017 C 0.02 0.011 0.024 0.006 0.03 0 C 0.065 -0.035 0.107 -0.05 0.124 -0.034 C 0.14 -0.017 0.125 0.025 0.09 0.06 C 0.084 0.065 0.079 0.07 0.073 0.075 C 0.079 0.079 0.084 0.084 0.09 0.09 C 0.125 0.125 0.14 0.167 0.124 0.183 C 0.107 0.2 0.065 0.185 0.03 0.15 C 0.024 0.144 0.02 0.139 0.015 0.133 C 0.011 0.139 0.006 0.144 0 0.15 C -0.035 0.185 -0.077 0.2 -0.094 0.183 C -0.11 0.167 -0.095 0.125 -0.06 0.09 C -0.054 0.084 -0.049 0.079 -0.043 0.075 C -0.049 0.07 -0.054 0.065 -0.06 0.06 C -0.095 0.025 -0.11 -0.017 -0.094 -0.034 C -0.077 -0.05 -0.035 -0.035 0 0 Z" pathEditMode="relative" ptsTypes="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2 0.058 0.1 0.152 0.077 0.238 C -0.015 0.233 -0.093 0.173 -0.125 0.091 C -0.047 0.04 0.051 0.043 0.125 0.091 C 0.092 0.178 0.011 0.233 -0.077 0.238 C -0.101 0.148 -0.068 0.056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685800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 фразеологизмы по группам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4600" y="1981200"/>
            <a:ext cx="6858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Бить баклуши.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Одна нога здесь, другая там.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Гонять лодыря.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Во весь дух.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Одним махом.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Сидеть сложа руки.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Толочь воду в ступе.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Со всех ног.</a:t>
            </a:r>
            <a:endParaRPr lang="ru-RU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732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0692" y="1808543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Бить баклуши;</a:t>
            </a:r>
          </a:p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Гонять лодыря;</a:t>
            </a:r>
          </a:p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Сидеть сложа руки;</a:t>
            </a:r>
          </a:p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Толочь воду в ступе.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0692" y="4593279"/>
            <a:ext cx="445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Бездельничать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0692" y="609600"/>
            <a:ext cx="5151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одним словом»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1691122"/>
            <a:ext cx="640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весь дух;</a:t>
            </a:r>
          </a:p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Сломя голову;</a:t>
            </a:r>
          </a:p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 всех ног;</a:t>
            </a:r>
          </a:p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Одна нога здесь, другая там;</a:t>
            </a:r>
          </a:p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Одним махом.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4600" y="4876800"/>
            <a:ext cx="3886200" cy="992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5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57400" y="721435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одним словом»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14500" y="1868390"/>
            <a:ext cx="5943600" cy="253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1" rIns="68580" bIns="34291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  <a:tabLst>
                <a:tab pos="342883" algn="l"/>
              </a:tabLs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Хоть пруд пруди;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342883" algn="l"/>
              </a:tabLs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Кот наплакал;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342883" algn="l"/>
              </a:tabLs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Тьма-тьмущая;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342883" algn="l"/>
              </a:tabLs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Яблоку негде упасть.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64946" y="762000"/>
            <a:ext cx="5442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«Лишний фразеологизм»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4038600"/>
            <a:ext cx="1987468" cy="2249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241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828801" y="1982691"/>
            <a:ext cx="5657851" cy="253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1" rIns="68580" bIns="34291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  <a:tabLst>
                <a:tab pos="342883" algn="l"/>
              </a:tabLs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 все лопатки;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342883" algn="l"/>
              </a:tabLs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Сломя голову;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342883" algn="l"/>
              </a:tabLs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Черепашьим шагом;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342883" algn="l"/>
              </a:tabLs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мгновение ока.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4526" y="91440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«Лишний фразеологизм»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70" y="3733800"/>
            <a:ext cx="2563940" cy="2862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2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241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5853" y="194997"/>
            <a:ext cx="7238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i="1" u="sng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Соотнести </a:t>
            </a:r>
            <a:r>
              <a:rPr kumimoji="0" lang="ru-RU" sz="3200" i="1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фразеологизмы </a:t>
            </a:r>
            <a:r>
              <a:rPr lang="ru-RU" sz="3200" i="1" u="sng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sz="3200" i="1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антонимы.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2374" y="1593062"/>
            <a:ext cx="261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1) На вес золота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2374" y="2098984"/>
            <a:ext cx="3910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prstClr val="black"/>
                </a:solidFill>
                <a:latin typeface="Times New Roman"/>
              </a:rPr>
              <a:t>  </a:t>
            </a:r>
            <a:r>
              <a:rPr lang="ru-RU" sz="2400" b="1" kern="0" dirty="0">
                <a:solidFill>
                  <a:prstClr val="black"/>
                </a:solidFill>
                <a:latin typeface="Times New Roman"/>
              </a:rPr>
              <a:t>2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) В час по чайной ложке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7716" y="2568834"/>
            <a:ext cx="3549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prstClr val="black"/>
                </a:solidFill>
                <a:latin typeface="Times New Roman"/>
              </a:rPr>
              <a:t>  </a:t>
            </a:r>
            <a:r>
              <a:rPr lang="ru-RU" sz="2400" b="1" kern="0" dirty="0">
                <a:solidFill>
                  <a:prstClr val="black"/>
                </a:solidFill>
                <a:latin typeface="Times New Roman"/>
              </a:rPr>
              <a:t>3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) Мастер кислых щей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0634" y="3029010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prstClr val="black"/>
                </a:solidFill>
                <a:latin typeface="Times New Roman"/>
              </a:rPr>
              <a:t>  </a:t>
            </a:r>
            <a:r>
              <a:rPr lang="ru-RU" sz="2400" b="1" kern="0" dirty="0">
                <a:solidFill>
                  <a:prstClr val="black"/>
                </a:solidFill>
                <a:latin typeface="Times New Roman"/>
              </a:rPr>
              <a:t>4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) Засучив рукава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0634" y="3510141"/>
            <a:ext cx="2545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prstClr val="black"/>
                </a:solidFill>
                <a:latin typeface="Times New Roman"/>
              </a:rPr>
              <a:t>  </a:t>
            </a:r>
            <a:r>
              <a:rPr lang="ru-RU" sz="2400" b="1" kern="0" dirty="0">
                <a:solidFill>
                  <a:prstClr val="black"/>
                </a:solidFill>
                <a:latin typeface="Times New Roman"/>
              </a:rPr>
              <a:t>5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) Душа в душу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01335" y="1633912"/>
            <a:ext cx="3243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/>
              </a:rPr>
              <a:t>1) Мастер на все руки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89067" y="2099355"/>
            <a:ext cx="2558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/>
              </a:rPr>
              <a:t>2) Спустя рукава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901335" y="2592436"/>
            <a:ext cx="2002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/>
              </a:rPr>
              <a:t>3) Грош цена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889067" y="3596746"/>
            <a:ext cx="2470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/>
              </a:rPr>
              <a:t>5) На всех парах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01335" y="3101968"/>
            <a:ext cx="3454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Как кошка с собакой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3123586" y="1823894"/>
            <a:ext cx="1873376" cy="10118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446943" y="2397879"/>
            <a:ext cx="559248" cy="13430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3" idx="1"/>
          </p:cNvCxnSpPr>
          <p:nvPr/>
        </p:nvCxnSpPr>
        <p:spPr>
          <a:xfrm flipV="1">
            <a:off x="3517393" y="2330188"/>
            <a:ext cx="1371674" cy="9709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17" idx="1"/>
          </p:cNvCxnSpPr>
          <p:nvPr/>
        </p:nvCxnSpPr>
        <p:spPr>
          <a:xfrm flipV="1">
            <a:off x="3178978" y="3332801"/>
            <a:ext cx="1722357" cy="4958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4094264" y="1909841"/>
            <a:ext cx="902698" cy="9494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90" y="4853870"/>
            <a:ext cx="2133600" cy="180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86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24292"/>
            <a:ext cx="5153025" cy="566739"/>
          </a:xfrm>
        </p:spPr>
        <p:txBody>
          <a:bodyPr>
            <a:normAutofit fontScale="90000"/>
          </a:bodyPr>
          <a:lstStyle/>
          <a:p>
            <a:r>
              <a:rPr lang="ru-RU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 </a:t>
            </a:r>
            <a:br>
              <a:rPr lang="ru-RU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Замени одним словом.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1139" y="1779984"/>
            <a:ext cx="5772151" cy="3401616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заваривают, затевая какое-либо неприятное, хлопотливое дело, а потом расхлёбывают, распутывая это дело; её не сварить с тем, с кем трудно сговориться; её «просит» рваная обувь; она в голове у путаников.</a:t>
            </a:r>
          </a:p>
        </p:txBody>
      </p:sp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1771542" y="5494054"/>
            <a:ext cx="3131344" cy="80129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каша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05" y="4454400"/>
            <a:ext cx="2247900" cy="20793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95583" y="1795310"/>
            <a:ext cx="5772151" cy="2743200"/>
          </a:xfrm>
        </p:spPr>
        <p:txBody>
          <a:bodyPr>
            <a:normAutofit fontScale="92500" lnSpcReduction="10000"/>
          </a:bodyPr>
          <a:lstStyle/>
          <a:p>
            <a:pPr algn="ctr">
              <a:buFontTx/>
              <a:buNone/>
            </a:pPr>
            <a:r>
              <a:rPr lang="ru-RU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толкут в ступе или носят решетом те, кто занимается бесполезным делом; её набирают в рот, когда молчат; ею нельзя разлить неразлучных друзей; в неё прячут концы нечестные люди, иногда они выходят из неё сухими.</a:t>
            </a:r>
          </a:p>
        </p:txBody>
      </p:sp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1757744" y="5105400"/>
            <a:ext cx="3294460" cy="116800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вода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13469" y="522110"/>
            <a:ext cx="47170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 </a:t>
            </a:r>
          </a:p>
          <a:p>
            <a:pPr algn="ctr"/>
            <a:r>
              <a:rPr lang="ru-RU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Замени одним словом.</a:t>
            </a:r>
            <a:endParaRPr lang="ru-RU" i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3138" r="24445" b="3138"/>
          <a:stretch/>
        </p:blipFill>
        <p:spPr>
          <a:xfrm>
            <a:off x="6248400" y="3382585"/>
            <a:ext cx="1812014" cy="2474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195" y="1718290"/>
            <a:ext cx="5772151" cy="2743200"/>
          </a:xfrm>
        </p:spPr>
        <p:txBody>
          <a:bodyPr>
            <a:normAutofit fontScale="92500"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проглатывают, упорно не желая о чём-нибудь говорить; он хорошо подвешен у человека, который говорит бойко, легко; за него тянут или дёргают, настойчиво заставляя высказаться; его держат за зубами, когда не хотят говорить лишнего.</a:t>
            </a:r>
          </a:p>
        </p:txBody>
      </p:sp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>
            <a:off x="2514600" y="5105400"/>
            <a:ext cx="2538413" cy="101679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язык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13467" y="575290"/>
            <a:ext cx="47170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 </a:t>
            </a:r>
          </a:p>
          <a:p>
            <a:pPr lvl="0" algn="ctr"/>
            <a:r>
              <a:rPr lang="ru-RU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Замени одним словом.</a:t>
            </a:r>
            <a:endParaRPr lang="ru-RU" i="1" u="sng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38600"/>
            <a:ext cx="2057400" cy="1783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6576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выражения, устойчивые сочетания слов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02" y="609600"/>
            <a:ext cx="3344995" cy="145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99279" y="2065436"/>
            <a:ext cx="2545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0" y="2861386"/>
            <a:ext cx="3889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Фразеологизмы - </a:t>
            </a:r>
          </a:p>
        </p:txBody>
      </p:sp>
    </p:spTree>
    <p:extLst>
      <p:ext uri="{BB962C8B-B14F-4D97-AF65-F5344CB8AC3E}">
        <p14:creationId xmlns:p14="http://schemas.microsoft.com/office/powerpoint/2010/main" val="852539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13766" y="2133600"/>
            <a:ext cx="5772151" cy="27432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вешают, приходя в уныние, его задирают, зазнаваясь; его всюду суют, вмешиваясь не в свое дело.</a:t>
            </a:r>
          </a:p>
        </p:txBody>
      </p:sp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2514600" y="4395855"/>
            <a:ext cx="2430065" cy="1234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нос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56342" y="685800"/>
            <a:ext cx="47170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 </a:t>
            </a:r>
          </a:p>
          <a:p>
            <a:pPr lvl="0" algn="ctr"/>
            <a:r>
              <a:rPr lang="ru-RU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Замени одним словом.</a:t>
            </a:r>
            <a:endParaRPr lang="ru-RU" i="1" u="sng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7500" r="20000" b="10000"/>
          <a:stretch/>
        </p:blipFill>
        <p:spPr>
          <a:xfrm>
            <a:off x="6324600" y="3200400"/>
            <a:ext cx="1752600" cy="2514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79343"/>
            <a:ext cx="5772151" cy="2743200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цветы, а вянут; не ладоши, а ими хлопают, если чего-то не понимают; не бельё, а их развешивают чрезмерно доверчивые и любопытные.</a:t>
            </a:r>
          </a:p>
        </p:txBody>
      </p:sp>
      <p:sp>
        <p:nvSpPr>
          <p:cNvPr id="17412" name="WordArt 4"/>
          <p:cNvSpPr>
            <a:spLocks noChangeArrowheads="1" noChangeShapeType="1" noTextEdit="1"/>
          </p:cNvSpPr>
          <p:nvPr/>
        </p:nvSpPr>
        <p:spPr bwMode="auto">
          <a:xfrm>
            <a:off x="1948457" y="4863775"/>
            <a:ext cx="2484835" cy="118824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7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уши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41158" y="636343"/>
            <a:ext cx="47170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 </a:t>
            </a:r>
          </a:p>
          <a:p>
            <a:pPr lvl="0" algn="ctr"/>
            <a:r>
              <a:rPr lang="ru-RU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Замени одним словом.</a:t>
            </a:r>
            <a:endParaRPr lang="ru-RU" i="1" u="sng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001" r="10000" b="7500"/>
          <a:stretch/>
        </p:blipFill>
        <p:spPr>
          <a:xfrm>
            <a:off x="5334000" y="3755399"/>
            <a:ext cx="2850142" cy="2216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5301" y="665162"/>
            <a:ext cx="7086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фразеологизмы художник изобразил на рисунках?</a:t>
            </a:r>
          </a:p>
        </p:txBody>
      </p:sp>
      <p:pic>
        <p:nvPicPr>
          <p:cNvPr id="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37" y="1570058"/>
            <a:ext cx="20637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3998" y="3645872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Крокодиловы слёзы</a:t>
            </a: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902143"/>
            <a:ext cx="7069138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52800" y="5715026"/>
            <a:ext cx="2996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Как кошка с собакой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98322"/>
            <a:ext cx="198913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95019" y="3615738"/>
            <a:ext cx="19511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Кот наплакал</a:t>
            </a:r>
          </a:p>
        </p:txBody>
      </p:sp>
    </p:spTree>
    <p:extLst>
      <p:ext uri="{BB962C8B-B14F-4D97-AF65-F5344CB8AC3E}">
        <p14:creationId xmlns:p14="http://schemas.microsoft.com/office/powerpoint/2010/main" val="2078413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2200" y="609600"/>
            <a:ext cx="4572000" cy="1081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загадки.  </a:t>
            </a: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u="sng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kumimoji="0" lang="ru-RU" sz="2800" b="1" i="1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фразеологизмы.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5800" y="2024953"/>
            <a:ext cx="792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Как говорят о человеке, который совершенно лишён музыкального слуха?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67200" y="3175215"/>
            <a:ext cx="4154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на ухо наступил</a:t>
            </a:r>
            <a:r>
              <a:rPr lang="ru-RU" sz="2800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90600" y="4267200"/>
            <a:ext cx="792480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Для справки: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Сесть в калошу; хоть око выколи; медведь на ухо наступил; мухи не обидит; горит в руках; открывать Америку; семь пятниц на неделе.</a:t>
            </a:r>
          </a:p>
        </p:txBody>
      </p:sp>
    </p:spTree>
    <p:extLst>
      <p:ext uri="{BB962C8B-B14F-4D97-AF65-F5344CB8AC3E}">
        <p14:creationId xmlns:p14="http://schemas.microsoft.com/office/powerpoint/2010/main" val="2439524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9800" y="609600"/>
            <a:ext cx="4572000" cy="11264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u="sng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загадки.  </a:t>
            </a:r>
          </a:p>
          <a:p>
            <a:pPr lvl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u="sng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фразеологизмы.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2292" y="1953030"/>
            <a:ext cx="762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Так говорят о человеке, который легко меняет свои решения, намерения.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99296" y="3200400"/>
            <a:ext cx="3805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 пятниц на неделе.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38400" y="3239124"/>
            <a:ext cx="284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90600" y="4495800"/>
            <a:ext cx="778830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справки:</a:t>
            </a:r>
            <a:endParaRPr lang="ru-RU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Сесть в калошу; хоть око выколи; мухи не обидит; горит в руках; открывать Америку; семь пятниц на неделе.</a:t>
            </a:r>
          </a:p>
        </p:txBody>
      </p:sp>
    </p:spTree>
    <p:extLst>
      <p:ext uri="{BB962C8B-B14F-4D97-AF65-F5344CB8AC3E}">
        <p14:creationId xmlns:p14="http://schemas.microsoft.com/office/powerpoint/2010/main" val="86887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9800" y="533400"/>
            <a:ext cx="4572000" cy="11264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u="sng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загадки.  </a:t>
            </a:r>
          </a:p>
          <a:p>
            <a:pPr lvl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u="sng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фразеологизмы.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1828800"/>
            <a:ext cx="807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Как говорят о человеке очень скромном, тихом, кротком.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62600" y="3124200"/>
            <a:ext cx="2726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Мухи не обидит.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4267200"/>
            <a:ext cx="78486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справки:</a:t>
            </a:r>
            <a:endParaRPr lang="ru-RU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Сесть в калошу; хоть око выколи; мухи не обидит; горит в руках; открывать Америку.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3510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800" y="685800"/>
            <a:ext cx="723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предложения содержат ошибки в употреблении фразеологизмов?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6800" y="1828800"/>
            <a:ext cx="7239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3600" i="1" dirty="0">
                <a:solidFill>
                  <a:prstClr val="black"/>
                </a:solidFill>
                <a:latin typeface="Times New Roman"/>
                <a:ea typeface="Times New Roman" pitchFamily="18" charset="0"/>
              </a:rPr>
              <a:t>  </a:t>
            </a:r>
            <a:r>
              <a:rPr lang="ru-RU" sz="3200" i="1" dirty="0">
                <a:solidFill>
                  <a:prstClr val="black"/>
                </a:solidFill>
                <a:latin typeface="Times New Roman"/>
                <a:ea typeface="Times New Roman" pitchFamily="18" charset="0"/>
              </a:rPr>
              <a:t>Вася красиво,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как курица лапой,</a:t>
            </a:r>
            <a:r>
              <a:rPr lang="ru-RU" sz="3200" i="1" dirty="0">
                <a:solidFill>
                  <a:prstClr val="black"/>
                </a:solidFill>
                <a:latin typeface="Times New Roman"/>
                <a:ea typeface="Times New Roman" pitchFamily="18" charset="0"/>
              </a:rPr>
              <a:t> написал заглавие.</a:t>
            </a:r>
            <a:br>
              <a:rPr lang="ru-RU" sz="3200" i="1" dirty="0">
                <a:solidFill>
                  <a:prstClr val="black"/>
                </a:solidFill>
                <a:latin typeface="Times New Roman"/>
                <a:ea typeface="Times New Roman" pitchFamily="18" charset="0"/>
              </a:rPr>
            </a:br>
            <a:r>
              <a:rPr lang="ru-RU" sz="3200" i="1" dirty="0">
                <a:solidFill>
                  <a:prstClr val="black"/>
                </a:solidFill>
                <a:latin typeface="Times New Roman"/>
                <a:ea typeface="Times New Roman" pitchFamily="18" charset="0"/>
              </a:rPr>
              <a:t>  Женя остановилась, до глубины души восхищённая чудесной музыкой.</a:t>
            </a:r>
            <a:br>
              <a:rPr lang="ru-RU" sz="3200" i="1" dirty="0">
                <a:solidFill>
                  <a:prstClr val="black"/>
                </a:solidFill>
                <a:latin typeface="Times New Roman"/>
                <a:ea typeface="Times New Roman" pitchFamily="18" charset="0"/>
              </a:rPr>
            </a:br>
            <a:r>
              <a:rPr lang="ru-RU" sz="3200" i="1" dirty="0">
                <a:solidFill>
                  <a:prstClr val="black"/>
                </a:solidFill>
                <a:latin typeface="Times New Roman"/>
                <a:ea typeface="Times New Roman" pitchFamily="18" charset="0"/>
              </a:rPr>
              <a:t>  Котёнок был очень некрасивым, глаз не оторвать.</a:t>
            </a:r>
            <a:br>
              <a:rPr lang="ru-RU" sz="3200" i="1" dirty="0">
                <a:solidFill>
                  <a:prstClr val="black"/>
                </a:solidFill>
                <a:latin typeface="Times New Roman"/>
                <a:ea typeface="Times New Roman" pitchFamily="18" charset="0"/>
              </a:rPr>
            </a:br>
            <a:r>
              <a:rPr lang="ru-RU" sz="3200" i="1" dirty="0">
                <a:solidFill>
                  <a:prstClr val="black"/>
                </a:solidFill>
                <a:latin typeface="Times New Roman"/>
                <a:ea typeface="Times New Roman" pitchFamily="18" charset="0"/>
              </a:rPr>
              <a:t>  Мы дружно работали, сложа  руки.</a:t>
            </a:r>
            <a:endParaRPr lang="ru-RU" sz="3200" i="1" dirty="0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5368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600" y="2819400"/>
            <a:ext cx="746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3600" i="1" dirty="0">
                <a:solidFill>
                  <a:prstClr val="black"/>
                </a:solidFill>
                <a:latin typeface="Times New Roman"/>
                <a:ea typeface="Times New Roman" pitchFamily="18" charset="0"/>
              </a:rPr>
              <a:t>  Вася красиво,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курица лапой,</a:t>
            </a:r>
            <a:r>
              <a:rPr lang="ru-RU" sz="3600" i="1" dirty="0">
                <a:solidFill>
                  <a:srgbClr val="FF0000"/>
                </a:solidFill>
                <a:latin typeface="Times New Roman"/>
                <a:ea typeface="Times New Roman" pitchFamily="18" charset="0"/>
              </a:rPr>
              <a:t> </a:t>
            </a:r>
            <a:r>
              <a:rPr lang="ru-RU" sz="3600" i="1" dirty="0">
                <a:solidFill>
                  <a:prstClr val="black"/>
                </a:solidFill>
                <a:latin typeface="Times New Roman"/>
                <a:ea typeface="Times New Roman" pitchFamily="18" charset="0"/>
              </a:rPr>
              <a:t>написал заглавие.</a:t>
            </a:r>
            <a:br>
              <a:rPr lang="ru-RU" sz="3600" i="1" dirty="0">
                <a:solidFill>
                  <a:prstClr val="black"/>
                </a:solidFill>
                <a:latin typeface="Times New Roman"/>
                <a:ea typeface="Times New Roman" pitchFamily="18" charset="0"/>
              </a:rPr>
            </a:br>
            <a:r>
              <a:rPr lang="ru-RU" sz="3600" i="1" dirty="0">
                <a:solidFill>
                  <a:prstClr val="black"/>
                </a:solidFill>
                <a:latin typeface="Times New Roman"/>
                <a:ea typeface="Times New Roman" pitchFamily="18" charset="0"/>
              </a:rPr>
              <a:t>   Котёнок был очень некрасивым, </a:t>
            </a:r>
            <a:r>
              <a:rPr lang="ru-RU" sz="3600" i="1" dirty="0">
                <a:solidFill>
                  <a:srgbClr val="FF0000"/>
                </a:solidFill>
                <a:latin typeface="Times New Roman"/>
                <a:ea typeface="Times New Roman" pitchFamily="18" charset="0"/>
              </a:rPr>
              <a:t>глаз не оторвать.</a:t>
            </a:r>
            <a:br>
              <a:rPr lang="ru-RU" sz="3600" i="1" dirty="0">
                <a:solidFill>
                  <a:srgbClr val="FF0000"/>
                </a:solidFill>
                <a:latin typeface="Times New Roman"/>
                <a:ea typeface="Times New Roman" pitchFamily="18" charset="0"/>
              </a:rPr>
            </a:br>
            <a:r>
              <a:rPr lang="ru-RU" sz="3600" i="1" dirty="0">
                <a:solidFill>
                  <a:srgbClr val="FF0000"/>
                </a:solidFill>
                <a:latin typeface="Times New Roman"/>
                <a:ea typeface="Times New Roman" pitchFamily="18" charset="0"/>
              </a:rPr>
              <a:t>  </a:t>
            </a:r>
            <a:r>
              <a:rPr lang="ru-RU" sz="3600" i="1" dirty="0">
                <a:solidFill>
                  <a:prstClr val="black"/>
                </a:solidFill>
                <a:latin typeface="Times New Roman"/>
                <a:ea typeface="Times New Roman" pitchFamily="18" charset="0"/>
              </a:rPr>
              <a:t>Мы дружно работали, </a:t>
            </a:r>
            <a:r>
              <a:rPr lang="ru-RU" sz="3600" i="1" dirty="0">
                <a:solidFill>
                  <a:srgbClr val="FF0000"/>
                </a:solidFill>
                <a:latin typeface="Times New Roman"/>
                <a:ea typeface="Times New Roman" pitchFamily="18" charset="0"/>
              </a:rPr>
              <a:t>сложа руки</a:t>
            </a:r>
            <a:r>
              <a:rPr lang="ru-RU" sz="3200" i="1" dirty="0">
                <a:solidFill>
                  <a:srgbClr val="FF0000"/>
                </a:solidFill>
                <a:latin typeface="Times New Roman"/>
                <a:ea typeface="Times New Roman" pitchFamily="18" charset="0"/>
              </a:rPr>
              <a:t>.</a:t>
            </a:r>
            <a:endParaRPr lang="ru-RU" sz="3200" i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838200"/>
            <a:ext cx="64542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</a:p>
          <a:p>
            <a:pPr algn="ctr"/>
            <a:r>
              <a:rPr lang="ru-RU" sz="3600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с ошибками </a:t>
            </a:r>
          </a:p>
          <a:p>
            <a:pPr algn="ctr"/>
            <a:r>
              <a:rPr lang="ru-RU" sz="3600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применении фразеологизмов:</a:t>
            </a:r>
          </a:p>
        </p:txBody>
      </p:sp>
    </p:spTree>
    <p:extLst>
      <p:ext uri="{BB962C8B-B14F-4D97-AF65-F5344CB8AC3E}">
        <p14:creationId xmlns:p14="http://schemas.microsoft.com/office/powerpoint/2010/main" val="3308761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857250"/>
            <a:ext cx="52959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82700" y="2590800"/>
            <a:ext cx="37785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Конец - делу венец.</a:t>
            </a:r>
          </a:p>
        </p:txBody>
      </p:sp>
    </p:spTree>
    <p:extLst>
      <p:ext uri="{BB962C8B-B14F-4D97-AF65-F5344CB8AC3E}">
        <p14:creationId xmlns:p14="http://schemas.microsoft.com/office/powerpoint/2010/main" val="3543272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2200" y="762000"/>
            <a:ext cx="4243184" cy="10120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24200" y="838200"/>
            <a:ext cx="29854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Фразеологизмы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6192" y="1750665"/>
            <a:ext cx="7315200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Фразеологизмы — это не любые словосочетания, а</a:t>
            </a:r>
            <a:r>
              <a:rPr lang="ru-RU" sz="2800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__________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Их нельзя расчленить на отдельные слова, потому что утратится весь</a:t>
            </a:r>
            <a:r>
              <a:rPr lang="ru-RU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 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выражения.</a:t>
            </a: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629" y="5181600"/>
            <a:ext cx="2498638" cy="8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30748" y="3750576"/>
            <a:ext cx="77724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незнакомых фразеологизмов можно узнать  в словаре _______________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53000" y="2233243"/>
            <a:ext cx="2201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3157900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смысл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16948" y="4266164"/>
            <a:ext cx="2851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фразеологизмов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7800" y="2286000"/>
            <a:ext cx="7467600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i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3600" b="1" i="1" dirty="0">
                <a:ln w="0"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hrasis (</a:t>
            </a:r>
            <a:r>
              <a:rPr lang="ru-RU" sz="3600" b="1" i="1" dirty="0" err="1">
                <a:ln w="0"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фрасис</a:t>
            </a:r>
            <a:r>
              <a:rPr lang="ru-RU" sz="3600" b="1" i="1" dirty="0">
                <a:ln w="0"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3600" b="1" i="1" dirty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3600" i="1" dirty="0">
                <a:ln w="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>
                <a:ln w="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logos (логос) </a:t>
            </a:r>
            <a:r>
              <a:rPr lang="ru-RU" sz="36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выражение</a:t>
            </a:r>
            <a:r>
              <a:rPr lang="ru-RU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36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слово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36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оборот речи              </a:t>
            </a:r>
            <a:r>
              <a:rPr lang="ru-RU" sz="36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понятие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36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учение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8339" y="685800"/>
            <a:ext cx="513544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Фразеологизм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переводе с греческого)</a:t>
            </a:r>
          </a:p>
          <a:p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546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685800"/>
            <a:ext cx="74676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Подберите фразеологизм, </a:t>
            </a:r>
          </a:p>
          <a:p>
            <a:pPr lvl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бы охарактеризовал вашу работу на уроке.</a:t>
            </a:r>
            <a:endParaRPr lang="ru-RU" sz="2400" i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1071"/>
            <a:ext cx="75438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00200" y="2712421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пустя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рукава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noProof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 рук вон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 покладая рук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34338" y="271896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Бил баклуши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Засучив рукава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Грыз гранит науки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3159" y="1899358"/>
            <a:ext cx="1822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Работал:</a:t>
            </a:r>
          </a:p>
        </p:txBody>
      </p:sp>
    </p:spTree>
    <p:extLst>
      <p:ext uri="{BB962C8B-B14F-4D97-AF65-F5344CB8AC3E}">
        <p14:creationId xmlns:p14="http://schemas.microsoft.com/office/powerpoint/2010/main" val="3344209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0166" y="723218"/>
            <a:ext cx="5893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kern="1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u="sng" kern="10" dirty="0">
                <a:ln w="1905"/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задание.</a:t>
            </a:r>
            <a:endParaRPr lang="ru-RU" sz="3600" b="1" i="1" u="sng" dirty="0">
              <a:ln w="1905"/>
              <a:solidFill>
                <a:srgbClr val="FF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501" y="2839636"/>
            <a:ext cx="5829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9151" y="3582403"/>
            <a:ext cx="762000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17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90170">
              <a:lnSpc>
                <a:spcPct val="115000"/>
              </a:lnSpc>
              <a:spcAft>
                <a:spcPts val="0"/>
              </a:spcAft>
            </a:pP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017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737208" y="1360152"/>
            <a:ext cx="5719549" cy="1538848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Упражнение 76 на с. 50;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819151" y="3171369"/>
            <a:ext cx="7410449" cy="2619831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2.Выписать из словаря фразеологизмов (с.157) пять устойчивых сочетаний с толкованием их значений и дополнить рисунком.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352550" y="685800"/>
            <a:ext cx="6324600" cy="2518191"/>
          </a:xfrm>
          <a:prstGeom prst="rect">
            <a:avLst/>
          </a:prstGeom>
        </p:spPr>
        <p:txBody>
          <a:bodyPr wrap="none" fromWordArt="1">
            <a:prstTxWarp prst="textDeflate">
              <a:avLst/>
            </a:prstTxWarp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0"/>
            <a:r>
              <a:rPr lang="ru-RU" sz="2700" b="1" kern="10" dirty="0">
                <a:ln/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55000" endA="50" endPos="85000" dist="60007" dir="5400000" sy="-100000" algn="bl" rotWithShape="0"/>
                </a:effectLst>
                <a:latin typeface="Arial Black"/>
              </a:rPr>
              <a:t>Спасибо за работу!</a:t>
            </a: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14800"/>
            <a:ext cx="44577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90600"/>
            <a:ext cx="58728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«Осень на носу»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2514600"/>
            <a:ext cx="165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1113" y="2514600"/>
            <a:ext cx="2956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время года.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3698626"/>
            <a:ext cx="1067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3694576"/>
            <a:ext cx="2945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часть лица.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5130">
            <a:off x="6200264" y="2304019"/>
            <a:ext cx="1504676" cy="142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19"/>
          <p:cNvPicPr>
            <a:picLocks noChangeAspect="1" noChangeArrowheads="1"/>
          </p:cNvPicPr>
          <p:nvPr/>
        </p:nvPicPr>
        <p:blipFill rotWithShape="1">
          <a:blip r:embed="rId3" cstate="print"/>
          <a:srcRect l="4943" t="51123" r="38727" b="5335"/>
          <a:stretch/>
        </p:blipFill>
        <p:spPr>
          <a:xfrm>
            <a:off x="5240696" y="3694576"/>
            <a:ext cx="2356732" cy="2475395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040989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600" y="2387491"/>
            <a:ext cx="73152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Объясняя значение фразеологизмов, мы имеем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ввиду смысл всего словосочетания в целом, а не отдельных слов.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Фразеологические обороты делают речь выразительнее, более точно передают смысл.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49" y="685800"/>
            <a:ext cx="44577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2" y="5257800"/>
            <a:ext cx="19716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657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550639"/>
            <a:ext cx="708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берутся</a:t>
            </a:r>
            <a:r>
              <a:rPr lang="ru-RU" sz="36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фразеологизмы.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53796" y="1320080"/>
            <a:ext cx="3312368" cy="1872208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Исконно русские: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сматывать удочки,     расправлять крылья.</a:t>
            </a:r>
          </a:p>
        </p:txBody>
      </p:sp>
      <p:sp>
        <p:nvSpPr>
          <p:cNvPr id="4" name="Овал 3"/>
          <p:cNvSpPr/>
          <p:nvPr/>
        </p:nvSpPr>
        <p:spPr>
          <a:xfrm>
            <a:off x="5459264" y="1257014"/>
            <a:ext cx="3240360" cy="18002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Старославянские: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как зеницу ока,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не от мира сего.</a:t>
            </a:r>
          </a:p>
        </p:txBody>
      </p:sp>
      <p:sp>
        <p:nvSpPr>
          <p:cNvPr id="5" name="Овал 4"/>
          <p:cNvSpPr/>
          <p:nvPr/>
        </p:nvSpPr>
        <p:spPr>
          <a:xfrm>
            <a:off x="810692" y="4328850"/>
            <a:ext cx="3672408" cy="1872208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Крылатые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слова из мифологии: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ахиллесова пята,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нить Ариадны,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дамоклов меч.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507785" y="4291345"/>
            <a:ext cx="3888432" cy="192251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     </a:t>
            </a:r>
            <a:r>
              <a:rPr kumimoji="0" lang="ru-RU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Крылатые слова и   выражения, созданные писателем: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      голый король,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      счастливые часов не       наблюдают.</a:t>
            </a:r>
          </a:p>
        </p:txBody>
      </p:sp>
      <p:sp>
        <p:nvSpPr>
          <p:cNvPr id="7" name="Овал 6"/>
          <p:cNvSpPr/>
          <p:nvPr/>
        </p:nvSpPr>
        <p:spPr>
          <a:xfrm>
            <a:off x="2742084" y="2591299"/>
            <a:ext cx="3888432" cy="1944216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Из разных профессий: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сгущать краски,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ход конём,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привести к общему знаменателю.</a:t>
            </a:r>
          </a:p>
        </p:txBody>
      </p:sp>
    </p:spTree>
    <p:extLst>
      <p:ext uri="{BB962C8B-B14F-4D97-AF65-F5344CB8AC3E}">
        <p14:creationId xmlns:p14="http://schemas.microsoft.com/office/powerpoint/2010/main" val="1375432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600" y="685800"/>
            <a:ext cx="723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 что делать, если не знаем , что обозначает фразеологизм?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2874962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39907"/>
            <a:ext cx="31115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28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0" y="529177"/>
            <a:ext cx="33184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defRPr/>
            </a:pPr>
            <a:r>
              <a:rPr lang="ru-RU" sz="36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Бить баклуши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6400" y="1371600"/>
            <a:ext cx="3318473" cy="1741169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8592" y="3962400"/>
            <a:ext cx="2946563" cy="2119457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838844" y="1175508"/>
            <a:ext cx="426655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Выражение  «Бить баклуши» означает бездельничать. Откуда оно пошло? </a:t>
            </a:r>
          </a:p>
          <a:p>
            <a:pPr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Руси самым распространённым столовым прибором была деревянная ложка. Для их изготовления служили «баклуши» - небольшие колотые липовые чурки. По одной из  версии «бить баклуши» означало заготавливать эти самые чурки для мастеров. Дело это поручали подмастерьям, работа не требовала напряжения, поэтому стала синонимом любого безделья. </a:t>
            </a:r>
          </a:p>
        </p:txBody>
      </p:sp>
    </p:spTree>
    <p:extLst>
      <p:ext uri="{BB962C8B-B14F-4D97-AF65-F5344CB8AC3E}">
        <p14:creationId xmlns:p14="http://schemas.microsoft.com/office/powerpoint/2010/main" val="4026087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1573</TotalTime>
  <Words>1345</Words>
  <Application>Microsoft Office PowerPoint</Application>
  <PresentationFormat>Экран (4:3)</PresentationFormat>
  <Paragraphs>232</Paragraphs>
  <Slides>42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Arial</vt:lpstr>
      <vt:lpstr>Arial Black</vt:lpstr>
      <vt:lpstr>Calibri</vt:lpstr>
      <vt:lpstr>Century Gothic</vt:lpstr>
      <vt:lpstr>Garamond</vt:lpstr>
      <vt:lpstr>Monotype Corsiva</vt:lpstr>
      <vt:lpstr>Times New Roman</vt:lpstr>
      <vt:lpstr>Савон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это?  Замени одним словом.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Катя</dc:creator>
  <cp:lastModifiedBy>Пользователь</cp:lastModifiedBy>
  <cp:revision>211</cp:revision>
  <dcterms:created xsi:type="dcterms:W3CDTF">2011-11-05T05:47:16Z</dcterms:created>
  <dcterms:modified xsi:type="dcterms:W3CDTF">2024-10-15T19:11:48Z</dcterms:modified>
</cp:coreProperties>
</file>