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edsoo.ru/wp-content/uploads/2024/08/2_5300844784137559930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800" dirty="0" smtClean="0"/>
              <a:t>Семьеведение</a:t>
            </a:r>
            <a:br>
              <a:rPr lang="ru-RU" sz="8800" dirty="0" smtClean="0"/>
            </a:br>
            <a:r>
              <a:rPr lang="ru-RU" sz="3600" dirty="0" smtClean="0"/>
              <a:t>(методические рекомендации)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63762" y="4621427"/>
            <a:ext cx="5857103" cy="544657"/>
          </a:xfrm>
        </p:spPr>
        <p:txBody>
          <a:bodyPr>
            <a:noAutofit/>
          </a:bodyPr>
          <a:lstStyle/>
          <a:p>
            <a:r>
              <a:rPr lang="ru-RU" sz="2000" dirty="0" smtClean="0"/>
              <a:t>Подготовила: </a:t>
            </a:r>
            <a:r>
              <a:rPr lang="ru-RU" sz="2000" dirty="0"/>
              <a:t>Г</a:t>
            </a:r>
            <a:r>
              <a:rPr lang="ru-RU" sz="2000" dirty="0" smtClean="0"/>
              <a:t>ородничая </a:t>
            </a:r>
            <a:r>
              <a:rPr lang="ru-RU" sz="2000" dirty="0" smtClean="0"/>
              <a:t>Наталья Владимировна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09901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СОДЕРЖАНИЕ КУРСА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ВНЕУРОЧНОЙ </a:t>
            </a:r>
            <a:r>
              <a:rPr lang="ru-RU" sz="3600" b="1" dirty="0"/>
              <a:t>ДЕЯТЕЛЬНОСТИ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«</a:t>
            </a:r>
            <a:r>
              <a:rPr lang="ru-RU" sz="3600" b="1" dirty="0"/>
              <a:t>СЕМЬЕВЕДЕНИЕ»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776150"/>
            <a:ext cx="9601200" cy="3091249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РАЗДЕЛ </a:t>
            </a:r>
            <a:r>
              <a:rPr lang="ru-RU" sz="2400" b="1" dirty="0"/>
              <a:t>1. «ЧЕЛОВЕК, СЕМЬЯ, ОБЩЕСТВО…» </a:t>
            </a:r>
            <a:endParaRPr lang="ru-RU" sz="2400" b="1" dirty="0" smtClean="0"/>
          </a:p>
          <a:p>
            <a:r>
              <a:rPr lang="ru-RU" sz="2400" b="1" dirty="0"/>
              <a:t>РАЗДЕЛ 2. «МОИ РОДСТВЕННИКИ – ПОХОЖИЕ И РАЗНЫЕ» </a:t>
            </a:r>
            <a:endParaRPr lang="ru-RU" sz="2400" b="1" dirty="0" smtClean="0"/>
          </a:p>
          <a:p>
            <a:r>
              <a:rPr lang="ru-RU" sz="2400" b="1" dirty="0"/>
              <a:t>РАЗДЕЛ 3. «О СЕМЕЙНОМ УЮТЕ И НЕ ТОЛЬКО…» </a:t>
            </a:r>
            <a:endParaRPr lang="ru-RU" sz="2400" b="1" dirty="0" smtClean="0"/>
          </a:p>
          <a:p>
            <a:r>
              <a:rPr lang="ru-RU" sz="2400" b="1" dirty="0"/>
              <a:t>РАЗДЕЛ 4. «ВАЖНЕЙ ВСЕГО – ПОГОДА В ДОМЕ…» </a:t>
            </a:r>
            <a:endParaRPr lang="ru-RU" sz="2400" b="1" dirty="0" smtClean="0"/>
          </a:p>
          <a:p>
            <a:r>
              <a:rPr lang="ru-RU" sz="2400" b="1" dirty="0"/>
              <a:t>РАЗДЕЛ 5. «СОВРЕМЕННАЯ СЕМЬЯ И ПРАВО»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89031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РАЗДЕЛ 1.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«</a:t>
            </a:r>
            <a:r>
              <a:rPr lang="ru-RU" sz="3600" b="1" dirty="0"/>
              <a:t>ЧЕЛОВЕК, СЕМЬЯ, ОБЩЕСТВО…» </a:t>
            </a:r>
            <a:br>
              <a:rPr lang="ru-RU" sz="3600" b="1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858530"/>
            <a:ext cx="9601200" cy="3008870"/>
          </a:xfrm>
        </p:spPr>
        <p:txBody>
          <a:bodyPr/>
          <a:lstStyle/>
          <a:p>
            <a:r>
              <a:rPr lang="ru-RU" sz="3200" b="1" dirty="0"/>
              <a:t>Как и для чего создается семья? </a:t>
            </a:r>
            <a:endParaRPr lang="ru-RU" sz="3200" b="1" dirty="0" smtClean="0"/>
          </a:p>
          <a:p>
            <a:r>
              <a:rPr lang="ru-RU" sz="3200" b="1" dirty="0"/>
              <a:t>Семья как ценность для ребенка </a:t>
            </a:r>
            <a:endParaRPr lang="ru-RU" sz="3200" b="1" dirty="0" smtClean="0"/>
          </a:p>
          <a:p>
            <a:r>
              <a:rPr lang="ru-RU" sz="3200" b="1" dirty="0"/>
              <a:t>Семья и ее роль в обществе </a:t>
            </a:r>
            <a:endParaRPr lang="ru-RU" sz="32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990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РАЗДЕЛ 2.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«</a:t>
            </a:r>
            <a:r>
              <a:rPr lang="ru-RU" sz="3600" b="1" dirty="0"/>
              <a:t>МОИ РОДСТВЕННИКИ – ПОХОЖИЕ И РАЗНЫЕ»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619632"/>
            <a:ext cx="9601200" cy="3247768"/>
          </a:xfrm>
        </p:spPr>
        <p:txBody>
          <a:bodyPr>
            <a:normAutofit/>
          </a:bodyPr>
          <a:lstStyle/>
          <a:p>
            <a:r>
              <a:rPr lang="ru-RU" sz="2800" b="1" dirty="0"/>
              <a:t>История семьи </a:t>
            </a:r>
            <a:endParaRPr lang="ru-RU" sz="2800" b="1" dirty="0" smtClean="0"/>
          </a:p>
          <a:p>
            <a:r>
              <a:rPr lang="ru-RU" sz="2800" b="1" dirty="0"/>
              <a:t>Родители </a:t>
            </a:r>
            <a:endParaRPr lang="ru-RU" sz="2800" b="1" dirty="0" smtClean="0"/>
          </a:p>
          <a:p>
            <a:r>
              <a:rPr lang="ru-RU" sz="2800" b="1" dirty="0"/>
              <a:t>Братья и сестры </a:t>
            </a:r>
            <a:endParaRPr lang="ru-RU" sz="2800" b="1" dirty="0" smtClean="0"/>
          </a:p>
          <a:p>
            <a:r>
              <a:rPr lang="ru-RU" sz="2800" b="1" dirty="0"/>
              <a:t>Чем ценны отношения внуков с бабушками и дедушками? </a:t>
            </a:r>
            <a:endParaRPr lang="ru-RU" sz="2800" b="1" dirty="0" smtClean="0"/>
          </a:p>
          <a:p>
            <a:r>
              <a:rPr lang="ru-RU" sz="2800" b="1" dirty="0"/>
              <a:t>Мои близкие и дальние родственники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51801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/>
              <a:t>РАЗДЕЛ 3.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«</a:t>
            </a:r>
            <a:r>
              <a:rPr lang="ru-RU" sz="3600" b="1" dirty="0"/>
              <a:t>О СЕМЕЙНОМ УЮТЕ И НЕ ТОЛЬКО…»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710248"/>
            <a:ext cx="9601200" cy="3157151"/>
          </a:xfrm>
        </p:spPr>
        <p:txBody>
          <a:bodyPr>
            <a:normAutofit/>
          </a:bodyPr>
          <a:lstStyle/>
          <a:p>
            <a:r>
              <a:rPr lang="ru-RU" sz="3200" b="1" dirty="0"/>
              <a:t>Что мы называем своим «домом»? </a:t>
            </a:r>
            <a:endParaRPr lang="ru-RU" sz="3200" b="1" dirty="0" smtClean="0"/>
          </a:p>
          <a:p>
            <a:r>
              <a:rPr lang="ru-RU" sz="3200" b="1" dirty="0"/>
              <a:t>Ведение домашнего хозяйства </a:t>
            </a:r>
            <a:endParaRPr lang="ru-RU" sz="3200" b="1" dirty="0" smtClean="0"/>
          </a:p>
          <a:p>
            <a:r>
              <a:rPr lang="ru-RU" sz="3200" b="1" dirty="0"/>
              <a:t>Семейный бюджет </a:t>
            </a:r>
            <a:endParaRPr lang="ru-RU" sz="3200" b="1" dirty="0" smtClean="0"/>
          </a:p>
          <a:p>
            <a:r>
              <a:rPr lang="ru-RU" sz="3200" b="1" dirty="0"/>
              <a:t>Семейный быт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33176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/>
              <a:t>РАЗДЕЛ 4.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«</a:t>
            </a:r>
            <a:r>
              <a:rPr lang="ru-RU" sz="3600" b="1" dirty="0"/>
              <a:t>ВАЖНЕЙ ВСЕГО – ПОГОДА В ДОМЕ…</a:t>
            </a:r>
            <a:r>
              <a:rPr lang="ru-RU" b="1" dirty="0"/>
              <a:t>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553730"/>
            <a:ext cx="9601200" cy="3313670"/>
          </a:xfrm>
        </p:spPr>
        <p:txBody>
          <a:bodyPr/>
          <a:lstStyle/>
          <a:p>
            <a:r>
              <a:rPr lang="ru-RU" sz="2800" b="1" dirty="0"/>
              <a:t>Как создать благоприятную семейную атмосферу? </a:t>
            </a:r>
            <a:endParaRPr lang="ru-RU" sz="2800" b="1" dirty="0" smtClean="0"/>
          </a:p>
          <a:p>
            <a:r>
              <a:rPr lang="ru-RU" sz="2800" b="1" dirty="0"/>
              <a:t>На чем держится семья? </a:t>
            </a:r>
            <a:endParaRPr lang="ru-RU" sz="2800" b="1" dirty="0" smtClean="0"/>
          </a:p>
          <a:p>
            <a:r>
              <a:rPr lang="ru-RU" sz="2800" b="1" dirty="0"/>
              <a:t>Как избегать конфликтов в семье? </a:t>
            </a:r>
            <a:endParaRPr lang="ru-RU" sz="2800" b="1" dirty="0" smtClean="0"/>
          </a:p>
          <a:p>
            <a:r>
              <a:rPr lang="ru-RU" sz="2800" b="1" dirty="0"/>
              <a:t>Что помогает семье объединиться? </a:t>
            </a:r>
            <a:endParaRPr lang="ru-RU" sz="2800" b="1" dirty="0" smtClean="0"/>
          </a:p>
          <a:p>
            <a:r>
              <a:rPr lang="ru-RU" sz="2800" b="1" dirty="0"/>
              <a:t>Здоровый образ жизни в семье </a:t>
            </a:r>
            <a:endParaRPr lang="ru-RU" sz="28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1433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РАЗДЕЛ 5.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«</a:t>
            </a:r>
            <a:r>
              <a:rPr lang="ru-RU" sz="3600" b="1" dirty="0"/>
              <a:t>СОВРЕМЕННАЯ СЕМЬЯ И ПРАВО»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603156"/>
            <a:ext cx="9601200" cy="3264243"/>
          </a:xfrm>
        </p:spPr>
        <p:txBody>
          <a:bodyPr/>
          <a:lstStyle/>
          <a:p>
            <a:r>
              <a:rPr lang="ru-RU" sz="3200" b="1" dirty="0"/>
              <a:t>Вступление в брак </a:t>
            </a:r>
            <a:endParaRPr lang="ru-RU" sz="3200" b="1" dirty="0" smtClean="0"/>
          </a:p>
          <a:p>
            <a:r>
              <a:rPr lang="ru-RU" sz="3200" b="1" dirty="0"/>
              <a:t>Поддержка государством семей с детьми </a:t>
            </a:r>
            <a:endParaRPr lang="ru-RU" sz="3200" b="1" dirty="0" smtClean="0"/>
          </a:p>
          <a:p>
            <a:r>
              <a:rPr lang="ru-RU" sz="3200" b="1" dirty="0"/>
              <a:t>Права и обязанности родителей и детей </a:t>
            </a:r>
            <a:endParaRPr lang="ru-RU" sz="32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9331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046204"/>
            <a:ext cx="9601200" cy="4821195"/>
          </a:xfrm>
        </p:spPr>
        <p:txBody>
          <a:bodyPr>
            <a:normAutofit/>
          </a:bodyPr>
          <a:lstStyle/>
          <a:p>
            <a:r>
              <a:rPr lang="ru-RU" sz="2800" dirty="0"/>
              <a:t>«В семейной жизни надо считаться с мыслями, убеждениями, чувствами, стремлениями любимого человека. Храня свое достоинство, надо уметь уступать друг другу</a:t>
            </a:r>
            <a:r>
              <a:rPr lang="ru-RU" sz="2800" dirty="0" smtClean="0"/>
              <a:t>».              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                                        (</a:t>
            </a:r>
            <a:r>
              <a:rPr lang="ru-RU" sz="2800" dirty="0"/>
              <a:t>Василий Сухомлинский</a:t>
            </a:r>
            <a:r>
              <a:rPr lang="ru-RU" sz="2800" dirty="0" smtClean="0"/>
              <a:t>)</a:t>
            </a:r>
          </a:p>
          <a:p>
            <a:r>
              <a:rPr lang="ru-RU" sz="2800" dirty="0"/>
              <a:t>«Избалованные и изнеженные дети, любые прихоти которых удовлетворяются родителями, вырастают выродившимися, слабовольными </a:t>
            </a:r>
            <a:r>
              <a:rPr lang="ru-RU" sz="2800" dirty="0" smtClean="0"/>
              <a:t>эгоистами». </a:t>
            </a:r>
          </a:p>
          <a:p>
            <a:pPr marL="0" indent="0">
              <a:buNone/>
            </a:pPr>
            <a:r>
              <a:rPr lang="ru-RU" sz="2800" dirty="0" smtClean="0"/>
              <a:t>                                                                  (Ф</a:t>
            </a:r>
            <a:r>
              <a:rPr lang="ru-RU" sz="2800" dirty="0"/>
              <a:t>. Э. </a:t>
            </a:r>
            <a:r>
              <a:rPr lang="ru-RU" sz="2800" dirty="0" smtClean="0"/>
              <a:t>Дзержинский)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53852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268626"/>
            <a:ext cx="9601200" cy="90307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Использованные материалы: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850292"/>
            <a:ext cx="9601200" cy="3017108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edsoo.ru/wp-content/uploads/2024/08/2_5300844784137559930.pdf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sz="2400" dirty="0" smtClean="0"/>
              <a:t> ресурсы Интернет.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4112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2541" y="2693772"/>
            <a:ext cx="7545860" cy="1902941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79968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5047735"/>
          </a:xfrm>
        </p:spPr>
        <p:txBody>
          <a:bodyPr>
            <a:normAutofit/>
          </a:bodyPr>
          <a:lstStyle/>
          <a:p>
            <a:r>
              <a:rPr lang="ru-RU" dirty="0"/>
              <a:t>«Любовь к родине начинается с семьи»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Фрэнсис Бэкон</a:t>
            </a:r>
            <a:r>
              <a:rPr lang="ru-RU" dirty="0" smtClean="0"/>
              <a:t>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«Неуважение к предкам есть первый признак безнравственности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 (А</a:t>
            </a:r>
            <a:r>
              <a:rPr lang="ru-RU" dirty="0"/>
              <a:t>. С. </a:t>
            </a:r>
            <a:r>
              <a:rPr lang="ru-RU" dirty="0" smtClean="0"/>
              <a:t>Пушкин).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845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Программа </a:t>
            </a:r>
            <a:r>
              <a:rPr lang="ru-RU" sz="3600" b="1" dirty="0" smtClean="0"/>
              <a:t>курса </a:t>
            </a:r>
            <a:r>
              <a:rPr lang="ru-RU" sz="3600" b="1" dirty="0"/>
              <a:t>«Семьеведение» составлена на основе положений и требований: 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800" dirty="0" smtClean="0"/>
              <a:t>– </a:t>
            </a:r>
            <a:r>
              <a:rPr lang="ru-RU" sz="2800" dirty="0"/>
              <a:t>Федерального государственного образовательного стандарта основного общего образования (утвержден приказом Министерства просвещения Российской Федерации от 31 мая 2021 г. № 287); </a:t>
            </a:r>
            <a:endParaRPr lang="ru-RU" sz="2800" dirty="0" smtClean="0"/>
          </a:p>
          <a:p>
            <a:r>
              <a:rPr lang="ru-RU" sz="2800" dirty="0" smtClean="0"/>
              <a:t>– </a:t>
            </a:r>
            <a:r>
              <a:rPr lang="ru-RU" sz="2800" dirty="0"/>
              <a:t>федеральной рабочей программы воспитания. </a:t>
            </a:r>
          </a:p>
        </p:txBody>
      </p:sp>
    </p:spTree>
    <p:extLst>
      <p:ext uri="{BB962C8B-B14F-4D97-AF65-F5344CB8AC3E}">
        <p14:creationId xmlns:p14="http://schemas.microsoft.com/office/powerpoint/2010/main" val="1661012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При разработке программы использовались следующие нормативные документы: 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619632"/>
            <a:ext cx="9601200" cy="3649362"/>
          </a:xfrm>
        </p:spPr>
        <p:txBody>
          <a:bodyPr/>
          <a:lstStyle/>
          <a:p>
            <a:r>
              <a:rPr lang="ru-RU" sz="2800" dirty="0" smtClean="0"/>
              <a:t>– </a:t>
            </a:r>
            <a:r>
              <a:rPr lang="ru-RU" sz="2800" dirty="0"/>
              <a:t>Конституция Российской Федерации; </a:t>
            </a:r>
          </a:p>
          <a:p>
            <a:r>
              <a:rPr lang="ru-RU" sz="2800" dirty="0"/>
              <a:t>– Указ Президента Российской Федерации от 09.11.2022 г. № 809 «Об утверждении Основ государственной политики по сохранению и укреплению традиционных российских духовно-нравственных ценностей»; </a:t>
            </a:r>
          </a:p>
          <a:p>
            <a:r>
              <a:rPr lang="ru-RU" sz="2800" dirty="0"/>
              <a:t>– Семейный кодекс Российской Федерации.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967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Актуальность курса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Формирование </a:t>
            </a:r>
            <a:r>
              <a:rPr lang="ru-RU" sz="2800" dirty="0"/>
              <a:t>у представителей молодого поколения приверженности традиционным российским духовно-нравственным ценностям, включая ценности крепкой семьи, укрепляющих гражданское единство российского общества, направленных на решение демографических проблем в Российской Федерации. </a:t>
            </a:r>
          </a:p>
        </p:txBody>
      </p:sp>
    </p:spTree>
    <p:extLst>
      <p:ext uri="{BB962C8B-B14F-4D97-AF65-F5344CB8AC3E}">
        <p14:creationId xmlns:p14="http://schemas.microsoft.com/office/powerpoint/2010/main" val="1242045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Традиционная семейная культура нуждается в поддержке государства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Образование </a:t>
            </a:r>
            <a:r>
              <a:rPr lang="ru-RU" sz="2800" dirty="0"/>
              <a:t>становится средством, </a:t>
            </a:r>
            <a:r>
              <a:rPr lang="ru-RU" sz="2800" dirty="0" smtClean="0"/>
              <a:t> обеспечивающим </a:t>
            </a:r>
            <a:r>
              <a:rPr lang="ru-RU" sz="2800" dirty="0"/>
              <a:t>сдерживание и предотвращение негативных тенденций распада семьи. Оно призвано решить проблему сохранения и восстановления отечественных традиций семейного воспитания и передачи молодому поколению знаний о психологических, культурных и нравственных нормах семейной жизни. </a:t>
            </a:r>
          </a:p>
        </p:txBody>
      </p:sp>
    </p:spTree>
    <p:extLst>
      <p:ext uri="{BB962C8B-B14F-4D97-AF65-F5344CB8AC3E}">
        <p14:creationId xmlns:p14="http://schemas.microsoft.com/office/powerpoint/2010/main" val="353550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Изучение курса направлено на формирование: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180703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  <a:p>
            <a:r>
              <a:rPr lang="ru-RU" sz="6000" dirty="0"/>
              <a:t>– четких ценностных установок на семейность и многодетность, чтобы обучающиеся связывали свое будущее именно с семейным образом жизни; </a:t>
            </a:r>
          </a:p>
          <a:p>
            <a:r>
              <a:rPr lang="ru-RU" sz="6000" dirty="0"/>
              <a:t>– понимания </a:t>
            </a:r>
            <a:r>
              <a:rPr lang="ru-RU" sz="6000" dirty="0" smtClean="0"/>
              <a:t>обучающимися </a:t>
            </a:r>
            <a:r>
              <a:rPr lang="ru-RU" sz="6000" dirty="0"/>
              <a:t>особой значимости института семьи для самосохранения и развития общества, сохранения исторической памяти и преемственности поколений; </a:t>
            </a:r>
          </a:p>
          <a:p>
            <a:r>
              <a:rPr lang="ru-RU" sz="6000" dirty="0"/>
              <a:t>– ответственного и уважительного отношения обучающихся к старшему поколению, к российским традиционным духовно-нравственным ценностям, </a:t>
            </a:r>
          </a:p>
          <a:p>
            <a:r>
              <a:rPr lang="ru-RU" sz="6000" dirty="0"/>
              <a:t>– </a:t>
            </a:r>
            <a:r>
              <a:rPr lang="ru-RU" sz="6000" dirty="0" smtClean="0"/>
              <a:t>в </a:t>
            </a:r>
            <a:r>
              <a:rPr lang="ru-RU" sz="6000" dirty="0"/>
              <a:t>том числе крепкой семье, институту брака как союзу мужчины и женщины, рождению и воспитанию детей.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171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145058"/>
            <a:ext cx="9601200" cy="1026641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Место курса в образовательном процессе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586680"/>
            <a:ext cx="9601200" cy="3280719"/>
          </a:xfrm>
        </p:spPr>
        <p:txBody>
          <a:bodyPr>
            <a:normAutofit/>
          </a:bodyPr>
          <a:lstStyle/>
          <a:p>
            <a:r>
              <a:rPr lang="ru-RU" sz="2800" dirty="0"/>
              <a:t>Программа «Семьеведение» рассчитана на реализацию в течение 34 учебных часов в рамках внеурочной деятельности; данный курс может быть предложен обучающимся в качестве одного из существующих по выбору. </a:t>
            </a:r>
          </a:p>
        </p:txBody>
      </p:sp>
    </p:spTree>
    <p:extLst>
      <p:ext uri="{BB962C8B-B14F-4D97-AF65-F5344CB8AC3E}">
        <p14:creationId xmlns:p14="http://schemas.microsoft.com/office/powerpoint/2010/main" val="708412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Реализация программы курса </a:t>
            </a:r>
            <a:r>
              <a:rPr lang="ru-RU" sz="4000" b="1" dirty="0" smtClean="0"/>
              <a:t>«</a:t>
            </a:r>
            <a:r>
              <a:rPr lang="ru-RU" sz="4000" b="1" dirty="0"/>
              <a:t>Семьеведение» направлена </a:t>
            </a:r>
            <a:r>
              <a:rPr lang="ru-RU" sz="4000" b="1" dirty="0" smtClean="0"/>
              <a:t>на: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обеспечение </a:t>
            </a:r>
            <a:r>
              <a:rPr lang="ru-RU" sz="3200" dirty="0"/>
              <a:t>достижения обучающимися личностных</a:t>
            </a:r>
            <a:r>
              <a:rPr lang="ru-RU" sz="3200" dirty="0" smtClean="0"/>
              <a:t>,</a:t>
            </a:r>
          </a:p>
          <a:p>
            <a:r>
              <a:rPr lang="ru-RU" sz="3200" dirty="0" smtClean="0"/>
              <a:t>метапредметных </a:t>
            </a:r>
            <a:r>
              <a:rPr lang="ru-RU" sz="3200" dirty="0"/>
              <a:t>и предметных образовательных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val="375246700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56</TotalTime>
  <Words>552</Words>
  <Application>Microsoft Office PowerPoint</Application>
  <PresentationFormat>Широкоэкранный</PresentationFormat>
  <Paragraphs>66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Franklin Gothic Book</vt:lpstr>
      <vt:lpstr>Crop</vt:lpstr>
      <vt:lpstr>Семьеведение (методические рекомендации)</vt:lpstr>
      <vt:lpstr>«Любовь к родине начинается с семьи»  (Фрэнсис Бэкон).  «Неуважение к предкам есть первый признак безнравственности»  (А. С. Пушкин). </vt:lpstr>
      <vt:lpstr>Программа курса «Семьеведение» составлена на основе положений и требований:  </vt:lpstr>
      <vt:lpstr>При разработке программы использовались следующие нормативные документы:  </vt:lpstr>
      <vt:lpstr>Актуальность курса </vt:lpstr>
      <vt:lpstr>Традиционная семейная культура нуждается в поддержке государства</vt:lpstr>
      <vt:lpstr>Изучение курса направлено на формирование: </vt:lpstr>
      <vt:lpstr>Место курса в образовательном процессе </vt:lpstr>
      <vt:lpstr>Реализация программы курса «Семьеведение» направлена на:</vt:lpstr>
      <vt:lpstr>СОДЕРЖАНИЕ КУРСА  ВНЕУРОЧНОЙ ДЕЯТЕЛЬНОСТИ  «СЕМЬЕВЕДЕНИЕ» </vt:lpstr>
      <vt:lpstr>РАЗДЕЛ 1.  «ЧЕЛОВЕК, СЕМЬЯ, ОБЩЕСТВО…»  </vt:lpstr>
      <vt:lpstr>РАЗДЕЛ 2.  «МОИ РОДСТВЕННИКИ – ПОХОЖИЕ И РАЗНЫЕ» </vt:lpstr>
      <vt:lpstr>РАЗДЕЛ 3.  «О СЕМЕЙНОМ УЮТЕ И НЕ ТОЛЬКО…» </vt:lpstr>
      <vt:lpstr>РАЗДЕЛ 4.  «ВАЖНЕЙ ВСЕГО – ПОГОДА В ДОМЕ…» </vt:lpstr>
      <vt:lpstr>РАЗДЕЛ 5.  «СОВРЕМЕННАЯ СЕМЬЯ И ПРАВО» </vt:lpstr>
      <vt:lpstr>Презентация PowerPoint</vt:lpstr>
      <vt:lpstr>Использованные материалы: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Семьеведение</dc:title>
  <dc:creator>Учетная запись Майкрософт</dc:creator>
  <cp:lastModifiedBy>Учетная запись Майкрософт</cp:lastModifiedBy>
  <cp:revision>15</cp:revision>
  <dcterms:created xsi:type="dcterms:W3CDTF">2024-10-29T17:57:41Z</dcterms:created>
  <dcterms:modified xsi:type="dcterms:W3CDTF">2024-10-29T19:07:46Z</dcterms:modified>
</cp:coreProperties>
</file>