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0" r:id="rId3"/>
    <p:sldMasterId id="2147483732" r:id="rId4"/>
  </p:sldMasterIdLst>
  <p:sldIdLst>
    <p:sldId id="265" r:id="rId5"/>
    <p:sldId id="260" r:id="rId6"/>
    <p:sldId id="340" r:id="rId7"/>
    <p:sldId id="263" r:id="rId8"/>
    <p:sldId id="264" r:id="rId9"/>
    <p:sldId id="261" r:id="rId10"/>
    <p:sldId id="266" r:id="rId11"/>
    <p:sldId id="267" r:id="rId12"/>
    <p:sldId id="339" r:id="rId13"/>
    <p:sldId id="338" r:id="rId14"/>
    <p:sldId id="337" r:id="rId15"/>
    <p:sldId id="336" r:id="rId16"/>
    <p:sldId id="335" r:id="rId17"/>
    <p:sldId id="341" r:id="rId18"/>
    <p:sldId id="269" r:id="rId19"/>
    <p:sldId id="262" r:id="rId20"/>
    <p:sldId id="345" r:id="rId21"/>
    <p:sldId id="270" r:id="rId22"/>
    <p:sldId id="271" r:id="rId23"/>
    <p:sldId id="272" r:id="rId24"/>
    <p:sldId id="273" r:id="rId25"/>
    <p:sldId id="274" r:id="rId26"/>
    <p:sldId id="275" r:id="rId27"/>
    <p:sldId id="343" r:id="rId28"/>
    <p:sldId id="276" r:id="rId29"/>
    <p:sldId id="279" r:id="rId30"/>
    <p:sldId id="280" r:id="rId31"/>
    <p:sldId id="281" r:id="rId32"/>
    <p:sldId id="284" r:id="rId33"/>
    <p:sldId id="319" r:id="rId34"/>
    <p:sldId id="321" r:id="rId35"/>
    <p:sldId id="285" r:id="rId36"/>
    <p:sldId id="278" r:id="rId37"/>
    <p:sldId id="282" r:id="rId38"/>
    <p:sldId id="318" r:id="rId39"/>
    <p:sldId id="317" r:id="rId40"/>
    <p:sldId id="344" r:id="rId41"/>
    <p:sldId id="286" r:id="rId42"/>
    <p:sldId id="289" r:id="rId43"/>
    <p:sldId id="291" r:id="rId44"/>
    <p:sldId id="293" r:id="rId45"/>
    <p:sldId id="295" r:id="rId46"/>
    <p:sldId id="296" r:id="rId47"/>
    <p:sldId id="299" r:id="rId48"/>
    <p:sldId id="300" r:id="rId49"/>
    <p:sldId id="324" r:id="rId50"/>
    <p:sldId id="326" r:id="rId51"/>
    <p:sldId id="332" r:id="rId52"/>
    <p:sldId id="330" r:id="rId53"/>
    <p:sldId id="342" r:id="rId54"/>
    <p:sldId id="346"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AF8CAB29-20DC-4D5D-BF04-7908D9018C01}">
          <p14:sldIdLst>
            <p14:sldId id="265"/>
            <p14:sldId id="260"/>
            <p14:sldId id="340"/>
            <p14:sldId id="263"/>
            <p14:sldId id="264"/>
            <p14:sldId id="261"/>
            <p14:sldId id="266"/>
            <p14:sldId id="267"/>
            <p14:sldId id="339"/>
            <p14:sldId id="338"/>
            <p14:sldId id="337"/>
            <p14:sldId id="336"/>
            <p14:sldId id="335"/>
            <p14:sldId id="341"/>
            <p14:sldId id="269"/>
            <p14:sldId id="262"/>
            <p14:sldId id="345"/>
            <p14:sldId id="270"/>
            <p14:sldId id="271"/>
            <p14:sldId id="272"/>
            <p14:sldId id="273"/>
            <p14:sldId id="274"/>
            <p14:sldId id="275"/>
            <p14:sldId id="343"/>
            <p14:sldId id="276"/>
          </p14:sldIdLst>
        </p14:section>
        <p14:section name="Раздел без заголовка" id="{F23F233D-4E7E-4FA1-A5F0-2D920493964A}">
          <p14:sldIdLst>
            <p14:sldId id="279"/>
            <p14:sldId id="280"/>
            <p14:sldId id="281"/>
            <p14:sldId id="284"/>
            <p14:sldId id="319"/>
            <p14:sldId id="321"/>
            <p14:sldId id="285"/>
            <p14:sldId id="278"/>
            <p14:sldId id="282"/>
            <p14:sldId id="318"/>
            <p14:sldId id="317"/>
            <p14:sldId id="344"/>
            <p14:sldId id="286"/>
            <p14:sldId id="289"/>
            <p14:sldId id="291"/>
            <p14:sldId id="293"/>
            <p14:sldId id="295"/>
            <p14:sldId id="296"/>
            <p14:sldId id="299"/>
            <p14:sldId id="300"/>
            <p14:sldId id="324"/>
            <p14:sldId id="326"/>
            <p14:sldId id="332"/>
            <p14:sldId id="330"/>
            <p14:sldId id="342"/>
            <p14:sldId id="346"/>
            <p14:sldId id="302"/>
            <p14:sldId id="303"/>
            <p14:sldId id="304"/>
            <p14:sldId id="305"/>
            <p14:sldId id="306"/>
            <p14:sldId id="307"/>
            <p14:sldId id="308"/>
            <p14:sldId id="309"/>
            <p14:sldId id="310"/>
            <p14:sldId id="311"/>
            <p14:sldId id="312"/>
            <p14:sldId id="313"/>
            <p14:sldId id="314"/>
            <p14:sldId id="315"/>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99CC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60" autoAdjust="0"/>
    <p:restoredTop sz="94660"/>
  </p:normalViewPr>
  <p:slideViewPr>
    <p:cSldViewPr snapToGrid="0">
      <p:cViewPr>
        <p:scale>
          <a:sx n="92" d="100"/>
          <a:sy n="92" d="100"/>
        </p:scale>
        <p:origin x="-1301" y="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t>10.11.2024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360899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t>10.11.2024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237811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t>10.11.2024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239221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477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1138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664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7287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57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906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484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2489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t>10.11.2024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257629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6644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9782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197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3563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716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060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564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8227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1095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8293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326020C-6B42-4FE9-804A-0FD524F24BE0}" type="datetimeFigureOut">
              <a:rPr lang="ru-RU" smtClean="0"/>
              <a:t>10.11.2024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197939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2320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9902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5119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8689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972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388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1695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14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021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7406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326020C-6B42-4FE9-804A-0FD524F24BE0}" type="datetimeFigureOut">
              <a:rPr lang="ru-RU" smtClean="0"/>
              <a:t>10.11.2024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265416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75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821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9345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1520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241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326020C-6B42-4FE9-804A-0FD524F24BE0}" type="datetimeFigureOut">
              <a:rPr lang="ru-RU" smtClean="0"/>
              <a:t>10.11.2024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132580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326020C-6B42-4FE9-804A-0FD524F24BE0}" type="datetimeFigureOut">
              <a:rPr lang="ru-RU" smtClean="0"/>
              <a:t>10.11.2024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175378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6020C-6B42-4FE9-804A-0FD524F24BE0}" type="datetimeFigureOut">
              <a:rPr lang="ru-RU" smtClean="0"/>
              <a:t>10.11.2024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7740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326020C-6B42-4FE9-804A-0FD524F24BE0}" type="datetimeFigureOut">
              <a:rPr lang="ru-RU" smtClean="0"/>
              <a:t>10.11.2024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379875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7326020C-6B42-4FE9-804A-0FD524F24BE0}" type="datetimeFigureOut">
              <a:rPr lang="ru-RU" smtClean="0"/>
              <a:t>10.11.2024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1BA1E28-9BB2-4346-BD04-E3A2E5AD95AF}" type="slidenum">
              <a:rPr lang="ru-RU" smtClean="0"/>
              <a:t>‹#›</a:t>
            </a:fld>
            <a:endParaRPr lang="ru-RU"/>
          </a:p>
        </p:txBody>
      </p:sp>
    </p:spTree>
    <p:extLst>
      <p:ext uri="{BB962C8B-B14F-4D97-AF65-F5344CB8AC3E}">
        <p14:creationId xmlns:p14="http://schemas.microsoft.com/office/powerpoint/2010/main" val="332533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6020C-6B42-4FE9-804A-0FD524F24BE0}" type="datetimeFigureOut">
              <a:rPr lang="ru-RU" smtClean="0"/>
              <a:t>10.11.2024</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A1E28-9BB2-4346-BD04-E3A2E5AD95AF}" type="slidenum">
              <a:rPr lang="ru-RU" smtClean="0"/>
              <a:t>‹#›</a:t>
            </a:fld>
            <a:endParaRPr lang="ru-RU"/>
          </a:p>
        </p:txBody>
      </p:sp>
    </p:spTree>
    <p:extLst>
      <p:ext uri="{BB962C8B-B14F-4D97-AF65-F5344CB8AC3E}">
        <p14:creationId xmlns:p14="http://schemas.microsoft.com/office/powerpoint/2010/main" val="1549243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688371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433258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6020C-6B42-4FE9-804A-0FD524F24BE0}" type="datetimeFigureOut">
              <a:rPr lang="ru-RU" smtClean="0">
                <a:solidFill>
                  <a:prstClr val="black">
                    <a:tint val="75000"/>
                  </a:prstClr>
                </a:solidFill>
              </a:rPr>
              <a:pPr/>
              <a:t>10.11.2024</a:t>
            </a:fld>
            <a:endParaRPr lang="ru-RU">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A1E28-9BB2-4346-BD04-E3A2E5AD95A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232632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8.png"/><Relationship Id="rId5" Type="http://schemas.openxmlformats.org/officeDocument/2006/relationships/image" Target="../media/image58.png"/><Relationship Id="rId10" Type="http://schemas.openxmlformats.org/officeDocument/2006/relationships/image" Target="../media/image67.png"/><Relationship Id="rId4" Type="http://schemas.openxmlformats.org/officeDocument/2006/relationships/image" Target="../media/image57.pn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4.jp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72.png"/></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14.jpg"/><Relationship Id="rId1" Type="http://schemas.openxmlformats.org/officeDocument/2006/relationships/slideLayout" Target="../slideLayouts/slideLayout4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4.jpg"/><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12894" y="304800"/>
            <a:ext cx="6624918" cy="646331"/>
          </a:xfrm>
          <a:prstGeom prst="rect">
            <a:avLst/>
          </a:prstGeom>
          <a:noFill/>
        </p:spPr>
        <p:txBody>
          <a:bodyPr wrap="square" rtlCol="0">
            <a:spAutoFit/>
          </a:bodyPr>
          <a:lstStyle/>
          <a:p>
            <a:r>
              <a:rPr lang="ru-RU" dirty="0" smtClean="0"/>
              <a:t>МУНИЦИПАЛЬНОЕ АВТОНОМНОЕ ОБЩЕОБРАЗОВАТЕЛЬНОЕ УЧРЕЖДЕНИЕ «ШКОЛА № 24 ГОРОДА БЛАГОВЕЩЕНСКА»</a:t>
            </a:r>
            <a:endParaRPr lang="ru-RU" dirty="0"/>
          </a:p>
        </p:txBody>
      </p:sp>
      <p:sp>
        <p:nvSpPr>
          <p:cNvPr id="3" name="TextBox 2"/>
          <p:cNvSpPr txBox="1"/>
          <p:nvPr/>
        </p:nvSpPr>
        <p:spPr>
          <a:xfrm>
            <a:off x="2841439" y="958204"/>
            <a:ext cx="5770545" cy="1384995"/>
          </a:xfrm>
          <a:prstGeom prst="rect">
            <a:avLst/>
          </a:prstGeom>
          <a:noFill/>
        </p:spPr>
        <p:txBody>
          <a:bodyPr wrap="square" rtlCol="0">
            <a:spAutoFit/>
          </a:bodyPr>
          <a:lstStyle/>
          <a:p>
            <a:pPr algn="ctr"/>
            <a:r>
              <a:rPr lang="ru-RU" sz="2800" b="1" dirty="0" smtClean="0"/>
              <a:t>КВИЗ </a:t>
            </a:r>
            <a:endParaRPr lang="ru-RU" sz="2800" b="1" dirty="0" smtClean="0"/>
          </a:p>
          <a:p>
            <a:pPr algn="ctr"/>
            <a:r>
              <a:rPr lang="ru-RU" sz="2800" b="1" dirty="0" smtClean="0"/>
              <a:t>по </a:t>
            </a:r>
            <a:r>
              <a:rPr lang="ru-RU" sz="2800" b="1" dirty="0" smtClean="0"/>
              <a:t>функциональной грамотности </a:t>
            </a:r>
            <a:endParaRPr lang="ru-RU" sz="2800" b="1" dirty="0" smtClean="0"/>
          </a:p>
          <a:p>
            <a:pPr algn="ctr"/>
            <a:r>
              <a:rPr lang="ru-RU" sz="2800" b="1" dirty="0" smtClean="0"/>
              <a:t>в </a:t>
            </a:r>
            <a:r>
              <a:rPr lang="ru-RU" sz="2800" b="1" dirty="0" smtClean="0"/>
              <a:t>начальной школе</a:t>
            </a:r>
            <a:endParaRPr lang="ru-RU" sz="2800" b="1" dirty="0"/>
          </a:p>
        </p:txBody>
      </p:sp>
      <p:pic>
        <p:nvPicPr>
          <p:cNvPr id="1026" name="Picture 2"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343199"/>
            <a:ext cx="4406149" cy="4052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WordArt 3"/>
          <p:cNvSpPr>
            <a:spLocks noChangeArrowheads="1" noChangeShapeType="1" noTextEdit="1"/>
          </p:cNvSpPr>
          <p:nvPr/>
        </p:nvSpPr>
        <p:spPr bwMode="auto">
          <a:xfrm>
            <a:off x="838923" y="5310840"/>
            <a:ext cx="5135563" cy="1287463"/>
          </a:xfrm>
          <a:prstGeom prst="rect">
            <a:avLst/>
          </a:prstGeom>
        </p:spPr>
        <p:txBody>
          <a:bodyPr wrap="none" fromWordArt="1">
            <a:prstTxWarp prst="textSlantUp">
              <a:avLst>
                <a:gd name="adj" fmla="val 32056"/>
              </a:avLst>
            </a:prstTxWarp>
          </a:bodyPr>
          <a:lstStyle/>
          <a:p>
            <a:pPr algn="ctr" rtl="0">
              <a:buNone/>
            </a:pPr>
            <a:r>
              <a:rPr lang="ru-RU" sz="3600" kern="10" spc="0" dirty="0" smtClean="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"ИСТОРИЧЕСКАЯ </a:t>
            </a:r>
          </a:p>
          <a:p>
            <a:pPr algn="ctr" rtl="0">
              <a:buNone/>
            </a:pPr>
            <a:r>
              <a:rPr lang="ru-RU" sz="3600" kern="10" spc="0" dirty="0" smtClean="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rPr>
              <a:t>КАРУСЕЛЬ"</a:t>
            </a:r>
            <a:endParaRPr lang="ru-RU" sz="3600" kern="10" spc="0" dirty="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a:endParaRPr>
          </a:p>
        </p:txBody>
      </p:sp>
    </p:spTree>
    <p:extLst>
      <p:ext uri="{BB962C8B-B14F-4D97-AF65-F5344CB8AC3E}">
        <p14:creationId xmlns:p14="http://schemas.microsoft.com/office/powerpoint/2010/main" val="232358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1097280" y="819440"/>
            <a:ext cx="7589520"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5400" b="1" dirty="0" smtClean="0"/>
              <a:t>2. Как называлась подвесная колыбель?</a:t>
            </a:r>
            <a:endParaRPr lang="ru-RU" sz="5400" b="1" dirty="0"/>
          </a:p>
        </p:txBody>
      </p:sp>
      <p:pic>
        <p:nvPicPr>
          <p:cNvPr id="5" name="Picture 2" descr="C:\Users\Школа\Desktop\люльк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823" y="2752542"/>
            <a:ext cx="3596004" cy="23474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23769" y="4027047"/>
            <a:ext cx="7736542" cy="923330"/>
          </a:xfrm>
          <a:prstGeom prst="rect">
            <a:avLst/>
          </a:prstGeom>
          <a:noFill/>
        </p:spPr>
        <p:txBody>
          <a:bodyPr wrap="square" rtlCol="0">
            <a:spAutoFit/>
          </a:bodyPr>
          <a:lstStyle/>
          <a:p>
            <a:r>
              <a:rPr lang="ru-RU" sz="5400" b="1" dirty="0" smtClean="0"/>
              <a:t>ЛЮЛЬКА</a:t>
            </a:r>
            <a:endParaRPr lang="ru-RU" sz="5400" b="1" dirty="0"/>
          </a:p>
        </p:txBody>
      </p:sp>
    </p:spTree>
    <p:extLst>
      <p:ext uri="{BB962C8B-B14F-4D97-AF65-F5344CB8AC3E}">
        <p14:creationId xmlns:p14="http://schemas.microsoft.com/office/powerpoint/2010/main" val="146672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762000" y="1052917"/>
            <a:ext cx="8740588" cy="1754326"/>
          </a:xfrm>
          <a:prstGeom prst="rect">
            <a:avLst/>
          </a:prstGeom>
        </p:spPr>
        <p:txBody>
          <a:bodyPr wrap="square">
            <a:spAutoFit/>
          </a:bodyPr>
          <a:lstStyle/>
          <a:p>
            <a:r>
              <a:rPr lang="ru-RU" sz="5400" b="1" dirty="0" smtClean="0"/>
              <a:t>3. Чем </a:t>
            </a:r>
            <a:r>
              <a:rPr lang="ru-RU" sz="5400" b="1" dirty="0"/>
              <a:t>снаружи закрывали окна в крестьянской избе?</a:t>
            </a:r>
          </a:p>
        </p:txBody>
      </p:sp>
      <p:pic>
        <p:nvPicPr>
          <p:cNvPr id="1026" name="Picture 2" descr="C:\Users\Елена\Desktop\СТАВНИ.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67" y="671062"/>
            <a:ext cx="7942729" cy="595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7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93058" y="771464"/>
            <a:ext cx="8740588" cy="4985980"/>
          </a:xfrm>
          <a:prstGeom prst="rect">
            <a:avLst/>
          </a:prstGeom>
        </p:spPr>
        <p:txBody>
          <a:bodyPr wrap="square">
            <a:spAutoFit/>
          </a:bodyPr>
          <a:lstStyle/>
          <a:p>
            <a:r>
              <a:rPr lang="ru-RU" sz="4400" b="1" dirty="0" smtClean="0"/>
              <a:t>4</a:t>
            </a:r>
            <a:r>
              <a:rPr lang="ru-RU" sz="5400" b="1" dirty="0" smtClean="0"/>
              <a:t>. </a:t>
            </a:r>
            <a:r>
              <a:rPr lang="ru-RU" sz="4400" b="1" dirty="0"/>
              <a:t>Как называлось место, где люди покупали вещи, кухонную утварь, нужные предметы по хозяйству и обменивались товарами? На этом же месте </a:t>
            </a:r>
            <a:r>
              <a:rPr lang="ru-RU" sz="4400" b="1" dirty="0" smtClean="0"/>
              <a:t>также, </a:t>
            </a:r>
            <a:r>
              <a:rPr lang="ru-RU" sz="4400" b="1" dirty="0"/>
              <a:t>на определенной </a:t>
            </a:r>
            <a:r>
              <a:rPr lang="ru-RU" sz="4400" b="1" dirty="0" smtClean="0"/>
              <a:t>площадке, </a:t>
            </a:r>
            <a:r>
              <a:rPr lang="ru-RU" sz="4400" b="1" dirty="0"/>
              <a:t>проходили аттракционы </a:t>
            </a:r>
            <a:endParaRPr lang="ru-RU" sz="5400" b="1" dirty="0"/>
          </a:p>
        </p:txBody>
      </p:sp>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pic>
        <p:nvPicPr>
          <p:cNvPr id="2050" name="Picture 2" descr="C:\Users\Елена\Desktop\семинар фг\ЯРМАРКА.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58" y="626398"/>
            <a:ext cx="8494060" cy="5399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7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pic>
        <p:nvPicPr>
          <p:cNvPr id="5" name="Picture 2" descr="C:\Users\Школа\Desktop\тыкв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479" y="1084094"/>
            <a:ext cx="3384376" cy="2160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Школа\Desktop\б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884" y="3342601"/>
            <a:ext cx="3456385" cy="28083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i.pinimg.com/originals/79/44/b2/7944b2521f73576c061f0601635644b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9528" y="457200"/>
            <a:ext cx="3229233" cy="29755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837765" y="4746757"/>
            <a:ext cx="6777317" cy="769441"/>
          </a:xfrm>
          <a:prstGeom prst="rect">
            <a:avLst/>
          </a:prstGeom>
          <a:noFill/>
        </p:spPr>
        <p:txBody>
          <a:bodyPr wrap="square" rtlCol="0">
            <a:spAutoFit/>
          </a:bodyPr>
          <a:lstStyle/>
          <a:p>
            <a:r>
              <a:rPr lang="ru-RU" sz="4400" dirty="0" smtClean="0"/>
              <a:t>БЕРЁСТА</a:t>
            </a:r>
            <a:endParaRPr lang="ru-RU" sz="4400" dirty="0"/>
          </a:p>
        </p:txBody>
      </p:sp>
    </p:spTree>
    <p:extLst>
      <p:ext uri="{BB962C8B-B14F-4D97-AF65-F5344CB8AC3E}">
        <p14:creationId xmlns:p14="http://schemas.microsoft.com/office/powerpoint/2010/main" val="313487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16621" y="2402541"/>
            <a:ext cx="5217459" cy="1323439"/>
          </a:xfrm>
          <a:prstGeom prst="rect">
            <a:avLst/>
          </a:prstGeom>
          <a:noFill/>
        </p:spPr>
        <p:txBody>
          <a:bodyPr wrap="square" rtlCol="0">
            <a:spAutoFit/>
          </a:bodyPr>
          <a:lstStyle/>
          <a:p>
            <a:pPr algn="ctr"/>
            <a:r>
              <a:rPr lang="ru-RU" sz="8000" b="1" spc="50" dirty="0" smtClean="0">
                <a:ln w="11430"/>
                <a:solidFill>
                  <a:srgbClr val="008000"/>
                </a:solidFill>
                <a:effectLst>
                  <a:outerShdw blurRad="76200" dist="50800" dir="5400000" algn="tl" rotWithShape="0">
                    <a:srgbClr val="000000">
                      <a:alpha val="65000"/>
                    </a:srgbClr>
                  </a:outerShdw>
                </a:effectLst>
              </a:rPr>
              <a:t>РАУНД 2</a:t>
            </a:r>
            <a:endParaRPr lang="ru-RU" sz="8000" dirty="0">
              <a:solidFill>
                <a:srgbClr val="008000"/>
              </a:solidFill>
            </a:endParaRPr>
          </a:p>
        </p:txBody>
      </p:sp>
    </p:spTree>
    <p:extLst>
      <p:ext uri="{BB962C8B-B14F-4D97-AF65-F5344CB8AC3E}">
        <p14:creationId xmlns:p14="http://schemas.microsoft.com/office/powerpoint/2010/main" val="298211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563934" y="1849989"/>
            <a:ext cx="7413811" cy="2123658"/>
          </a:xfrm>
          <a:prstGeom prst="rect">
            <a:avLst/>
          </a:prstGeom>
          <a:noFill/>
        </p:spPr>
        <p:txBody>
          <a:bodyPr wrap="square" rtlCol="0">
            <a:spAutoFit/>
          </a:bodyPr>
          <a:lstStyle/>
          <a:p>
            <a:pPr algn="ctr"/>
            <a:r>
              <a:rPr lang="ru-RU"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МАТЕМАТИЧЕСКАЯ ГРАМОТНОСТЬ</a:t>
            </a:r>
            <a:endParaRPr lang="ru-RU" sz="6600" dirty="0"/>
          </a:p>
        </p:txBody>
      </p:sp>
    </p:spTree>
    <p:extLst>
      <p:ext uri="{BB962C8B-B14F-4D97-AF65-F5344CB8AC3E}">
        <p14:creationId xmlns:p14="http://schemas.microsoft.com/office/powerpoint/2010/main" val="209108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40173" y="303751"/>
            <a:ext cx="8488437" cy="5509200"/>
          </a:xfrm>
          <a:prstGeom prst="rect">
            <a:avLst/>
          </a:prstGeom>
        </p:spPr>
        <p:txBody>
          <a:bodyPr wrap="square">
            <a:spAutoFit/>
          </a:bodyPr>
          <a:lstStyle/>
          <a:p>
            <a:pPr marL="742950" indent="-742950" algn="ctr">
              <a:buAutoNum type="arabicPeriod"/>
            </a:pPr>
            <a:r>
              <a:rPr lang="ru-RU" sz="3600" b="1" dirty="0" smtClean="0"/>
              <a:t>Друзья-купцы </a:t>
            </a:r>
            <a:r>
              <a:rPr lang="ru-RU" sz="3600" b="1" dirty="0"/>
              <a:t>собираются поехать отдохнуть и решают, в какой город </a:t>
            </a:r>
            <a:endParaRPr lang="ru-RU" sz="3600" b="1" dirty="0" smtClean="0"/>
          </a:p>
          <a:p>
            <a:pPr algn="ctr"/>
            <a:r>
              <a:rPr lang="ru-RU" sz="3600" b="1" dirty="0" smtClean="0"/>
              <a:t>им </a:t>
            </a:r>
            <a:r>
              <a:rPr lang="ru-RU" sz="3600" b="1" dirty="0"/>
              <a:t>отправиться. Помоги им выбрать самое выгодное </a:t>
            </a:r>
            <a:r>
              <a:rPr lang="ru-RU" sz="3600" b="1" dirty="0" smtClean="0"/>
              <a:t>предложение. </a:t>
            </a:r>
            <a:endParaRPr lang="ru-RU" sz="3600" b="1" dirty="0"/>
          </a:p>
          <a:p>
            <a:pPr algn="ctr"/>
            <a:r>
              <a:rPr lang="ru-RU" sz="3600" b="1" dirty="0"/>
              <a:t>Поедут они на лошадях, </a:t>
            </a:r>
            <a:endParaRPr lang="ru-RU" sz="3600" b="1" dirty="0" smtClean="0"/>
          </a:p>
          <a:p>
            <a:pPr algn="ctr"/>
            <a:r>
              <a:rPr lang="ru-RU" sz="3600" b="1" dirty="0" smtClean="0"/>
              <a:t>за </a:t>
            </a:r>
            <a:r>
              <a:rPr lang="ru-RU" sz="3600" b="1" dirty="0"/>
              <a:t>день каждая лошадь съедает </a:t>
            </a:r>
            <a:endParaRPr lang="ru-RU" sz="3600" b="1" dirty="0" smtClean="0"/>
          </a:p>
          <a:p>
            <a:pPr algn="ctr"/>
            <a:r>
              <a:rPr lang="ru-RU" sz="3600" b="1" dirty="0" smtClean="0"/>
              <a:t>ведро </a:t>
            </a:r>
            <a:r>
              <a:rPr lang="ru-RU" sz="3600" b="1" dirty="0"/>
              <a:t>овса и пьет воду. </a:t>
            </a:r>
            <a:endParaRPr lang="ru-RU" sz="3600" b="1" dirty="0" smtClean="0"/>
          </a:p>
          <a:p>
            <a:pPr algn="ctr"/>
            <a:r>
              <a:rPr lang="ru-RU" sz="3600" b="1" dirty="0" smtClean="0"/>
              <a:t>Воду </a:t>
            </a:r>
            <a:r>
              <a:rPr lang="ru-RU" sz="3600" b="1" dirty="0"/>
              <a:t>можно набрать из колодца бесплатно, а овёс придется покупать.</a:t>
            </a:r>
          </a:p>
          <a:p>
            <a:endParaRPr lang="ru-RU" sz="2800" dirty="0" smtClean="0"/>
          </a:p>
        </p:txBody>
      </p:sp>
      <p:sp>
        <p:nvSpPr>
          <p:cNvPr id="4" name="Прямоугольник 3"/>
          <p:cNvSpPr/>
          <p:nvPr/>
        </p:nvSpPr>
        <p:spPr>
          <a:xfrm>
            <a:off x="548640" y="5412724"/>
            <a:ext cx="6957752" cy="646331"/>
          </a:xfrm>
          <a:prstGeom prst="rect">
            <a:avLst/>
          </a:prstGeom>
        </p:spPr>
        <p:txBody>
          <a:bodyPr wrap="square">
            <a:spAutoFit/>
          </a:bodyPr>
          <a:lstStyle/>
          <a:p>
            <a:r>
              <a:rPr lang="ru-RU" sz="3600" b="1" dirty="0" smtClean="0"/>
              <a:t>Выберите верный вариант ответа</a:t>
            </a:r>
            <a:endParaRPr lang="ru-RU" sz="3600" b="1" dirty="0"/>
          </a:p>
        </p:txBody>
      </p:sp>
    </p:spTree>
    <p:extLst>
      <p:ext uri="{BB962C8B-B14F-4D97-AF65-F5344CB8AC3E}">
        <p14:creationId xmlns:p14="http://schemas.microsoft.com/office/powerpoint/2010/main" val="171028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down)">
                                      <p:cBhvr>
                                        <p:cTn id="3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40173" y="303751"/>
            <a:ext cx="8488437" cy="523220"/>
          </a:xfrm>
          <a:prstGeom prst="rect">
            <a:avLst/>
          </a:prstGeom>
        </p:spPr>
        <p:txBody>
          <a:bodyPr wrap="square">
            <a:spAutoFit/>
          </a:bodyPr>
          <a:lstStyle/>
          <a:p>
            <a:endParaRPr lang="ru-RU" sz="2800" dirty="0" smtClean="0"/>
          </a:p>
        </p:txBody>
      </p:sp>
      <p:sp>
        <p:nvSpPr>
          <p:cNvPr id="3" name="Прямоугольник 2"/>
          <p:cNvSpPr/>
          <p:nvPr/>
        </p:nvSpPr>
        <p:spPr>
          <a:xfrm>
            <a:off x="299255" y="152827"/>
            <a:ext cx="8462357" cy="6555641"/>
          </a:xfrm>
          <a:prstGeom prst="rect">
            <a:avLst/>
          </a:prstGeom>
        </p:spPr>
        <p:txBody>
          <a:bodyPr wrap="square">
            <a:spAutoFit/>
          </a:bodyPr>
          <a:lstStyle/>
          <a:p>
            <a:r>
              <a:rPr lang="ru-RU" sz="2800" u="sng" dirty="0"/>
              <a:t>1 вариант: </a:t>
            </a:r>
            <a:r>
              <a:rPr lang="ru-RU" sz="2800" b="1" dirty="0"/>
              <a:t>Новгород</a:t>
            </a:r>
          </a:p>
          <a:p>
            <a:r>
              <a:rPr lang="ru-RU" sz="2800" dirty="0"/>
              <a:t>Количество дней в пути -3</a:t>
            </a:r>
          </a:p>
          <a:p>
            <a:r>
              <a:rPr lang="ru-RU" sz="2800" dirty="0"/>
              <a:t>Ночевка на постоялом дворе – 70 грошей</a:t>
            </a:r>
          </a:p>
          <a:p>
            <a:r>
              <a:rPr lang="ru-RU" sz="2800" dirty="0"/>
              <a:t>Питание в трактире – 130 грошей в день</a:t>
            </a:r>
          </a:p>
          <a:p>
            <a:r>
              <a:rPr lang="ru-RU" sz="2800" dirty="0"/>
              <a:t>Ведро овса – 35 грошей </a:t>
            </a:r>
          </a:p>
          <a:p>
            <a:r>
              <a:rPr lang="ru-RU" sz="2800" u="sng" dirty="0" smtClean="0"/>
              <a:t>2 </a:t>
            </a:r>
            <a:r>
              <a:rPr lang="ru-RU" sz="2800" u="sng" dirty="0"/>
              <a:t>вариант: </a:t>
            </a:r>
            <a:r>
              <a:rPr lang="ru-RU" sz="2800" b="1" dirty="0"/>
              <a:t>Смоленск</a:t>
            </a:r>
          </a:p>
          <a:p>
            <a:r>
              <a:rPr lang="ru-RU" sz="2800" dirty="0"/>
              <a:t>Количество дней в пути -2</a:t>
            </a:r>
          </a:p>
          <a:p>
            <a:r>
              <a:rPr lang="ru-RU" sz="2800" dirty="0"/>
              <a:t>Ночевка на постоялом дворе – 130 грошей</a:t>
            </a:r>
          </a:p>
          <a:p>
            <a:r>
              <a:rPr lang="ru-RU" sz="2800" dirty="0"/>
              <a:t>Питание в трактире – 150 грошей в день</a:t>
            </a:r>
          </a:p>
          <a:p>
            <a:r>
              <a:rPr lang="ru-RU" sz="2800" dirty="0"/>
              <a:t>Ведро овса – 45 грошей </a:t>
            </a:r>
          </a:p>
          <a:p>
            <a:r>
              <a:rPr lang="ru-RU" sz="2800" u="sng" dirty="0" smtClean="0"/>
              <a:t>3 вариант: </a:t>
            </a:r>
            <a:r>
              <a:rPr lang="ru-RU" sz="2800" b="1" dirty="0" smtClean="0"/>
              <a:t>Тамбов</a:t>
            </a:r>
          </a:p>
          <a:p>
            <a:r>
              <a:rPr lang="ru-RU" sz="2800" dirty="0" smtClean="0"/>
              <a:t>Количество </a:t>
            </a:r>
            <a:r>
              <a:rPr lang="ru-RU" sz="2800" dirty="0"/>
              <a:t>дней в пути -2</a:t>
            </a:r>
          </a:p>
          <a:p>
            <a:r>
              <a:rPr lang="ru-RU" sz="2800" dirty="0"/>
              <a:t>Ночевка на постоялом дворе – 140 грошей</a:t>
            </a:r>
          </a:p>
          <a:p>
            <a:r>
              <a:rPr lang="ru-RU" sz="2800" dirty="0"/>
              <a:t>Питание в трактире – 140 грошей в день</a:t>
            </a:r>
          </a:p>
          <a:p>
            <a:r>
              <a:rPr lang="ru-RU" sz="2800" dirty="0"/>
              <a:t>Ведро овса – 55 грошей </a:t>
            </a:r>
          </a:p>
        </p:txBody>
      </p:sp>
    </p:spTree>
    <p:extLst>
      <p:ext uri="{BB962C8B-B14F-4D97-AF65-F5344CB8AC3E}">
        <p14:creationId xmlns:p14="http://schemas.microsoft.com/office/powerpoint/2010/main" val="250658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143435" y="202177"/>
            <a:ext cx="8462683" cy="2985433"/>
          </a:xfrm>
          <a:prstGeom prst="rect">
            <a:avLst/>
          </a:prstGeom>
        </p:spPr>
        <p:txBody>
          <a:bodyPr wrap="square">
            <a:spAutoFit/>
          </a:bodyPr>
          <a:lstStyle/>
          <a:p>
            <a:pPr lvl="0" algn="ctr"/>
            <a:r>
              <a:rPr lang="ru-RU" sz="4000" b="1" dirty="0" smtClean="0"/>
              <a:t>2.</a:t>
            </a:r>
            <a:r>
              <a:rPr lang="ru-RU" sz="3600" b="1" dirty="0" smtClean="0"/>
              <a:t>При </a:t>
            </a:r>
            <a:r>
              <a:rPr lang="ru-RU" sz="3600" b="1" dirty="0"/>
              <a:t>царе Петре </a:t>
            </a:r>
            <a:r>
              <a:rPr lang="en-US" sz="3600" b="1" dirty="0" smtClean="0"/>
              <a:t>I</a:t>
            </a:r>
            <a:r>
              <a:rPr lang="ru-RU" sz="3600" b="1" dirty="0" smtClean="0"/>
              <a:t> монеты назывались: </a:t>
            </a:r>
          </a:p>
          <a:p>
            <a:pPr lvl="0" algn="ctr"/>
            <a:r>
              <a:rPr lang="ru-RU" sz="3600" b="1" dirty="0" smtClean="0"/>
              <a:t>10 </a:t>
            </a:r>
            <a:r>
              <a:rPr lang="ru-RU" sz="3600" b="1" dirty="0"/>
              <a:t>копеек </a:t>
            </a:r>
            <a:r>
              <a:rPr lang="ru-RU" sz="3600" b="1" dirty="0" smtClean="0"/>
              <a:t>- «</a:t>
            </a:r>
            <a:r>
              <a:rPr lang="ru-RU" sz="3600" b="1" dirty="0" smtClean="0"/>
              <a:t>гривенник»</a:t>
            </a:r>
          </a:p>
          <a:p>
            <a:pPr lvl="0" algn="ctr"/>
            <a:r>
              <a:rPr lang="ru-RU" sz="3600" b="1" dirty="0" smtClean="0"/>
              <a:t> </a:t>
            </a:r>
            <a:r>
              <a:rPr lang="ru-RU" sz="3600" b="1" dirty="0"/>
              <a:t>25 копеек - «</a:t>
            </a:r>
            <a:r>
              <a:rPr lang="ru-RU" sz="3600" b="1" dirty="0" err="1"/>
              <a:t>полполтинник</a:t>
            </a:r>
            <a:r>
              <a:rPr lang="ru-RU" sz="3600" b="1" dirty="0" smtClean="0"/>
              <a:t>»</a:t>
            </a:r>
          </a:p>
          <a:p>
            <a:pPr lvl="0" algn="ctr"/>
            <a:r>
              <a:rPr lang="ru-RU" sz="3600" b="1" dirty="0" smtClean="0"/>
              <a:t> </a:t>
            </a:r>
            <a:r>
              <a:rPr lang="ru-RU" sz="3600" b="1" dirty="0"/>
              <a:t>50 копеек </a:t>
            </a:r>
            <a:r>
              <a:rPr lang="ru-RU" sz="3600" b="1" dirty="0" smtClean="0"/>
              <a:t>- «полтинник»</a:t>
            </a:r>
          </a:p>
          <a:p>
            <a:pPr lvl="0" algn="ctr"/>
            <a:r>
              <a:rPr lang="ru-RU" sz="3600" b="1" dirty="0" smtClean="0"/>
              <a:t> 100 копеек – </a:t>
            </a:r>
            <a:r>
              <a:rPr lang="ru-RU" sz="4000" b="1" dirty="0" smtClean="0"/>
              <a:t>«рубль»</a:t>
            </a:r>
            <a:endParaRPr lang="ru-RU" sz="4000" b="1" dirty="0"/>
          </a:p>
        </p:txBody>
      </p:sp>
      <p:sp>
        <p:nvSpPr>
          <p:cNvPr id="6" name="Прямоугольник 5"/>
          <p:cNvSpPr/>
          <p:nvPr/>
        </p:nvSpPr>
        <p:spPr>
          <a:xfrm>
            <a:off x="537881" y="3157030"/>
            <a:ext cx="8722659" cy="4031873"/>
          </a:xfrm>
          <a:prstGeom prst="rect">
            <a:avLst/>
          </a:prstGeom>
        </p:spPr>
        <p:txBody>
          <a:bodyPr wrap="square">
            <a:spAutoFit/>
          </a:bodyPr>
          <a:lstStyle/>
          <a:p>
            <a:r>
              <a:rPr lang="ru-RU" sz="3200" dirty="0"/>
              <a:t>Сколько копеек составляло два полтинника?</a:t>
            </a:r>
          </a:p>
          <a:p>
            <a:r>
              <a:rPr lang="ru-RU" sz="3200" dirty="0"/>
              <a:t>Сколько копеек составляло три </a:t>
            </a:r>
            <a:r>
              <a:rPr lang="ru-RU" sz="3200" dirty="0" err="1" smtClean="0"/>
              <a:t>полполтинника</a:t>
            </a:r>
            <a:r>
              <a:rPr lang="ru-RU" sz="3200" dirty="0"/>
              <a:t>?</a:t>
            </a:r>
          </a:p>
          <a:p>
            <a:r>
              <a:rPr lang="ru-RU" sz="3200" dirty="0"/>
              <a:t>Сколько копеек составляло пять гривенников?</a:t>
            </a:r>
          </a:p>
          <a:p>
            <a:r>
              <a:rPr lang="ru-RU" sz="3200" dirty="0"/>
              <a:t>Сколько необходимо гривенников , чтобы получить два рубля</a:t>
            </a:r>
            <a:r>
              <a:rPr lang="ru-RU" sz="3200" dirty="0" smtClean="0"/>
              <a:t>?</a:t>
            </a:r>
          </a:p>
          <a:p>
            <a:r>
              <a:rPr lang="ru-RU" sz="3200" dirty="0"/>
              <a:t>Сколько необходимо полтинников, чтобы получить три рубля?</a:t>
            </a:r>
          </a:p>
          <a:p>
            <a:endParaRPr lang="ru-RU" sz="3200" dirty="0"/>
          </a:p>
        </p:txBody>
      </p:sp>
    </p:spTree>
    <p:extLst>
      <p:ext uri="{BB962C8B-B14F-4D97-AF65-F5344CB8AC3E}">
        <p14:creationId xmlns:p14="http://schemas.microsoft.com/office/powerpoint/2010/main" val="48064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xEl>
                                              <p:pRg st="0" end="0"/>
                                            </p:txEl>
                                          </p:spTgt>
                                        </p:tgtEl>
                                      </p:cBhvr>
                                    </p:animEffect>
                                    <p:set>
                                      <p:cBhvr>
                                        <p:cTn id="11"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6">
                                            <p:txEl>
                                              <p:pRg st="1" end="1"/>
                                            </p:txEl>
                                          </p:spTgt>
                                        </p:tgtEl>
                                      </p:cBhvr>
                                    </p:animEffect>
                                    <p:set>
                                      <p:cBhvr>
                                        <p:cTn id="21" dur="1" fill="hold">
                                          <p:stCondLst>
                                            <p:cond delay="499"/>
                                          </p:stCondLst>
                                        </p:cTn>
                                        <p:tgtEl>
                                          <p:spTgt spid="6">
                                            <p:txEl>
                                              <p:pRg st="1" end="1"/>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xEl>
                                              <p:pRg st="2" end="2"/>
                                            </p:txEl>
                                          </p:spTgt>
                                        </p:tgtEl>
                                      </p:cBhvr>
                                    </p:animEffect>
                                    <p:set>
                                      <p:cBhvr>
                                        <p:cTn id="33"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8" dur="500"/>
                                        <p:tgtEl>
                                          <p:spTgt spid="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fade">
                                      <p:cBhvr>
                                        <p:cTn id="43" dur="500"/>
                                        <p:tgtEl>
                                          <p:spTgt spid="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nodeType="clickEffect">
                                  <p:stCondLst>
                                    <p:cond delay="0"/>
                                  </p:stCondLst>
                                  <p:childTnLst>
                                    <p:animEffect transition="out" filter="wipe(down)">
                                      <p:cBhvr>
                                        <p:cTn id="47" dur="500"/>
                                        <p:tgtEl>
                                          <p:spTgt spid="6">
                                            <p:txEl>
                                              <p:pRg st="3" end="3"/>
                                            </p:txEl>
                                          </p:spTgt>
                                        </p:tgtEl>
                                      </p:cBhvr>
                                    </p:animEffect>
                                    <p:set>
                                      <p:cBhvr>
                                        <p:cTn id="48" dur="1" fill="hold">
                                          <p:stCondLst>
                                            <p:cond delay="499"/>
                                          </p:stCondLst>
                                        </p:cTn>
                                        <p:tgtEl>
                                          <p:spTgt spid="6">
                                            <p:txEl>
                                              <p:pRg st="3" end="3"/>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xit" presetSubtype="4" fill="hold" nodeType="clickEffect">
                                  <p:stCondLst>
                                    <p:cond delay="0"/>
                                  </p:stCondLst>
                                  <p:childTnLst>
                                    <p:animEffect transition="out" filter="wipe(down)">
                                      <p:cBhvr>
                                        <p:cTn id="52" dur="500"/>
                                        <p:tgtEl>
                                          <p:spTgt spid="6">
                                            <p:txEl>
                                              <p:pRg st="4" end="4"/>
                                            </p:txEl>
                                          </p:spTgt>
                                        </p:tgtEl>
                                      </p:cBhvr>
                                    </p:animEffect>
                                    <p:set>
                                      <p:cBhvr>
                                        <p:cTn id="53" dur="1" fill="hold">
                                          <p:stCondLst>
                                            <p:cond delay="499"/>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89645" y="635534"/>
            <a:ext cx="8615081" cy="4247317"/>
          </a:xfrm>
          <a:prstGeom prst="rect">
            <a:avLst/>
          </a:prstGeom>
        </p:spPr>
        <p:txBody>
          <a:bodyPr wrap="square">
            <a:spAutoFit/>
          </a:bodyPr>
          <a:lstStyle/>
          <a:p>
            <a:pPr algn="ctr"/>
            <a:r>
              <a:rPr lang="ru-RU" sz="5400" b="1" dirty="0"/>
              <a:t>Наберите   100 рублей ровно 37-ю монетами. </a:t>
            </a:r>
            <a:endParaRPr lang="ru-RU" sz="5400" b="1" dirty="0" smtClean="0"/>
          </a:p>
          <a:p>
            <a:pPr algn="ctr"/>
            <a:r>
              <a:rPr lang="ru-RU" sz="5400" b="1" dirty="0" smtClean="0"/>
              <a:t>Есть </a:t>
            </a:r>
            <a:r>
              <a:rPr lang="ru-RU" sz="5400" b="1" dirty="0"/>
              <a:t>монеты </a:t>
            </a:r>
            <a:endParaRPr lang="ru-RU" sz="5400" b="1" dirty="0" smtClean="0"/>
          </a:p>
          <a:p>
            <a:pPr algn="ctr"/>
            <a:r>
              <a:rPr lang="ru-RU" sz="5400" b="1" dirty="0" smtClean="0"/>
              <a:t>номиналом </a:t>
            </a:r>
          </a:p>
          <a:p>
            <a:pPr algn="ctr"/>
            <a:r>
              <a:rPr lang="ru-RU" sz="5400" b="1" dirty="0" smtClean="0"/>
              <a:t>1 </a:t>
            </a:r>
            <a:r>
              <a:rPr lang="ru-RU" sz="5400" b="1" dirty="0"/>
              <a:t>и 10 рублей.</a:t>
            </a:r>
          </a:p>
        </p:txBody>
      </p:sp>
    </p:spTree>
    <p:extLst>
      <p:ext uri="{BB962C8B-B14F-4D97-AF65-F5344CB8AC3E}">
        <p14:creationId xmlns:p14="http://schemas.microsoft.com/office/powerpoint/2010/main" val="200983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16621" y="2402541"/>
            <a:ext cx="5217459" cy="1323439"/>
          </a:xfrm>
          <a:prstGeom prst="rect">
            <a:avLst/>
          </a:prstGeom>
          <a:noFill/>
        </p:spPr>
        <p:txBody>
          <a:bodyPr wrap="square" rtlCol="0">
            <a:spAutoFit/>
          </a:bodyPr>
          <a:lstStyle/>
          <a:p>
            <a:pPr algn="ctr"/>
            <a:r>
              <a:rPr lang="ru-RU" sz="8000" b="1" spc="50" dirty="0" smtClean="0">
                <a:ln w="11430"/>
                <a:solidFill>
                  <a:srgbClr val="008000"/>
                </a:solidFill>
                <a:effectLst>
                  <a:outerShdw blurRad="76200" dist="50800" dir="5400000" algn="tl" rotWithShape="0">
                    <a:srgbClr val="000000">
                      <a:alpha val="65000"/>
                    </a:srgbClr>
                  </a:outerShdw>
                </a:effectLst>
              </a:rPr>
              <a:t>РАУНД 1</a:t>
            </a:r>
            <a:endParaRPr lang="ru-RU" sz="8000" dirty="0">
              <a:solidFill>
                <a:srgbClr val="008000"/>
              </a:solidFill>
            </a:endParaRPr>
          </a:p>
        </p:txBody>
      </p:sp>
    </p:spTree>
    <p:extLst>
      <p:ext uri="{BB962C8B-B14F-4D97-AF65-F5344CB8AC3E}">
        <p14:creationId xmlns:p14="http://schemas.microsoft.com/office/powerpoint/2010/main" val="294392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152400" y="115251"/>
            <a:ext cx="8812306" cy="5509200"/>
          </a:xfrm>
          <a:prstGeom prst="rect">
            <a:avLst/>
          </a:prstGeom>
        </p:spPr>
        <p:txBody>
          <a:bodyPr wrap="square">
            <a:spAutoFit/>
          </a:bodyPr>
          <a:lstStyle/>
          <a:p>
            <a:pPr lvl="0" algn="ctr"/>
            <a:r>
              <a:rPr lang="ru-RU" sz="3200" b="1" dirty="0" smtClean="0"/>
              <a:t>3.Мама </a:t>
            </a:r>
            <a:r>
              <a:rPr lang="ru-RU" sz="3200" b="1" dirty="0"/>
              <a:t>решила отправиться за </a:t>
            </a:r>
            <a:r>
              <a:rPr lang="ru-RU" sz="3200" b="1" dirty="0" smtClean="0"/>
              <a:t>продуктами</a:t>
            </a:r>
          </a:p>
          <a:p>
            <a:pPr lvl="0" algn="ctr"/>
            <a:r>
              <a:rPr lang="ru-RU" sz="3200" b="1" dirty="0" smtClean="0"/>
              <a:t> </a:t>
            </a:r>
            <a:r>
              <a:rPr lang="ru-RU" sz="3200" b="1" dirty="0"/>
              <a:t>в лавку. В таблице показана стоимость продуктов в лавке № 1 и в лавке № 2. </a:t>
            </a:r>
            <a:endParaRPr lang="ru-RU" sz="3200" b="1" dirty="0" smtClean="0"/>
          </a:p>
          <a:p>
            <a:pPr lvl="0" algn="ctr"/>
            <a:r>
              <a:rPr lang="ru-RU" sz="3200" b="1" dirty="0" smtClean="0"/>
              <a:t>Сосчитай</a:t>
            </a:r>
            <a:r>
              <a:rPr lang="ru-RU" sz="3200" b="1" dirty="0"/>
              <a:t>, сколько необходимо </a:t>
            </a:r>
            <a:r>
              <a:rPr lang="ru-RU" sz="3200" b="1" dirty="0" smtClean="0"/>
              <a:t>потратить </a:t>
            </a:r>
          </a:p>
          <a:p>
            <a:pPr lvl="0" algn="ctr"/>
            <a:r>
              <a:rPr lang="ru-RU" sz="3200" b="1" dirty="0" smtClean="0"/>
              <a:t>денег </a:t>
            </a:r>
            <a:r>
              <a:rPr lang="ru-RU" sz="3200" b="1" dirty="0"/>
              <a:t>в лавках, </a:t>
            </a:r>
            <a:r>
              <a:rPr lang="ru-RU" sz="3200" b="1" dirty="0" smtClean="0"/>
              <a:t>внеси </a:t>
            </a:r>
            <a:r>
              <a:rPr lang="ru-RU" sz="3200" b="1" dirty="0"/>
              <a:t>ответ в таблицу.  </a:t>
            </a:r>
            <a:endParaRPr lang="ru-RU" sz="3200" b="1" dirty="0" smtClean="0"/>
          </a:p>
          <a:p>
            <a:pPr lvl="0" algn="ctr"/>
            <a:r>
              <a:rPr lang="ru-RU" sz="3200" b="1" dirty="0" smtClean="0"/>
              <a:t>Лавка </a:t>
            </a:r>
            <a:r>
              <a:rPr lang="ru-RU" sz="3200" b="1" dirty="0"/>
              <a:t>№ 1 находится рядом, </a:t>
            </a:r>
            <a:endParaRPr lang="ru-RU" sz="3200" b="1" dirty="0" smtClean="0"/>
          </a:p>
          <a:p>
            <a:pPr lvl="0" algn="ctr"/>
            <a:r>
              <a:rPr lang="ru-RU" sz="3200" b="1" dirty="0" smtClean="0"/>
              <a:t>а </a:t>
            </a:r>
            <a:r>
              <a:rPr lang="ru-RU" sz="3200" b="1" dirty="0"/>
              <a:t>до лавки № 2 необходимо </a:t>
            </a:r>
            <a:r>
              <a:rPr lang="ru-RU" sz="3200" b="1" dirty="0" smtClean="0"/>
              <a:t>добираться</a:t>
            </a:r>
          </a:p>
          <a:p>
            <a:pPr lvl="0" algn="ctr"/>
            <a:r>
              <a:rPr lang="ru-RU" sz="3200" b="1" dirty="0" smtClean="0"/>
              <a:t> </a:t>
            </a:r>
            <a:r>
              <a:rPr lang="ru-RU" sz="3200" b="1" dirty="0"/>
              <a:t>на повозке. Стоимость проезда </a:t>
            </a:r>
            <a:endParaRPr lang="ru-RU" sz="3200" b="1" dirty="0" smtClean="0"/>
          </a:p>
          <a:p>
            <a:pPr lvl="0" algn="ctr"/>
            <a:r>
              <a:rPr lang="ru-RU" sz="3200" b="1" dirty="0" smtClean="0"/>
              <a:t>на </a:t>
            </a:r>
            <a:r>
              <a:rPr lang="ru-RU" sz="3200" b="1" dirty="0"/>
              <a:t>повозке туда - обратно </a:t>
            </a:r>
            <a:endParaRPr lang="ru-RU" sz="3200" b="1" dirty="0" smtClean="0"/>
          </a:p>
          <a:p>
            <a:pPr lvl="0" algn="ctr"/>
            <a:r>
              <a:rPr lang="ru-RU" sz="3200" b="1" dirty="0" smtClean="0"/>
              <a:t>обойдётся </a:t>
            </a:r>
            <a:r>
              <a:rPr lang="ru-RU" sz="3200" b="1" dirty="0"/>
              <a:t>в 86 рублей. Где </a:t>
            </a:r>
            <a:r>
              <a:rPr lang="ru-RU" sz="3200" b="1" dirty="0" smtClean="0"/>
              <a:t>выгоднее</a:t>
            </a:r>
          </a:p>
          <a:p>
            <a:pPr lvl="0" algn="ctr"/>
            <a:r>
              <a:rPr lang="ru-RU" sz="3200" b="1" dirty="0" smtClean="0"/>
              <a:t> </a:t>
            </a:r>
            <a:r>
              <a:rPr lang="ru-RU" sz="3200" b="1" dirty="0"/>
              <a:t>окажется приобрести продукты?</a:t>
            </a:r>
          </a:p>
        </p:txBody>
      </p:sp>
    </p:spTree>
    <p:extLst>
      <p:ext uri="{BB962C8B-B14F-4D97-AF65-F5344CB8AC3E}">
        <p14:creationId xmlns:p14="http://schemas.microsoft.com/office/powerpoint/2010/main" val="40585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803451183"/>
              </p:ext>
            </p:extLst>
          </p:nvPr>
        </p:nvGraphicFramePr>
        <p:xfrm>
          <a:off x="195841" y="258709"/>
          <a:ext cx="7298653" cy="5678424"/>
        </p:xfrm>
        <a:graphic>
          <a:graphicData uri="http://schemas.openxmlformats.org/drawingml/2006/table">
            <a:tbl>
              <a:tblPr firstRow="1" firstCol="1" bandRow="1">
                <a:tableStyleId>{5C22544A-7EE6-4342-B048-85BDC9FD1C3A}</a:tableStyleId>
              </a:tblPr>
              <a:tblGrid>
                <a:gridCol w="3936888"/>
                <a:gridCol w="1622612"/>
                <a:gridCol w="1739153"/>
              </a:tblGrid>
              <a:tr h="0">
                <a:tc>
                  <a:txBody>
                    <a:bodyPr/>
                    <a:lstStyle/>
                    <a:p>
                      <a:pPr>
                        <a:lnSpc>
                          <a:spcPct val="115000"/>
                        </a:lnSpc>
                        <a:spcAft>
                          <a:spcPts val="0"/>
                        </a:spcAft>
                      </a:pPr>
                      <a:r>
                        <a:rPr lang="ru-RU" sz="3600">
                          <a:effectLst/>
                        </a:rPr>
                        <a:t>Наименование продуктов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Лавка  № 1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Лавка  № 2</a:t>
                      </a:r>
                      <a:endParaRPr lang="ru-RU" sz="2800">
                        <a:effectLst/>
                        <a:latin typeface="Calibri"/>
                        <a:ea typeface="Calibri"/>
                        <a:cs typeface="Times New Roman"/>
                      </a:endParaRPr>
                    </a:p>
                  </a:txBody>
                  <a:tcPr marL="68580" marR="68580" marT="0" marB="0" anchor="ctr"/>
                </a:tc>
              </a:tr>
              <a:tr h="0">
                <a:tc>
                  <a:txBody>
                    <a:bodyPr/>
                    <a:lstStyle/>
                    <a:p>
                      <a:pPr>
                        <a:lnSpc>
                          <a:spcPct val="115000"/>
                        </a:lnSpc>
                        <a:spcAft>
                          <a:spcPts val="0"/>
                        </a:spcAft>
                      </a:pPr>
                      <a:r>
                        <a:rPr lang="ru-RU" sz="3600">
                          <a:effectLst/>
                        </a:rPr>
                        <a:t>Мука (1 кг)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35 руб.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29 руб.</a:t>
                      </a:r>
                      <a:endParaRPr lang="ru-RU" sz="2800">
                        <a:effectLst/>
                        <a:latin typeface="Calibri"/>
                        <a:ea typeface="Calibri"/>
                        <a:cs typeface="Times New Roman"/>
                      </a:endParaRPr>
                    </a:p>
                  </a:txBody>
                  <a:tcPr marL="68580" marR="68580" marT="0" marB="0" anchor="ctr"/>
                </a:tc>
              </a:tr>
              <a:tr h="0">
                <a:tc>
                  <a:txBody>
                    <a:bodyPr/>
                    <a:lstStyle/>
                    <a:p>
                      <a:pPr>
                        <a:lnSpc>
                          <a:spcPct val="115000"/>
                        </a:lnSpc>
                        <a:spcAft>
                          <a:spcPts val="0"/>
                        </a:spcAft>
                      </a:pPr>
                      <a:r>
                        <a:rPr lang="ru-RU" sz="3600">
                          <a:effectLst/>
                        </a:rPr>
                        <a:t>Капуста (1 кг)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18 руб.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dirty="0">
                          <a:effectLst/>
                        </a:rPr>
                        <a:t>18 руб.</a:t>
                      </a:r>
                      <a:endParaRPr lang="ru-RU" sz="2800" dirty="0">
                        <a:effectLst/>
                        <a:latin typeface="Calibri"/>
                        <a:ea typeface="Calibri"/>
                        <a:cs typeface="Times New Roman"/>
                      </a:endParaRPr>
                    </a:p>
                  </a:txBody>
                  <a:tcPr marL="68580" marR="68580" marT="0" marB="0" anchor="ctr"/>
                </a:tc>
              </a:tr>
              <a:tr h="0">
                <a:tc>
                  <a:txBody>
                    <a:bodyPr/>
                    <a:lstStyle/>
                    <a:p>
                      <a:pPr>
                        <a:lnSpc>
                          <a:spcPct val="115000"/>
                        </a:lnSpc>
                        <a:spcAft>
                          <a:spcPts val="0"/>
                        </a:spcAft>
                      </a:pPr>
                      <a:r>
                        <a:rPr lang="ru-RU" sz="3600">
                          <a:effectLst/>
                        </a:rPr>
                        <a:t>Яблоки (1 кг)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76 руб.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54 руб.</a:t>
                      </a:r>
                      <a:endParaRPr lang="ru-RU" sz="2800">
                        <a:effectLst/>
                        <a:latin typeface="Calibri"/>
                        <a:ea typeface="Calibri"/>
                        <a:cs typeface="Times New Roman"/>
                      </a:endParaRPr>
                    </a:p>
                  </a:txBody>
                  <a:tcPr marL="68580" marR="68580" marT="0" marB="0" anchor="ctr"/>
                </a:tc>
              </a:tr>
              <a:tr h="0">
                <a:tc>
                  <a:txBody>
                    <a:bodyPr/>
                    <a:lstStyle/>
                    <a:p>
                      <a:pPr>
                        <a:lnSpc>
                          <a:spcPct val="115000"/>
                        </a:lnSpc>
                        <a:spcAft>
                          <a:spcPts val="0"/>
                        </a:spcAft>
                      </a:pPr>
                      <a:r>
                        <a:rPr lang="ru-RU" sz="3600">
                          <a:effectLst/>
                        </a:rPr>
                        <a:t>Сахар (1 кг)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40 руб.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35 руб.</a:t>
                      </a:r>
                      <a:endParaRPr lang="ru-RU" sz="2800">
                        <a:effectLst/>
                        <a:latin typeface="Calibri"/>
                        <a:ea typeface="Calibri"/>
                        <a:cs typeface="Times New Roman"/>
                      </a:endParaRPr>
                    </a:p>
                  </a:txBody>
                  <a:tcPr marL="68580" marR="68580" marT="0" marB="0" anchor="ctr"/>
                </a:tc>
              </a:tr>
              <a:tr h="0">
                <a:tc>
                  <a:txBody>
                    <a:bodyPr/>
                    <a:lstStyle/>
                    <a:p>
                      <a:pPr>
                        <a:lnSpc>
                          <a:spcPct val="115000"/>
                        </a:lnSpc>
                        <a:spcAft>
                          <a:spcPts val="0"/>
                        </a:spcAft>
                      </a:pPr>
                      <a:r>
                        <a:rPr lang="ru-RU" sz="3600">
                          <a:effectLst/>
                        </a:rPr>
                        <a:t>Молоко (1 л)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70 руб.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67 руб.</a:t>
                      </a:r>
                      <a:endParaRPr lang="ru-RU" sz="2800">
                        <a:effectLst/>
                        <a:latin typeface="Calibri"/>
                        <a:ea typeface="Calibri"/>
                        <a:cs typeface="Times New Roman"/>
                      </a:endParaRPr>
                    </a:p>
                  </a:txBody>
                  <a:tcPr marL="68580" marR="68580" marT="0" marB="0" anchor="ctr"/>
                </a:tc>
              </a:tr>
              <a:tr h="0">
                <a:tc>
                  <a:txBody>
                    <a:bodyPr/>
                    <a:lstStyle/>
                    <a:p>
                      <a:pPr>
                        <a:lnSpc>
                          <a:spcPct val="115000"/>
                        </a:lnSpc>
                        <a:spcAft>
                          <a:spcPts val="0"/>
                        </a:spcAft>
                      </a:pPr>
                      <a:r>
                        <a:rPr lang="ru-RU" sz="3600">
                          <a:effectLst/>
                        </a:rPr>
                        <a:t>Яйца (десяток)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57 руб. </a:t>
                      </a:r>
                      <a:endParaRPr lang="ru-RU" sz="2800">
                        <a:effectLst/>
                        <a:latin typeface="Calibri"/>
                        <a:ea typeface="Calibri"/>
                        <a:cs typeface="Times New Roman"/>
                      </a:endParaRPr>
                    </a:p>
                  </a:txBody>
                  <a:tcPr marL="68580" marR="68580" marT="0" marB="0" anchor="ctr"/>
                </a:tc>
                <a:tc>
                  <a:txBody>
                    <a:bodyPr/>
                    <a:lstStyle/>
                    <a:p>
                      <a:pPr>
                        <a:lnSpc>
                          <a:spcPct val="115000"/>
                        </a:lnSpc>
                        <a:spcAft>
                          <a:spcPts val="0"/>
                        </a:spcAft>
                      </a:pPr>
                      <a:r>
                        <a:rPr lang="ru-RU" sz="3600">
                          <a:effectLst/>
                        </a:rPr>
                        <a:t>51 руб.</a:t>
                      </a:r>
                      <a:endParaRPr lang="ru-RU" sz="2800">
                        <a:effectLst/>
                        <a:latin typeface="Calibri"/>
                        <a:ea typeface="Calibri"/>
                        <a:cs typeface="Times New Roman"/>
                      </a:endParaRPr>
                    </a:p>
                  </a:txBody>
                  <a:tcPr marL="68580" marR="68580" marT="0" marB="0" anchor="ctr"/>
                </a:tc>
              </a:tr>
              <a:tr h="0">
                <a:tc>
                  <a:txBody>
                    <a:bodyPr/>
                    <a:lstStyle/>
                    <a:p>
                      <a:pPr>
                        <a:lnSpc>
                          <a:spcPct val="115000"/>
                        </a:lnSpc>
                        <a:spcAft>
                          <a:spcPts val="0"/>
                        </a:spcAft>
                      </a:pPr>
                      <a:r>
                        <a:rPr lang="ru-RU" sz="3600">
                          <a:effectLst/>
                        </a:rPr>
                        <a:t>Всего</a:t>
                      </a:r>
                      <a:endParaRPr lang="ru-RU" sz="2800">
                        <a:effectLst/>
                        <a:latin typeface="Calibri"/>
                        <a:ea typeface="Calibri"/>
                        <a:cs typeface="Times New Roman"/>
                      </a:endParaRPr>
                    </a:p>
                  </a:txBody>
                  <a:tcPr marL="68580" marR="68580" marT="0" marB="0" anchor="ctr"/>
                </a:tc>
                <a:tc>
                  <a:txBody>
                    <a:bodyPr/>
                    <a:lstStyle/>
                    <a:p>
                      <a:pPr>
                        <a:lnSpc>
                          <a:spcPct val="115000"/>
                        </a:lnSpc>
                      </a:pPr>
                      <a:endParaRPr lang="ru-RU" sz="2800">
                        <a:effectLst/>
                        <a:latin typeface="Calibri"/>
                        <a:cs typeface="Times New Roman"/>
                      </a:endParaRPr>
                    </a:p>
                  </a:txBody>
                  <a:tcPr marL="68580" marR="68580" marT="0" marB="0" anchor="ctr"/>
                </a:tc>
                <a:tc>
                  <a:txBody>
                    <a:bodyPr/>
                    <a:lstStyle/>
                    <a:p>
                      <a:pPr>
                        <a:lnSpc>
                          <a:spcPct val="115000"/>
                        </a:lnSpc>
                      </a:pPr>
                      <a:endParaRPr lang="ru-RU" sz="2800" dirty="0">
                        <a:effectLst/>
                        <a:latin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69504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80682" y="0"/>
            <a:ext cx="9005129" cy="2246769"/>
          </a:xfrm>
          <a:prstGeom prst="rect">
            <a:avLst/>
          </a:prstGeom>
        </p:spPr>
        <p:txBody>
          <a:bodyPr wrap="square">
            <a:spAutoFit/>
          </a:bodyPr>
          <a:lstStyle/>
          <a:p>
            <a:pPr lvl="0" algn="ctr"/>
            <a:r>
              <a:rPr lang="ru-RU" sz="2800" b="1" dirty="0" smtClean="0"/>
              <a:t>4.В </a:t>
            </a:r>
            <a:r>
              <a:rPr lang="ru-RU" sz="2800" b="1" dirty="0"/>
              <a:t>таблице даны доходы семьи.  Определи какой остаток средств будет у семьи, когда они потратят деньги на запланированные расходы. </a:t>
            </a:r>
            <a:endParaRPr lang="ru-RU" sz="2800" b="1" dirty="0" smtClean="0"/>
          </a:p>
          <a:p>
            <a:pPr lvl="0" algn="ctr"/>
            <a:r>
              <a:rPr lang="ru-RU" sz="2800" b="1" dirty="0" smtClean="0"/>
              <a:t>Какие </a:t>
            </a:r>
            <a:r>
              <a:rPr lang="ru-RU" sz="2800" b="1" dirty="0"/>
              <a:t>незапланированные расходы </a:t>
            </a:r>
            <a:endParaRPr lang="ru-RU" sz="2800" b="1" dirty="0" smtClean="0"/>
          </a:p>
          <a:p>
            <a:pPr lvl="0" algn="ctr"/>
            <a:r>
              <a:rPr lang="ru-RU" sz="2800" b="1" dirty="0" smtClean="0"/>
              <a:t>может </a:t>
            </a:r>
            <a:r>
              <a:rPr lang="ru-RU" sz="2800" b="1" dirty="0"/>
              <a:t>позволить </a:t>
            </a:r>
            <a:r>
              <a:rPr lang="ru-RU" sz="2800" b="1" dirty="0" smtClean="0"/>
              <a:t>себе </a:t>
            </a:r>
            <a:r>
              <a:rPr lang="ru-RU" sz="2800" b="1" dirty="0"/>
              <a:t>семья?</a:t>
            </a:r>
          </a:p>
        </p:txBody>
      </p:sp>
      <p:graphicFrame>
        <p:nvGraphicFramePr>
          <p:cNvPr id="4" name="Таблица 3"/>
          <p:cNvGraphicFramePr>
            <a:graphicFrameLocks noGrp="1"/>
          </p:cNvGraphicFramePr>
          <p:nvPr>
            <p:extLst>
              <p:ext uri="{D42A27DB-BD31-4B8C-83A1-F6EECF244321}">
                <p14:modId xmlns:p14="http://schemas.microsoft.com/office/powerpoint/2010/main" val="3374599810"/>
              </p:ext>
            </p:extLst>
          </p:nvPr>
        </p:nvGraphicFramePr>
        <p:xfrm>
          <a:off x="876970" y="2246769"/>
          <a:ext cx="6945306" cy="4271363"/>
        </p:xfrm>
        <a:graphic>
          <a:graphicData uri="http://schemas.openxmlformats.org/drawingml/2006/table">
            <a:tbl>
              <a:tblPr firstRow="1" firstCol="1" bandRow="1">
                <a:tableStyleId>{5C22544A-7EE6-4342-B048-85BDC9FD1C3A}</a:tableStyleId>
              </a:tblPr>
              <a:tblGrid>
                <a:gridCol w="1616683"/>
                <a:gridCol w="2170677"/>
                <a:gridCol w="1779001"/>
                <a:gridCol w="1378945"/>
              </a:tblGrid>
              <a:tr h="1019130">
                <a:tc>
                  <a:txBody>
                    <a:bodyPr/>
                    <a:lstStyle/>
                    <a:p>
                      <a:pPr algn="ctr">
                        <a:lnSpc>
                          <a:spcPct val="115000"/>
                        </a:lnSpc>
                        <a:spcAft>
                          <a:spcPts val="1000"/>
                        </a:spcAft>
                      </a:pPr>
                      <a:r>
                        <a:rPr lang="ru-RU" sz="2800" dirty="0">
                          <a:solidFill>
                            <a:schemeClr val="tx1"/>
                          </a:solidFill>
                          <a:effectLst/>
                        </a:rPr>
                        <a:t>мама</a:t>
                      </a:r>
                      <a:endParaRPr lang="ru-RU" sz="1600" dirty="0">
                        <a:solidFill>
                          <a:schemeClr val="tx1"/>
                        </a:solidFill>
                        <a:effectLst/>
                        <a:latin typeface="Calibri"/>
                        <a:ea typeface="Calibri"/>
                        <a:cs typeface="Times New Roman"/>
                      </a:endParaRPr>
                    </a:p>
                  </a:txBody>
                  <a:tcPr marL="56942" marR="56942" marT="0" marB="0" anchor="ctr"/>
                </a:tc>
                <a:tc>
                  <a:txBody>
                    <a:bodyPr/>
                    <a:lstStyle/>
                    <a:p>
                      <a:pPr>
                        <a:lnSpc>
                          <a:spcPct val="115000"/>
                        </a:lnSpc>
                        <a:spcAft>
                          <a:spcPts val="1000"/>
                        </a:spcAft>
                      </a:pPr>
                      <a:r>
                        <a:rPr lang="ru-RU" sz="2800" b="0" dirty="0" smtClean="0">
                          <a:solidFill>
                            <a:schemeClr val="tx1"/>
                          </a:solidFill>
                          <a:effectLst/>
                          <a:latin typeface="+mn-lt"/>
                          <a:ea typeface="+mn-ea"/>
                          <a:cs typeface="+mn-cs"/>
                        </a:rPr>
                        <a:t>пекарь</a:t>
                      </a:r>
                      <a:endParaRPr lang="ru-RU" sz="1600" b="0" dirty="0">
                        <a:solidFill>
                          <a:schemeClr val="tx1"/>
                        </a:solidFill>
                        <a:effectLst/>
                        <a:latin typeface="Calibri"/>
                        <a:ea typeface="Calibri"/>
                        <a:cs typeface="Times New Roman"/>
                      </a:endParaRPr>
                    </a:p>
                  </a:txBody>
                  <a:tcPr marL="56942" marR="56942" marT="0" marB="0" anchor="ctr">
                    <a:solidFill>
                      <a:schemeClr val="bg1"/>
                    </a:solidFill>
                  </a:tcPr>
                </a:tc>
                <a:tc>
                  <a:txBody>
                    <a:bodyPr/>
                    <a:lstStyle/>
                    <a:p>
                      <a:pPr>
                        <a:lnSpc>
                          <a:spcPct val="115000"/>
                        </a:lnSpc>
                        <a:spcAft>
                          <a:spcPts val="1000"/>
                        </a:spcAft>
                      </a:pPr>
                      <a:r>
                        <a:rPr lang="ru-RU" sz="2800" b="0" dirty="0" smtClean="0">
                          <a:solidFill>
                            <a:schemeClr val="tx1"/>
                          </a:solidFill>
                          <a:effectLst/>
                        </a:rPr>
                        <a:t>доход</a:t>
                      </a:r>
                      <a:endParaRPr lang="ru-RU" sz="1600" b="0" dirty="0">
                        <a:solidFill>
                          <a:schemeClr val="tx1"/>
                        </a:solidFill>
                        <a:effectLst/>
                        <a:latin typeface="Calibri"/>
                        <a:ea typeface="Calibri"/>
                        <a:cs typeface="Times New Roman"/>
                      </a:endParaRPr>
                    </a:p>
                  </a:txBody>
                  <a:tcPr marL="56942" marR="56942" marT="0" marB="0" anchor="ctr">
                    <a:solidFill>
                      <a:schemeClr val="bg1"/>
                    </a:solidFill>
                  </a:tcPr>
                </a:tc>
                <a:tc>
                  <a:txBody>
                    <a:bodyPr/>
                    <a:lstStyle/>
                    <a:p>
                      <a:pPr algn="ctr">
                        <a:lnSpc>
                          <a:spcPct val="100000"/>
                        </a:lnSpc>
                        <a:spcAft>
                          <a:spcPts val="0"/>
                        </a:spcAft>
                      </a:pPr>
                      <a:r>
                        <a:rPr lang="ru-RU" sz="2800" b="0" dirty="0">
                          <a:solidFill>
                            <a:schemeClr val="tx1"/>
                          </a:solidFill>
                          <a:effectLst/>
                        </a:rPr>
                        <a:t>25 рублей</a:t>
                      </a:r>
                      <a:endParaRPr lang="ru-RU" sz="1600" b="0" dirty="0">
                        <a:solidFill>
                          <a:schemeClr val="tx1"/>
                        </a:solidFill>
                        <a:effectLst/>
                        <a:latin typeface="Calibri"/>
                        <a:ea typeface="Calibri"/>
                        <a:cs typeface="Times New Roman"/>
                      </a:endParaRPr>
                    </a:p>
                  </a:txBody>
                  <a:tcPr marL="56942" marR="56942" marT="0" marB="0" anchor="ctr">
                    <a:solidFill>
                      <a:schemeClr val="bg1"/>
                    </a:solidFill>
                  </a:tcPr>
                </a:tc>
              </a:tr>
              <a:tr h="900410">
                <a:tc>
                  <a:txBody>
                    <a:bodyPr/>
                    <a:lstStyle/>
                    <a:p>
                      <a:pPr algn="ctr">
                        <a:lnSpc>
                          <a:spcPct val="115000"/>
                        </a:lnSpc>
                        <a:spcAft>
                          <a:spcPts val="1000"/>
                        </a:spcAft>
                      </a:pPr>
                      <a:r>
                        <a:rPr lang="ru-RU" sz="2800" dirty="0">
                          <a:solidFill>
                            <a:schemeClr val="tx1"/>
                          </a:solidFill>
                          <a:effectLst/>
                        </a:rPr>
                        <a:t>папа</a:t>
                      </a:r>
                      <a:endParaRPr lang="ru-RU" sz="1600" dirty="0">
                        <a:solidFill>
                          <a:schemeClr val="tx1"/>
                        </a:solidFill>
                        <a:effectLst/>
                        <a:latin typeface="Calibri"/>
                        <a:ea typeface="Calibri"/>
                        <a:cs typeface="Times New Roman"/>
                      </a:endParaRPr>
                    </a:p>
                  </a:txBody>
                  <a:tcPr marL="56942" marR="56942" marT="0" marB="0" anchor="ctr"/>
                </a:tc>
                <a:tc>
                  <a:txBody>
                    <a:bodyPr/>
                    <a:lstStyle/>
                    <a:p>
                      <a:pPr>
                        <a:lnSpc>
                          <a:spcPct val="115000"/>
                        </a:lnSpc>
                        <a:spcAft>
                          <a:spcPts val="1000"/>
                        </a:spcAft>
                      </a:pPr>
                      <a:r>
                        <a:rPr lang="ru-RU" sz="2800" dirty="0" smtClean="0">
                          <a:effectLst/>
                        </a:rPr>
                        <a:t>извозчик</a:t>
                      </a:r>
                      <a:endParaRPr lang="ru-RU" sz="1600" dirty="0">
                        <a:effectLst/>
                        <a:latin typeface="Calibri"/>
                        <a:ea typeface="Calibri"/>
                        <a:cs typeface="Times New Roman"/>
                      </a:endParaRPr>
                    </a:p>
                  </a:txBody>
                  <a:tcPr marL="56942" marR="56942" marT="0" marB="0" anchor="ctr"/>
                </a:tc>
                <a:tc>
                  <a:txBody>
                    <a:bodyPr/>
                    <a:lstStyle/>
                    <a:p>
                      <a:pPr>
                        <a:lnSpc>
                          <a:spcPct val="115000"/>
                        </a:lnSpc>
                        <a:spcAft>
                          <a:spcPts val="1000"/>
                        </a:spcAft>
                      </a:pPr>
                      <a:r>
                        <a:rPr lang="ru-RU" sz="2800" dirty="0" smtClean="0">
                          <a:effectLst/>
                        </a:rPr>
                        <a:t>доход</a:t>
                      </a:r>
                      <a:endParaRPr lang="ru-RU" sz="1600" dirty="0">
                        <a:effectLst/>
                        <a:latin typeface="Calibri"/>
                        <a:ea typeface="Calibri"/>
                        <a:cs typeface="Times New Roman"/>
                      </a:endParaRPr>
                    </a:p>
                  </a:txBody>
                  <a:tcPr marL="56942" marR="56942" marT="0" marB="0" anchor="ctr"/>
                </a:tc>
                <a:tc>
                  <a:txBody>
                    <a:bodyPr/>
                    <a:lstStyle/>
                    <a:p>
                      <a:pPr algn="ctr">
                        <a:lnSpc>
                          <a:spcPct val="100000"/>
                        </a:lnSpc>
                        <a:spcAft>
                          <a:spcPts val="0"/>
                        </a:spcAft>
                      </a:pPr>
                      <a:r>
                        <a:rPr lang="ru-RU" sz="2800" dirty="0" smtClean="0">
                          <a:effectLst/>
                        </a:rPr>
                        <a:t>50 рублей</a:t>
                      </a:r>
                      <a:endParaRPr lang="ru-RU" sz="1600" dirty="0">
                        <a:effectLst/>
                        <a:latin typeface="Calibri"/>
                        <a:ea typeface="Calibri"/>
                        <a:cs typeface="Times New Roman"/>
                      </a:endParaRPr>
                    </a:p>
                  </a:txBody>
                  <a:tcPr marL="56942" marR="56942" marT="0" marB="0" anchor="ctr"/>
                </a:tc>
              </a:tr>
              <a:tr h="1007655">
                <a:tc>
                  <a:txBody>
                    <a:bodyPr/>
                    <a:lstStyle/>
                    <a:p>
                      <a:pPr algn="ctr">
                        <a:lnSpc>
                          <a:spcPct val="115000"/>
                        </a:lnSpc>
                        <a:spcAft>
                          <a:spcPts val="1000"/>
                        </a:spcAft>
                      </a:pPr>
                      <a:r>
                        <a:rPr lang="ru-RU" sz="2800" dirty="0">
                          <a:solidFill>
                            <a:schemeClr val="tx1"/>
                          </a:solidFill>
                          <a:effectLst/>
                        </a:rPr>
                        <a:t>бабушка</a:t>
                      </a:r>
                      <a:endParaRPr lang="ru-RU" sz="1600" dirty="0">
                        <a:solidFill>
                          <a:schemeClr val="tx1"/>
                        </a:solidFill>
                        <a:effectLst/>
                        <a:latin typeface="Calibri"/>
                        <a:ea typeface="Calibri"/>
                        <a:cs typeface="Times New Roman"/>
                      </a:endParaRPr>
                    </a:p>
                  </a:txBody>
                  <a:tcPr marL="56942" marR="56942" marT="0" marB="0" anchor="ctr"/>
                </a:tc>
                <a:tc>
                  <a:txBody>
                    <a:bodyPr/>
                    <a:lstStyle/>
                    <a:p>
                      <a:pPr>
                        <a:lnSpc>
                          <a:spcPct val="115000"/>
                        </a:lnSpc>
                        <a:spcAft>
                          <a:spcPts val="1000"/>
                        </a:spcAft>
                      </a:pPr>
                      <a:r>
                        <a:rPr lang="ru-RU" sz="2800" dirty="0" smtClean="0">
                          <a:effectLst/>
                        </a:rPr>
                        <a:t>нянька</a:t>
                      </a:r>
                      <a:endParaRPr lang="ru-RU" sz="1600" dirty="0">
                        <a:effectLst/>
                        <a:latin typeface="Calibri"/>
                        <a:ea typeface="Calibri"/>
                        <a:cs typeface="Times New Roman"/>
                      </a:endParaRPr>
                    </a:p>
                  </a:txBody>
                  <a:tcPr marL="56942" marR="56942" marT="0" marB="0" anchor="ctr"/>
                </a:tc>
                <a:tc>
                  <a:txBody>
                    <a:bodyPr/>
                    <a:lstStyle/>
                    <a:p>
                      <a:pPr>
                        <a:lnSpc>
                          <a:spcPct val="115000"/>
                        </a:lnSpc>
                        <a:spcAft>
                          <a:spcPts val="1000"/>
                        </a:spcAft>
                      </a:pPr>
                      <a:r>
                        <a:rPr lang="ru-RU" sz="2800" dirty="0" smtClean="0">
                          <a:effectLst/>
                        </a:rPr>
                        <a:t>доход</a:t>
                      </a:r>
                      <a:endParaRPr lang="ru-RU" sz="1600" dirty="0">
                        <a:effectLst/>
                        <a:latin typeface="Calibri"/>
                        <a:ea typeface="Calibri"/>
                        <a:cs typeface="Times New Roman"/>
                      </a:endParaRPr>
                    </a:p>
                  </a:txBody>
                  <a:tcPr marL="56942" marR="56942" marT="0" marB="0" anchor="ctr"/>
                </a:tc>
                <a:tc>
                  <a:txBody>
                    <a:bodyPr/>
                    <a:lstStyle/>
                    <a:p>
                      <a:pPr algn="ctr">
                        <a:lnSpc>
                          <a:spcPct val="100000"/>
                        </a:lnSpc>
                        <a:spcAft>
                          <a:spcPts val="0"/>
                        </a:spcAft>
                      </a:pPr>
                      <a:r>
                        <a:rPr lang="ru-RU" sz="2800" dirty="0">
                          <a:effectLst/>
                        </a:rPr>
                        <a:t>20 рублей</a:t>
                      </a:r>
                      <a:endParaRPr lang="ru-RU" sz="1600" dirty="0">
                        <a:effectLst/>
                        <a:latin typeface="Calibri"/>
                        <a:ea typeface="Calibri"/>
                        <a:cs typeface="Times New Roman"/>
                      </a:endParaRPr>
                    </a:p>
                  </a:txBody>
                  <a:tcPr marL="56942" marR="56942" marT="0" marB="0" anchor="ctr"/>
                </a:tc>
              </a:tr>
              <a:tr h="789545">
                <a:tc>
                  <a:txBody>
                    <a:bodyPr/>
                    <a:lstStyle/>
                    <a:p>
                      <a:pPr algn="ctr">
                        <a:lnSpc>
                          <a:spcPct val="115000"/>
                        </a:lnSpc>
                        <a:spcAft>
                          <a:spcPts val="1000"/>
                        </a:spcAft>
                      </a:pPr>
                      <a:r>
                        <a:rPr lang="ru-RU" sz="2800" dirty="0">
                          <a:solidFill>
                            <a:schemeClr val="tx1"/>
                          </a:solidFill>
                          <a:effectLst/>
                        </a:rPr>
                        <a:t>сын</a:t>
                      </a:r>
                      <a:endParaRPr lang="ru-RU" sz="1600" dirty="0">
                        <a:solidFill>
                          <a:schemeClr val="tx1"/>
                        </a:solidFill>
                        <a:effectLst/>
                        <a:latin typeface="Calibri"/>
                        <a:ea typeface="Calibri"/>
                        <a:cs typeface="Times New Roman"/>
                      </a:endParaRPr>
                    </a:p>
                  </a:txBody>
                  <a:tcPr marL="56942" marR="56942" marT="0" marB="0" anchor="ctr"/>
                </a:tc>
                <a:tc>
                  <a:txBody>
                    <a:bodyPr/>
                    <a:lstStyle/>
                    <a:p>
                      <a:pPr>
                        <a:lnSpc>
                          <a:spcPct val="115000"/>
                        </a:lnSpc>
                        <a:spcAft>
                          <a:spcPts val="1000"/>
                        </a:spcAft>
                      </a:pPr>
                      <a:r>
                        <a:rPr lang="ru-RU" sz="2800" dirty="0" smtClean="0">
                          <a:effectLst/>
                        </a:rPr>
                        <a:t>подмастерье</a:t>
                      </a:r>
                      <a:endParaRPr lang="ru-RU" sz="1600" dirty="0">
                        <a:effectLst/>
                        <a:latin typeface="Calibri"/>
                        <a:ea typeface="Calibri"/>
                        <a:cs typeface="Times New Roman"/>
                      </a:endParaRPr>
                    </a:p>
                  </a:txBody>
                  <a:tcPr marL="56942" marR="56942" marT="0" marB="0" anchor="ctr"/>
                </a:tc>
                <a:tc>
                  <a:txBody>
                    <a:bodyPr/>
                    <a:lstStyle/>
                    <a:p>
                      <a:pPr>
                        <a:lnSpc>
                          <a:spcPct val="115000"/>
                        </a:lnSpc>
                        <a:spcAft>
                          <a:spcPts val="1000"/>
                        </a:spcAft>
                      </a:pPr>
                      <a:r>
                        <a:rPr lang="ru-RU" sz="2800" dirty="0" smtClean="0">
                          <a:effectLst/>
                        </a:rPr>
                        <a:t>доход</a:t>
                      </a:r>
                      <a:endParaRPr lang="ru-RU" sz="1600" dirty="0">
                        <a:effectLst/>
                        <a:latin typeface="Calibri"/>
                        <a:ea typeface="Calibri"/>
                        <a:cs typeface="Times New Roman"/>
                      </a:endParaRPr>
                    </a:p>
                  </a:txBody>
                  <a:tcPr marL="56942" marR="56942" marT="0" marB="0" anchor="ctr"/>
                </a:tc>
                <a:tc>
                  <a:txBody>
                    <a:bodyPr/>
                    <a:lstStyle/>
                    <a:p>
                      <a:pPr algn="ctr">
                        <a:lnSpc>
                          <a:spcPct val="100000"/>
                        </a:lnSpc>
                        <a:spcAft>
                          <a:spcPts val="0"/>
                        </a:spcAft>
                      </a:pPr>
                      <a:r>
                        <a:rPr lang="ru-RU" sz="2800" dirty="0">
                          <a:effectLst/>
                        </a:rPr>
                        <a:t>5 рублей</a:t>
                      </a:r>
                      <a:endParaRPr lang="ru-RU" sz="1600" dirty="0">
                        <a:effectLst/>
                        <a:latin typeface="Calibri"/>
                        <a:ea typeface="Calibri"/>
                        <a:cs typeface="Times New Roman"/>
                      </a:endParaRPr>
                    </a:p>
                  </a:txBody>
                  <a:tcPr marL="56942" marR="56942" marT="0" marB="0" anchor="ctr"/>
                </a:tc>
              </a:tr>
              <a:tr h="450205">
                <a:tc gridSpan="3">
                  <a:txBody>
                    <a:bodyPr/>
                    <a:lstStyle/>
                    <a:p>
                      <a:pPr>
                        <a:lnSpc>
                          <a:spcPct val="115000"/>
                        </a:lnSpc>
                        <a:spcAft>
                          <a:spcPts val="1000"/>
                        </a:spcAft>
                      </a:pPr>
                      <a:r>
                        <a:rPr lang="ru-RU" sz="2800" dirty="0">
                          <a:solidFill>
                            <a:schemeClr val="tx1"/>
                          </a:solidFill>
                          <a:effectLst/>
                        </a:rPr>
                        <a:t>Итого:</a:t>
                      </a:r>
                      <a:endParaRPr lang="ru-RU" sz="1600" dirty="0">
                        <a:solidFill>
                          <a:schemeClr val="tx1"/>
                        </a:solidFill>
                        <a:effectLst/>
                        <a:latin typeface="Calibri"/>
                        <a:ea typeface="Calibri"/>
                        <a:cs typeface="Times New Roman"/>
                      </a:endParaRPr>
                    </a:p>
                  </a:txBody>
                  <a:tcPr marL="56942" marR="56942" marT="0" marB="0" anchor="ctr"/>
                </a:tc>
                <a:tc hMerge="1">
                  <a:txBody>
                    <a:bodyPr/>
                    <a:lstStyle/>
                    <a:p>
                      <a:endParaRPr lang="ru-RU"/>
                    </a:p>
                  </a:txBody>
                  <a:tcPr/>
                </a:tc>
                <a:tc hMerge="1">
                  <a:txBody>
                    <a:bodyPr/>
                    <a:lstStyle/>
                    <a:p>
                      <a:endParaRPr lang="ru-RU"/>
                    </a:p>
                  </a:txBody>
                  <a:tcPr/>
                </a:tc>
                <a:tc>
                  <a:txBody>
                    <a:bodyPr/>
                    <a:lstStyle/>
                    <a:p>
                      <a:pPr>
                        <a:lnSpc>
                          <a:spcPct val="115000"/>
                        </a:lnSpc>
                        <a:spcAft>
                          <a:spcPts val="1000"/>
                        </a:spcAft>
                      </a:pPr>
                      <a:r>
                        <a:rPr lang="ru-RU" sz="2800" dirty="0">
                          <a:effectLst/>
                        </a:rPr>
                        <a:t> </a:t>
                      </a:r>
                      <a:endParaRPr lang="ru-RU" sz="1600" dirty="0">
                        <a:effectLst/>
                        <a:latin typeface="Calibri"/>
                        <a:ea typeface="Calibri"/>
                        <a:cs typeface="Times New Roman"/>
                      </a:endParaRPr>
                    </a:p>
                  </a:txBody>
                  <a:tcPr marL="56942" marR="56942" marT="0" marB="0" anchor="ctr"/>
                </a:tc>
              </a:tr>
            </a:tbl>
          </a:graphicData>
        </a:graphic>
      </p:graphicFrame>
    </p:spTree>
    <p:extLst>
      <p:ext uri="{BB962C8B-B14F-4D97-AF65-F5344CB8AC3E}">
        <p14:creationId xmlns:p14="http://schemas.microsoft.com/office/powerpoint/2010/main" val="174955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58588" y="224117"/>
            <a:ext cx="7180730" cy="6186309"/>
          </a:xfrm>
          <a:prstGeom prst="rect">
            <a:avLst/>
          </a:prstGeom>
        </p:spPr>
        <p:txBody>
          <a:bodyPr wrap="square">
            <a:spAutoFit/>
          </a:bodyPr>
          <a:lstStyle/>
          <a:p>
            <a:r>
              <a:rPr lang="ru-RU" sz="3600" b="1" dirty="0"/>
              <a:t>Расходы запланированные:</a:t>
            </a:r>
          </a:p>
          <a:p>
            <a:r>
              <a:rPr lang="ru-RU" sz="3600" dirty="0"/>
              <a:t>-продукты на </a:t>
            </a:r>
            <a:r>
              <a:rPr lang="ru-RU" sz="3600" dirty="0" smtClean="0"/>
              <a:t>месяц - </a:t>
            </a:r>
            <a:r>
              <a:rPr lang="ru-RU" sz="3600" dirty="0"/>
              <a:t>15 р.;</a:t>
            </a:r>
          </a:p>
          <a:p>
            <a:r>
              <a:rPr lang="ru-RU" sz="3600" dirty="0"/>
              <a:t>- отопление </a:t>
            </a:r>
            <a:r>
              <a:rPr lang="ru-RU" sz="3600" dirty="0" smtClean="0"/>
              <a:t>избы - </a:t>
            </a:r>
            <a:r>
              <a:rPr lang="ru-RU" sz="3600" dirty="0"/>
              <a:t>20р.;</a:t>
            </a:r>
          </a:p>
          <a:p>
            <a:r>
              <a:rPr lang="ru-RU" sz="3600" dirty="0"/>
              <a:t>- хоз. т</a:t>
            </a:r>
            <a:r>
              <a:rPr lang="ru-RU" sz="3600" dirty="0" smtClean="0"/>
              <a:t>овары - </a:t>
            </a:r>
            <a:r>
              <a:rPr lang="ru-RU" sz="3600" dirty="0"/>
              <a:t>15 р.</a:t>
            </a:r>
          </a:p>
          <a:p>
            <a:r>
              <a:rPr lang="ru-RU" sz="3600" b="1" dirty="0"/>
              <a:t>Не запланированные расходы:</a:t>
            </a:r>
          </a:p>
          <a:p>
            <a:r>
              <a:rPr lang="ru-RU" sz="3600" dirty="0" smtClean="0"/>
              <a:t>- лекарства - </a:t>
            </a:r>
            <a:r>
              <a:rPr lang="ru-RU" sz="3600" dirty="0"/>
              <a:t>10р.;</a:t>
            </a:r>
          </a:p>
          <a:p>
            <a:r>
              <a:rPr lang="ru-RU" sz="3600" dirty="0"/>
              <a:t>- </a:t>
            </a:r>
            <a:r>
              <a:rPr lang="ru-RU" sz="3600" dirty="0" smtClean="0"/>
              <a:t> </a:t>
            </a:r>
            <a:r>
              <a:rPr lang="ru-RU" sz="3600" dirty="0"/>
              <a:t>отдых- 15р.;</a:t>
            </a:r>
          </a:p>
          <a:p>
            <a:r>
              <a:rPr lang="ru-RU" sz="3600" dirty="0"/>
              <a:t>- </a:t>
            </a:r>
            <a:r>
              <a:rPr lang="ru-RU" sz="3600" dirty="0" smtClean="0"/>
              <a:t> поездки- </a:t>
            </a:r>
            <a:r>
              <a:rPr lang="ru-RU" sz="3600" dirty="0"/>
              <a:t>15р.</a:t>
            </a:r>
          </a:p>
          <a:p>
            <a:r>
              <a:rPr lang="ru-RU" sz="3600" dirty="0"/>
              <a:t>- </a:t>
            </a:r>
            <a:r>
              <a:rPr lang="ru-RU" sz="3600" dirty="0" smtClean="0"/>
              <a:t> </a:t>
            </a:r>
            <a:r>
              <a:rPr lang="ru-RU" sz="3600" dirty="0"/>
              <a:t>ремонт избы- 35р.;</a:t>
            </a:r>
          </a:p>
          <a:p>
            <a:r>
              <a:rPr lang="ru-RU" sz="3600" dirty="0"/>
              <a:t>- </a:t>
            </a:r>
            <a:r>
              <a:rPr lang="ru-RU" sz="3600" dirty="0" smtClean="0"/>
              <a:t> </a:t>
            </a:r>
            <a:r>
              <a:rPr lang="ru-RU" sz="3600" dirty="0"/>
              <a:t>новые вещи- 15р.;</a:t>
            </a:r>
          </a:p>
          <a:p>
            <a:r>
              <a:rPr lang="ru-RU" sz="3600" dirty="0"/>
              <a:t>- </a:t>
            </a:r>
            <a:r>
              <a:rPr lang="ru-RU" sz="3600" dirty="0" smtClean="0"/>
              <a:t> </a:t>
            </a:r>
            <a:r>
              <a:rPr lang="ru-RU" sz="3600" dirty="0"/>
              <a:t>игрушки- 10р.</a:t>
            </a:r>
          </a:p>
        </p:txBody>
      </p:sp>
    </p:spTree>
    <p:extLst>
      <p:ext uri="{BB962C8B-B14F-4D97-AF65-F5344CB8AC3E}">
        <p14:creationId xmlns:p14="http://schemas.microsoft.com/office/powerpoint/2010/main" val="71895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16621" y="2402541"/>
            <a:ext cx="5217459" cy="1323439"/>
          </a:xfrm>
          <a:prstGeom prst="rect">
            <a:avLst/>
          </a:prstGeom>
          <a:noFill/>
        </p:spPr>
        <p:txBody>
          <a:bodyPr wrap="square" rtlCol="0">
            <a:spAutoFit/>
          </a:bodyPr>
          <a:lstStyle/>
          <a:p>
            <a:pPr algn="ctr"/>
            <a:r>
              <a:rPr lang="ru-RU" sz="8000" b="1" spc="50" dirty="0" smtClean="0">
                <a:ln w="11430"/>
                <a:solidFill>
                  <a:srgbClr val="008000"/>
                </a:solidFill>
                <a:effectLst>
                  <a:outerShdw blurRad="76200" dist="50800" dir="5400000" algn="tl" rotWithShape="0">
                    <a:srgbClr val="000000">
                      <a:alpha val="65000"/>
                    </a:srgbClr>
                  </a:outerShdw>
                </a:effectLst>
              </a:rPr>
              <a:t>РАУНД 3</a:t>
            </a:r>
            <a:endParaRPr lang="ru-RU" sz="8000" dirty="0">
              <a:solidFill>
                <a:srgbClr val="008000"/>
              </a:solidFill>
            </a:endParaRPr>
          </a:p>
        </p:txBody>
      </p:sp>
    </p:spTree>
    <p:extLst>
      <p:ext uri="{BB962C8B-B14F-4D97-AF65-F5344CB8AC3E}">
        <p14:creationId xmlns:p14="http://schemas.microsoft.com/office/powerpoint/2010/main" val="428503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730189" y="1434353"/>
            <a:ext cx="7413811" cy="3139321"/>
          </a:xfrm>
          <a:prstGeom prst="rect">
            <a:avLst/>
          </a:prstGeom>
          <a:noFill/>
        </p:spPr>
        <p:txBody>
          <a:bodyPr wrap="square" rtlCol="0">
            <a:spAutoFit/>
          </a:bodyPr>
          <a:lstStyle/>
          <a:p>
            <a:pPr algn="ctr"/>
            <a:r>
              <a:rPr lang="ru-RU"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ЕСТЕСТВЕННО-НАУЧНАЯ  ГРАМОТНОСТЬ</a:t>
            </a:r>
            <a:endParaRPr lang="ru-RU" sz="6600" dirty="0"/>
          </a:p>
        </p:txBody>
      </p:sp>
    </p:spTree>
    <p:extLst>
      <p:ext uri="{BB962C8B-B14F-4D97-AF65-F5344CB8AC3E}">
        <p14:creationId xmlns:p14="http://schemas.microsoft.com/office/powerpoint/2010/main" val="399438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sp>
        <p:nvSpPr>
          <p:cNvPr id="2" name="Прямоугольник 1"/>
          <p:cNvSpPr/>
          <p:nvPr/>
        </p:nvSpPr>
        <p:spPr>
          <a:xfrm>
            <a:off x="1042508" y="680427"/>
            <a:ext cx="7712752" cy="830997"/>
          </a:xfrm>
          <a:prstGeom prst="rect">
            <a:avLst/>
          </a:prstGeom>
        </p:spPr>
        <p:txBody>
          <a:bodyPr wrap="none">
            <a:spAutoFit/>
          </a:bodyPr>
          <a:lstStyle/>
          <a:p>
            <a:r>
              <a:rPr lang="ru-RU" sz="4800" b="1" dirty="0" smtClean="0"/>
              <a:t>1. Из </a:t>
            </a:r>
            <a:r>
              <a:rPr lang="ru-RU" sz="4800" b="1" dirty="0"/>
              <a:t>прошлого в настоящее</a:t>
            </a:r>
          </a:p>
        </p:txBody>
      </p:sp>
      <p:sp>
        <p:nvSpPr>
          <p:cNvPr id="3" name="Прямоугольник 2"/>
          <p:cNvSpPr/>
          <p:nvPr/>
        </p:nvSpPr>
        <p:spPr>
          <a:xfrm>
            <a:off x="917002" y="1505124"/>
            <a:ext cx="8722659" cy="2062103"/>
          </a:xfrm>
          <a:prstGeom prst="rect">
            <a:avLst/>
          </a:prstGeom>
        </p:spPr>
        <p:txBody>
          <a:bodyPr wrap="square">
            <a:spAutoFit/>
          </a:bodyPr>
          <a:lstStyle/>
          <a:p>
            <a:r>
              <a:rPr lang="ru-RU" sz="3200" dirty="0"/>
              <a:t>1.   Земляная засыпка наружной нижней части    </a:t>
            </a:r>
          </a:p>
          <a:p>
            <a:r>
              <a:rPr lang="ru-RU" sz="3200" dirty="0"/>
              <a:t>      крестьянского жилища для его утепления, обычно с ограждением из жердей и досок. </a:t>
            </a:r>
            <a:endParaRPr lang="ru-RU" sz="3200" dirty="0" smtClean="0"/>
          </a:p>
          <a:p>
            <a:r>
              <a:rPr lang="ru-RU" sz="3200" dirty="0" smtClean="0"/>
              <a:t>2</a:t>
            </a:r>
            <a:r>
              <a:rPr lang="ru-RU" sz="3200" dirty="0"/>
              <a:t>.   Кружевная ткань на </a:t>
            </a:r>
            <a:r>
              <a:rPr lang="ru-RU" sz="3200" dirty="0" smtClean="0"/>
              <a:t>кровати      </a:t>
            </a:r>
            <a:endParaRPr lang="en-US" sz="3200" dirty="0"/>
          </a:p>
        </p:txBody>
      </p:sp>
      <p:sp>
        <p:nvSpPr>
          <p:cNvPr id="5" name="Прямоугольник 4"/>
          <p:cNvSpPr/>
          <p:nvPr/>
        </p:nvSpPr>
        <p:spPr>
          <a:xfrm>
            <a:off x="854249" y="3554943"/>
            <a:ext cx="6044603" cy="584775"/>
          </a:xfrm>
          <a:prstGeom prst="rect">
            <a:avLst/>
          </a:prstGeom>
        </p:spPr>
        <p:txBody>
          <a:bodyPr wrap="none">
            <a:spAutoFit/>
          </a:bodyPr>
          <a:lstStyle/>
          <a:p>
            <a:r>
              <a:rPr lang="ru-RU" sz="3200" dirty="0"/>
              <a:t>3.  Сооружение из венцов бревен</a:t>
            </a:r>
          </a:p>
        </p:txBody>
      </p:sp>
      <p:sp>
        <p:nvSpPr>
          <p:cNvPr id="6" name="Прямоугольник 5"/>
          <p:cNvSpPr/>
          <p:nvPr/>
        </p:nvSpPr>
        <p:spPr>
          <a:xfrm>
            <a:off x="854249" y="4193146"/>
            <a:ext cx="7019364" cy="1569660"/>
          </a:xfrm>
          <a:prstGeom prst="rect">
            <a:avLst/>
          </a:prstGeom>
        </p:spPr>
        <p:txBody>
          <a:bodyPr wrap="square">
            <a:spAutoFit/>
          </a:bodyPr>
          <a:lstStyle/>
          <a:p>
            <a:r>
              <a:rPr lang="ru-RU" sz="3200" dirty="0"/>
              <a:t>4</a:t>
            </a:r>
            <a:r>
              <a:rPr lang="ru-RU" sz="3200" b="1" i="1" dirty="0"/>
              <a:t>.</a:t>
            </a:r>
            <a:r>
              <a:rPr lang="ru-RU" sz="3200" i="1" dirty="0"/>
              <a:t>  </a:t>
            </a:r>
            <a:r>
              <a:rPr lang="ru-RU" sz="3200" dirty="0"/>
              <a:t>Предмет обстановки </a:t>
            </a:r>
            <a:r>
              <a:rPr lang="ru-RU" sz="3200" dirty="0" smtClean="0"/>
              <a:t>- неподвижная   </a:t>
            </a:r>
            <a:endParaRPr lang="ru-RU" sz="3200" dirty="0"/>
          </a:p>
          <a:p>
            <a:r>
              <a:rPr lang="ru-RU" sz="3200" dirty="0"/>
              <a:t>     скамья, толстая, длинная доска для   </a:t>
            </a:r>
          </a:p>
          <a:p>
            <a:r>
              <a:rPr lang="ru-RU" sz="3200" dirty="0"/>
              <a:t>     сидения. </a:t>
            </a:r>
            <a:endParaRPr lang="ru-RU" sz="3200" i="1" dirty="0"/>
          </a:p>
        </p:txBody>
      </p:sp>
    </p:spTree>
    <p:extLst>
      <p:ext uri="{BB962C8B-B14F-4D97-AF65-F5344CB8AC3E}">
        <p14:creationId xmlns:p14="http://schemas.microsoft.com/office/powerpoint/2010/main" val="199946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sp>
        <p:nvSpPr>
          <p:cNvPr id="2" name="Прямоугольник 1"/>
          <p:cNvSpPr/>
          <p:nvPr/>
        </p:nvSpPr>
        <p:spPr>
          <a:xfrm>
            <a:off x="2154650" y="791260"/>
            <a:ext cx="5495415" cy="1569660"/>
          </a:xfrm>
          <a:prstGeom prst="rect">
            <a:avLst/>
          </a:prstGeom>
        </p:spPr>
        <p:txBody>
          <a:bodyPr wrap="none">
            <a:spAutoFit/>
          </a:bodyPr>
          <a:lstStyle/>
          <a:p>
            <a:pPr algn="ctr"/>
            <a:r>
              <a:rPr lang="ru-RU" sz="4800" b="1" dirty="0" smtClean="0"/>
              <a:t>2. </a:t>
            </a:r>
            <a:r>
              <a:rPr lang="ru-RU" sz="4800" b="1" dirty="0"/>
              <a:t>Заморочки </a:t>
            </a:r>
            <a:endParaRPr lang="ru-RU" sz="4800" b="1" dirty="0" smtClean="0"/>
          </a:p>
          <a:p>
            <a:pPr algn="ctr"/>
            <a:r>
              <a:rPr lang="ru-RU" sz="4800" b="1" dirty="0" smtClean="0"/>
              <a:t>из </a:t>
            </a:r>
            <a:r>
              <a:rPr lang="ru-RU" sz="4800" b="1" dirty="0"/>
              <a:t>старинной бочки</a:t>
            </a:r>
          </a:p>
        </p:txBody>
      </p:sp>
      <p:sp>
        <p:nvSpPr>
          <p:cNvPr id="5" name="Прямоугольник 4"/>
          <p:cNvSpPr/>
          <p:nvPr/>
        </p:nvSpPr>
        <p:spPr>
          <a:xfrm>
            <a:off x="1494394" y="2361454"/>
            <a:ext cx="237566" cy="369332"/>
          </a:xfrm>
          <a:prstGeom prst="rect">
            <a:avLst/>
          </a:prstGeom>
        </p:spPr>
        <p:txBody>
          <a:bodyPr wrap="none">
            <a:spAutoFit/>
          </a:bodyPr>
          <a:lstStyle/>
          <a:p>
            <a:r>
              <a:rPr lang="ru-RU" dirty="0"/>
              <a:t> </a:t>
            </a:r>
            <a:endParaRPr lang="en-US" dirty="0"/>
          </a:p>
        </p:txBody>
      </p:sp>
      <p:pic>
        <p:nvPicPr>
          <p:cNvPr id="10242" name="Picture 2" descr="https://kontora-k.ru/s_img/118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550" y="2867018"/>
            <a:ext cx="4505616" cy="346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65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sp>
        <p:nvSpPr>
          <p:cNvPr id="3" name="Прямоугольник 2"/>
          <p:cNvSpPr/>
          <p:nvPr/>
        </p:nvSpPr>
        <p:spPr>
          <a:xfrm>
            <a:off x="947490" y="592782"/>
            <a:ext cx="8271326" cy="5509200"/>
          </a:xfrm>
          <a:prstGeom prst="rect">
            <a:avLst/>
          </a:prstGeom>
        </p:spPr>
        <p:txBody>
          <a:bodyPr wrap="square">
            <a:spAutoFit/>
          </a:bodyPr>
          <a:lstStyle/>
          <a:p>
            <a:pPr marL="514350" indent="-514350">
              <a:buAutoNum type="arabicPeriod"/>
            </a:pPr>
            <a:r>
              <a:rPr lang="ru-RU" sz="3200" b="1" dirty="0" smtClean="0"/>
              <a:t>Лыковая </a:t>
            </a:r>
            <a:r>
              <a:rPr lang="ru-RU" sz="3200" b="1" dirty="0"/>
              <a:t>обувь русских крестьян </a:t>
            </a:r>
            <a:endParaRPr lang="ru-RU" sz="3200" b="1" dirty="0" smtClean="0"/>
          </a:p>
          <a:p>
            <a:r>
              <a:rPr lang="ru-RU" sz="3200" b="1" dirty="0" smtClean="0"/>
              <a:t>на </a:t>
            </a:r>
            <a:r>
              <a:rPr lang="ru-RU" sz="3200" b="1" dirty="0"/>
              <a:t>онучах. </a:t>
            </a:r>
          </a:p>
          <a:p>
            <a:pPr marL="514350" indent="-514350">
              <a:buAutoNum type="arabicPeriod" startAt="2"/>
            </a:pPr>
            <a:r>
              <a:rPr lang="ru-RU" sz="3200" b="1" dirty="0" smtClean="0"/>
              <a:t>Популярнейший </a:t>
            </a:r>
            <a:r>
              <a:rPr lang="ru-RU" sz="3200" b="1" dirty="0"/>
              <a:t>в народе, </a:t>
            </a:r>
            <a:endParaRPr lang="ru-RU" sz="3200" b="1" dirty="0" smtClean="0"/>
          </a:p>
          <a:p>
            <a:r>
              <a:rPr lang="ru-RU" sz="3200" b="1" dirty="0" smtClean="0"/>
              <a:t>прежде </a:t>
            </a:r>
            <a:r>
              <a:rPr lang="ru-RU" sz="3200" b="1" dirty="0"/>
              <a:t>всего в крестьянстве, струнный щипковый музыкальный инструмент. </a:t>
            </a:r>
          </a:p>
          <a:p>
            <a:r>
              <a:rPr lang="ru-RU" sz="3200" b="1" dirty="0"/>
              <a:t>3. Приспособление для переноса ведер. </a:t>
            </a:r>
          </a:p>
          <a:p>
            <a:r>
              <a:rPr lang="ru-RU" sz="3200" b="1" dirty="0"/>
              <a:t>4. Металлическое приспособление для размешивания углей в печи, сгребания жара. </a:t>
            </a:r>
          </a:p>
          <a:p>
            <a:r>
              <a:rPr lang="ru-RU" sz="3200" b="1" dirty="0"/>
              <a:t>5. Глиняный сосуд для хранения и подачи молока на стол. </a:t>
            </a:r>
          </a:p>
        </p:txBody>
      </p:sp>
    </p:spTree>
    <p:extLst>
      <p:ext uri="{BB962C8B-B14F-4D97-AF65-F5344CB8AC3E}">
        <p14:creationId xmlns:p14="http://schemas.microsoft.com/office/powerpoint/2010/main" val="295824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sp>
        <p:nvSpPr>
          <p:cNvPr id="2" name="Прямоугольник 1"/>
          <p:cNvSpPr/>
          <p:nvPr/>
        </p:nvSpPr>
        <p:spPr>
          <a:xfrm>
            <a:off x="893618" y="342900"/>
            <a:ext cx="7699664" cy="830997"/>
          </a:xfrm>
          <a:prstGeom prst="rect">
            <a:avLst/>
          </a:prstGeom>
        </p:spPr>
        <p:txBody>
          <a:bodyPr wrap="square">
            <a:spAutoFit/>
          </a:bodyPr>
          <a:lstStyle/>
          <a:p>
            <a:r>
              <a:rPr lang="ru-RU" sz="4800" b="1" dirty="0" smtClean="0"/>
              <a:t>3. </a:t>
            </a:r>
            <a:r>
              <a:rPr lang="ru-RU" sz="4400" b="1" dirty="0" smtClean="0"/>
              <a:t>Предметы старины далёкой</a:t>
            </a:r>
            <a:endParaRPr lang="ru-RU" sz="4400" b="1" dirty="0"/>
          </a:p>
        </p:txBody>
      </p:sp>
      <p:sp>
        <p:nvSpPr>
          <p:cNvPr id="3" name="Прямоугольник 2"/>
          <p:cNvSpPr/>
          <p:nvPr/>
        </p:nvSpPr>
        <p:spPr>
          <a:xfrm>
            <a:off x="2768450" y="1173896"/>
            <a:ext cx="4089549" cy="2031325"/>
          </a:xfrm>
          <a:prstGeom prst="rect">
            <a:avLst/>
          </a:prstGeom>
        </p:spPr>
        <p:txBody>
          <a:bodyPr wrap="square">
            <a:spAutoFit/>
          </a:bodyPr>
          <a:lstStyle/>
          <a:p>
            <a:r>
              <a:rPr lang="ru-RU" b="1" dirty="0"/>
              <a:t>1</a:t>
            </a:r>
            <a:r>
              <a:rPr lang="ru-RU" dirty="0"/>
              <a:t>. Им разглаживают холсты.                                         </a:t>
            </a:r>
          </a:p>
          <a:p>
            <a:r>
              <a:rPr lang="ru-RU" b="1" dirty="0"/>
              <a:t>2</a:t>
            </a:r>
            <a:r>
              <a:rPr lang="ru-RU" dirty="0"/>
              <a:t>.Рогат –да не бык,                                                                  Хватает –да не ест,                                                           Людям отдаёт,                                                                             Сам на отдых идёт.                                                                   </a:t>
            </a:r>
            <a:r>
              <a:rPr lang="ru-RU" b="1" dirty="0"/>
              <a:t>3</a:t>
            </a:r>
            <a:r>
              <a:rPr lang="ru-RU" dirty="0"/>
              <a:t>.Кланяется,кланяется,                                             Придёт домой </a:t>
            </a:r>
            <a:r>
              <a:rPr lang="ru-RU" dirty="0" smtClean="0"/>
              <a:t>растянется.</a:t>
            </a:r>
            <a:endParaRPr lang="ru-RU" dirty="0"/>
          </a:p>
        </p:txBody>
      </p:sp>
    </p:spTree>
    <p:extLst>
      <p:ext uri="{BB962C8B-B14F-4D97-AF65-F5344CB8AC3E}">
        <p14:creationId xmlns:p14="http://schemas.microsoft.com/office/powerpoint/2010/main" val="149543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16622" y="2402541"/>
            <a:ext cx="5217459" cy="1200329"/>
          </a:xfrm>
          <a:prstGeom prst="rect">
            <a:avLst/>
          </a:prstGeom>
          <a:noFill/>
        </p:spPr>
        <p:txBody>
          <a:bodyPr wrap="square" rtlCol="0">
            <a:spAutoFit/>
          </a:bodyPr>
          <a:lstStyle/>
          <a:p>
            <a:pPr algn="ctr"/>
            <a:r>
              <a:rPr lang="ru-RU" sz="7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РАЗМИНКА</a:t>
            </a:r>
            <a:endParaRPr lang="ru-RU" sz="7200" b="1" i="1" dirty="0"/>
          </a:p>
        </p:txBody>
      </p:sp>
    </p:spTree>
    <p:extLst>
      <p:ext uri="{BB962C8B-B14F-4D97-AF65-F5344CB8AC3E}">
        <p14:creationId xmlns:p14="http://schemas.microsoft.com/office/powerpoint/2010/main" val="20483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sp>
        <p:nvSpPr>
          <p:cNvPr id="2" name="Прямоугольник 1"/>
          <p:cNvSpPr/>
          <p:nvPr/>
        </p:nvSpPr>
        <p:spPr>
          <a:xfrm>
            <a:off x="1475509" y="498764"/>
            <a:ext cx="6546273" cy="1323439"/>
          </a:xfrm>
          <a:prstGeom prst="rect">
            <a:avLst/>
          </a:prstGeom>
        </p:spPr>
        <p:txBody>
          <a:bodyPr wrap="square">
            <a:spAutoFit/>
          </a:bodyPr>
          <a:lstStyle/>
          <a:p>
            <a:r>
              <a:rPr lang="ru-RU" sz="4000" dirty="0" smtClean="0">
                <a:solidFill>
                  <a:srgbClr val="FF0000"/>
                </a:solidFill>
              </a:rPr>
              <a:t>    </a:t>
            </a:r>
            <a:r>
              <a:rPr lang="ru-RU" sz="4000" b="1" dirty="0" smtClean="0"/>
              <a:t>4.Интерьер </a:t>
            </a:r>
            <a:r>
              <a:rPr lang="ru-RU" sz="4000" b="1" dirty="0"/>
              <a:t>старинной </a:t>
            </a:r>
            <a:r>
              <a:rPr lang="ru-RU" sz="4000" b="1" dirty="0" smtClean="0"/>
              <a:t>   </a:t>
            </a:r>
          </a:p>
          <a:p>
            <a:r>
              <a:rPr lang="ru-RU" sz="4000" b="1" dirty="0"/>
              <a:t> </a:t>
            </a:r>
            <a:r>
              <a:rPr lang="ru-RU" sz="4000" b="1" dirty="0" smtClean="0"/>
              <a:t>     крестьянской</a:t>
            </a:r>
            <a:r>
              <a:rPr lang="ru-RU" b="1" dirty="0" smtClean="0"/>
              <a:t> </a:t>
            </a:r>
            <a:r>
              <a:rPr lang="ru-RU" sz="4000" b="1" dirty="0" smtClean="0"/>
              <a:t>избы</a:t>
            </a:r>
            <a:endParaRPr lang="ru-RU" sz="4000" b="1" dirty="0"/>
          </a:p>
        </p:txBody>
      </p:sp>
      <p:pic>
        <p:nvPicPr>
          <p:cNvPr id="11" name="Picture 4" descr="Untitled -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137" y="2084978"/>
            <a:ext cx="2678395" cy="3505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822203"/>
            <a:ext cx="3307614" cy="207904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8" descr="http://img-fotki.yandex.ru/get/4422/108287837.3f/0_6ce93_df4adf0_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8929" y="4015093"/>
            <a:ext cx="2773301" cy="1988840"/>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3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sp>
        <p:nvSpPr>
          <p:cNvPr id="2" name="Прямоугольник 1"/>
          <p:cNvSpPr/>
          <p:nvPr/>
        </p:nvSpPr>
        <p:spPr>
          <a:xfrm>
            <a:off x="1475509" y="498764"/>
            <a:ext cx="6546273" cy="707886"/>
          </a:xfrm>
          <a:prstGeom prst="rect">
            <a:avLst/>
          </a:prstGeom>
        </p:spPr>
        <p:txBody>
          <a:bodyPr wrap="square">
            <a:spAutoFit/>
          </a:bodyPr>
          <a:lstStyle/>
          <a:p>
            <a:r>
              <a:rPr lang="ru-RU" sz="4000" dirty="0" smtClean="0">
                <a:solidFill>
                  <a:srgbClr val="FF0000"/>
                </a:solidFill>
              </a:rPr>
              <a:t>    </a:t>
            </a:r>
            <a:endParaRPr lang="ru-RU" sz="4000" dirty="0"/>
          </a:p>
        </p:txBody>
      </p:sp>
      <p:sp>
        <p:nvSpPr>
          <p:cNvPr id="3" name="Прямоугольник 2"/>
          <p:cNvSpPr/>
          <p:nvPr/>
        </p:nvSpPr>
        <p:spPr>
          <a:xfrm>
            <a:off x="1293672" y="355246"/>
            <a:ext cx="6764482" cy="707886"/>
          </a:xfrm>
          <a:prstGeom prst="rect">
            <a:avLst/>
          </a:prstGeom>
        </p:spPr>
        <p:txBody>
          <a:bodyPr wrap="square">
            <a:spAutoFit/>
          </a:bodyPr>
          <a:lstStyle/>
          <a:p>
            <a:r>
              <a:rPr lang="ru-RU" sz="4000" dirty="0" smtClean="0">
                <a:solidFill>
                  <a:srgbClr val="FF0000"/>
                </a:solidFill>
              </a:rPr>
              <a:t>     </a:t>
            </a:r>
            <a:endParaRPr lang="ru-RU" sz="4000" dirty="0">
              <a:solidFill>
                <a:srgbClr val="FF0000"/>
              </a:solidFill>
            </a:endParaRPr>
          </a:p>
        </p:txBody>
      </p:sp>
      <p:sp>
        <p:nvSpPr>
          <p:cNvPr id="5" name="Прямоугольник 4"/>
          <p:cNvSpPr/>
          <p:nvPr/>
        </p:nvSpPr>
        <p:spPr>
          <a:xfrm>
            <a:off x="1111827" y="966355"/>
            <a:ext cx="7689273" cy="369332"/>
          </a:xfrm>
          <a:prstGeom prst="rect">
            <a:avLst/>
          </a:prstGeom>
        </p:spPr>
        <p:txBody>
          <a:bodyPr wrap="square">
            <a:spAutoFit/>
          </a:bodyPr>
          <a:lstStyle/>
          <a:p>
            <a:pPr algn="just"/>
            <a:r>
              <a:rPr lang="ru-RU" dirty="0" smtClean="0"/>
              <a:t>.</a:t>
            </a:r>
            <a:endParaRPr lang="ru-RU" dirty="0"/>
          </a:p>
        </p:txBody>
      </p:sp>
      <p:pic>
        <p:nvPicPr>
          <p:cNvPr id="6" name="Picture 2" descr="https://avatars.mds.yandex.net/i?id=600cd9c87fa9a8f6ef203b632d6afb2b91afe4d922f2ef83-13433396-images-thumbs&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570336"/>
            <a:ext cx="3084390" cy="10440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avatars.mds.yandex.net/i?id=512e3df6383c124b85d3e2b7cc66e1db750855a3-5248434-images-thumbs&amp;n=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49" y="334772"/>
            <a:ext cx="2069367" cy="12579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icture backgro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4288" y="556902"/>
            <a:ext cx="1775412" cy="17727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vatars.mds.yandex.net/i?id=d3cdc682c75b64c93fb61e59571cd7767cbb8995f68c5193-4571931-images-thumbs&amp;n=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753" y="2060848"/>
            <a:ext cx="2625969" cy="16742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avatars.mds.yandex.net/i?id=503e91e82ec21125923fafa3f0740cb69c99c38e-8243435-images-thumbs&amp;n=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2367" y="1653390"/>
            <a:ext cx="1852246" cy="22552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avatars.mds.yandex.net/i?id=3630b099709b940bb11e8bf55cf3c965c3ae87b7-10878212-images-thumbs&amp;n=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088" y="1849219"/>
            <a:ext cx="1446046" cy="15980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s://avatars.dzeninfra.ru/get-zen_doc/3994559/pub_61ae3aa8c1088504b95a2e06_61ae3b40d0e137381e8a3bfc/scale_12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541" y="4509120"/>
            <a:ext cx="2778613" cy="17892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ttps://avatars.mds.yandex.net/i?id=fc618ca40d4f054de10fbdeb91f85ef7a31d5bd3-8495786-images-thumbs&amp;n=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63046" y="4138381"/>
            <a:ext cx="2403134" cy="1823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Люльки, зыбки, колыбели. Путешествие в страну колыбелей"/>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84216" y="3483124"/>
            <a:ext cx="2016224" cy="1934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79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sp>
        <p:nvSpPr>
          <p:cNvPr id="2" name="Прямоугольник 1"/>
          <p:cNvSpPr/>
          <p:nvPr/>
        </p:nvSpPr>
        <p:spPr>
          <a:xfrm>
            <a:off x="1319598" y="518736"/>
            <a:ext cx="6254276" cy="830997"/>
          </a:xfrm>
          <a:prstGeom prst="rect">
            <a:avLst/>
          </a:prstGeom>
        </p:spPr>
        <p:txBody>
          <a:bodyPr wrap="none">
            <a:spAutoFit/>
          </a:bodyPr>
          <a:lstStyle/>
          <a:p>
            <a:r>
              <a:rPr lang="ru-RU" sz="4800" b="1" dirty="0" smtClean="0"/>
              <a:t>5.  В гостях у домового</a:t>
            </a:r>
            <a:endParaRPr lang="ru-RU" sz="4800" b="1" dirty="0"/>
          </a:p>
        </p:txBody>
      </p:sp>
      <p:sp>
        <p:nvSpPr>
          <p:cNvPr id="6" name="Прямоугольник 5"/>
          <p:cNvSpPr/>
          <p:nvPr/>
        </p:nvSpPr>
        <p:spPr>
          <a:xfrm>
            <a:off x="1770611" y="1349733"/>
            <a:ext cx="4738255" cy="400110"/>
          </a:xfrm>
          <a:prstGeom prst="rect">
            <a:avLst/>
          </a:prstGeom>
        </p:spPr>
        <p:txBody>
          <a:bodyPr wrap="square">
            <a:spAutoFit/>
          </a:bodyPr>
          <a:lstStyle/>
          <a:p>
            <a:r>
              <a:rPr lang="ru-RU" sz="2000" dirty="0"/>
              <a:t> </a:t>
            </a:r>
          </a:p>
        </p:txBody>
      </p:sp>
      <p:pic>
        <p:nvPicPr>
          <p:cNvPr id="1027" name="Picture 3" descr="C:\Users\Админ\Downloads\slid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737" y="1370577"/>
            <a:ext cx="6681354" cy="4531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92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pic>
        <p:nvPicPr>
          <p:cNvPr id="5" name="Picture 8"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52" y="4030216"/>
            <a:ext cx="3881954" cy="23525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avatars.mds.yandex.net/i?id=00e5e8f8fb0b40db4d8b9b8760a32ed61d7c2fa3-5386023-images-thumbs&amp;n=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65" y="1555030"/>
            <a:ext cx="3146049" cy="2259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006" y="4030216"/>
            <a:ext cx="3672408" cy="235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Picture backgrou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8863" y="573832"/>
            <a:ext cx="3096344" cy="309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90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pic>
        <p:nvPicPr>
          <p:cNvPr id="5" name="Picture 4" descr="https://avatars.mds.yandex.net/i?id=4d1937e11d619f413aa3a81988688360a9b2269f-3694967-images-thumbs&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64704"/>
            <a:ext cx="3327715" cy="2204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avatars.mds.yandex.net/i?id=03a30f222504ddaeec7c9184e531484fffd38016-6533913-images-thumbs&amp;n=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775204"/>
            <a:ext cx="2592047" cy="25545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Глиняная крынка для молока и воды."/>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4073056"/>
            <a:ext cx="2105365" cy="2286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avatars.mds.yandex.net/i?id=10bf61782aff46e70930c1fe20144d075e95bd9e-8931611-images-thumbs&amp;n=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0317" y="3512233"/>
            <a:ext cx="3376703" cy="1561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icture backgrou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8" y="4010531"/>
            <a:ext cx="2397614" cy="184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17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pic>
        <p:nvPicPr>
          <p:cNvPr id="5" name="Picture 2" descr="Pictur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930393"/>
            <a:ext cx="3042160" cy="2028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icture backgr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207" y="901940"/>
            <a:ext cx="3294544" cy="1853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icture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212975"/>
            <a:ext cx="2527474" cy="17854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icture 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6204" y="3155272"/>
            <a:ext cx="2851228" cy="19008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Picture backgrou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9333" y="2755122"/>
            <a:ext cx="2286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3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sp>
        <p:nvSpPr>
          <p:cNvPr id="6" name="Прямоугольник 5"/>
          <p:cNvSpPr/>
          <p:nvPr/>
        </p:nvSpPr>
        <p:spPr>
          <a:xfrm>
            <a:off x="1770611" y="1349733"/>
            <a:ext cx="4738255" cy="400110"/>
          </a:xfrm>
          <a:prstGeom prst="rect">
            <a:avLst/>
          </a:prstGeom>
        </p:spPr>
        <p:txBody>
          <a:bodyPr wrap="square">
            <a:spAutoFit/>
          </a:bodyPr>
          <a:lstStyle/>
          <a:p>
            <a:r>
              <a:rPr lang="ru-RU" sz="2000" dirty="0"/>
              <a:t> </a:t>
            </a:r>
          </a:p>
        </p:txBody>
      </p:sp>
      <p:pic>
        <p:nvPicPr>
          <p:cNvPr id="3074" name="Picture 2" descr="C:\Users\Админ\Downloads\slid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255" y="966355"/>
            <a:ext cx="6629400" cy="480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74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16621" y="2402541"/>
            <a:ext cx="5217459" cy="1323439"/>
          </a:xfrm>
          <a:prstGeom prst="rect">
            <a:avLst/>
          </a:prstGeom>
          <a:noFill/>
        </p:spPr>
        <p:txBody>
          <a:bodyPr wrap="square" rtlCol="0">
            <a:spAutoFit/>
          </a:bodyPr>
          <a:lstStyle/>
          <a:p>
            <a:pPr algn="ctr"/>
            <a:r>
              <a:rPr lang="ru-RU" sz="8000" b="1" spc="50" dirty="0" smtClean="0">
                <a:ln w="11430"/>
                <a:solidFill>
                  <a:srgbClr val="008000"/>
                </a:solidFill>
                <a:effectLst>
                  <a:outerShdw blurRad="76200" dist="50800" dir="5400000" algn="tl" rotWithShape="0">
                    <a:srgbClr val="000000">
                      <a:alpha val="65000"/>
                    </a:srgbClr>
                  </a:outerShdw>
                </a:effectLst>
              </a:rPr>
              <a:t>РАУНД 4</a:t>
            </a:r>
            <a:endParaRPr lang="ru-RU" sz="8000" dirty="0">
              <a:solidFill>
                <a:srgbClr val="008000"/>
              </a:solidFill>
            </a:endParaRPr>
          </a:p>
        </p:txBody>
      </p:sp>
    </p:spTree>
    <p:extLst>
      <p:ext uri="{BB962C8B-B14F-4D97-AF65-F5344CB8AC3E}">
        <p14:creationId xmlns:p14="http://schemas.microsoft.com/office/powerpoint/2010/main" val="20650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730189" y="1434353"/>
            <a:ext cx="7413811" cy="2123658"/>
          </a:xfrm>
          <a:prstGeom prst="rect">
            <a:avLst/>
          </a:prstGeom>
          <a:noFill/>
        </p:spPr>
        <p:txBody>
          <a:bodyPr wrap="square" rtlCol="0">
            <a:spAutoFit/>
          </a:bodyPr>
          <a:lstStyle/>
          <a:p>
            <a:pPr algn="ctr"/>
            <a:r>
              <a:rPr lang="ru-RU"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ФИНАНСОВАЯ ГРАМОТНОСТЬ</a:t>
            </a:r>
            <a:endParaRPr lang="ru-RU" sz="6600" dirty="0"/>
          </a:p>
        </p:txBody>
      </p:sp>
    </p:spTree>
    <p:extLst>
      <p:ext uri="{BB962C8B-B14F-4D97-AF65-F5344CB8AC3E}">
        <p14:creationId xmlns:p14="http://schemas.microsoft.com/office/powerpoint/2010/main" val="330426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21459" y="650861"/>
            <a:ext cx="8618693" cy="2088231"/>
          </a:xfrm>
          <a:prstGeom prst="rect">
            <a:avLst/>
          </a:prstGeom>
        </p:spPr>
        <p:txBody>
          <a:bodyP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ru-RU" sz="7300" b="1" i="1" dirty="0" smtClean="0">
                <a:solidFill>
                  <a:srgbClr val="C00000"/>
                </a:solidFill>
                <a:latin typeface="+mn-lt"/>
              </a:rPr>
              <a:t>   </a:t>
            </a:r>
            <a:r>
              <a:rPr lang="ru-RU" sz="7300" b="1" dirty="0" smtClean="0">
                <a:latin typeface="+mn-lt"/>
                <a:cs typeface="Calibri" pitchFamily="34" charset="0"/>
              </a:rPr>
              <a:t>1</a:t>
            </a:r>
            <a:r>
              <a:rPr lang="ru-RU" sz="7300" b="1" i="1" dirty="0" smtClean="0">
                <a:latin typeface="+mn-lt"/>
                <a:cs typeface="Calibri" pitchFamily="34" charset="0"/>
              </a:rPr>
              <a:t>. </a:t>
            </a:r>
            <a:r>
              <a:rPr lang="ru-RU" sz="7300" b="1" dirty="0" smtClean="0">
                <a:latin typeface="+mn-lt"/>
                <a:cs typeface="Times New Roman" panose="02020603050405020304" pitchFamily="18" charset="0"/>
              </a:rPr>
              <a:t>Какой из трёх предложенных вариантов является </a:t>
            </a:r>
          </a:p>
          <a:p>
            <a:pPr algn="ctr">
              <a:lnSpc>
                <a:spcPct val="120000"/>
              </a:lnSpc>
            </a:pPr>
            <a:r>
              <a:rPr lang="ru-RU" sz="7300" b="1" dirty="0" smtClean="0">
                <a:latin typeface="+mn-lt"/>
                <a:cs typeface="Times New Roman" panose="02020603050405020304" pitchFamily="18" charset="0"/>
              </a:rPr>
              <a:t>потребительской корзиной</a:t>
            </a:r>
            <a:r>
              <a:rPr lang="ru-RU" sz="6400" b="1" dirty="0" smtClean="0">
                <a:latin typeface="+mn-lt"/>
                <a:cs typeface="Times New Roman" panose="02020603050405020304" pitchFamily="18" charset="0"/>
              </a:rPr>
              <a:t>?</a:t>
            </a:r>
            <a:endParaRPr lang="ru-RU" sz="6400" b="1" dirty="0">
              <a:latin typeface="+mn-lt"/>
              <a:cs typeface="Times New Roman" panose="02020603050405020304" pitchFamily="18" charset="0"/>
            </a:endParaRPr>
          </a:p>
        </p:txBody>
      </p:sp>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204" y="4371261"/>
            <a:ext cx="1960199" cy="145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5404" y="3809861"/>
            <a:ext cx="1977962" cy="220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3839" y="3038608"/>
            <a:ext cx="2664296" cy="280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209" y="3955403"/>
            <a:ext cx="334963"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6903" y="3530101"/>
            <a:ext cx="334963"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505" y="3127088"/>
            <a:ext cx="334963"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6927" y="3803003"/>
            <a:ext cx="5175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7224" y="2974688"/>
            <a:ext cx="5175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5622" y="3377701"/>
            <a:ext cx="5175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91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95538" y="1524333"/>
            <a:ext cx="8350940"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dirty="0" smtClean="0"/>
              <a:t>1. </a:t>
            </a:r>
            <a:r>
              <a:rPr lang="ru-RU" sz="5400" b="1" dirty="0" smtClean="0"/>
              <a:t>Что </a:t>
            </a:r>
            <a:r>
              <a:rPr lang="ru-RU" sz="5400" b="1" dirty="0"/>
              <a:t>в русской избе </a:t>
            </a:r>
            <a:endParaRPr lang="ru-RU" sz="5400" b="1" dirty="0" smtClean="0"/>
          </a:p>
          <a:p>
            <a:pPr algn="ctr"/>
            <a:r>
              <a:rPr lang="ru-RU" sz="5400" b="1" dirty="0" smtClean="0"/>
              <a:t>занимало </a:t>
            </a:r>
            <a:r>
              <a:rPr lang="ru-RU" sz="5400" b="1" dirty="0" smtClean="0"/>
              <a:t>почётное </a:t>
            </a:r>
            <a:r>
              <a:rPr lang="ru-RU" sz="5400" b="1" dirty="0"/>
              <a:t>место</a:t>
            </a:r>
            <a:r>
              <a:rPr lang="ru-RU" sz="5400" b="1" dirty="0" smtClean="0"/>
              <a:t>?</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Прямоугольник 2"/>
          <p:cNvSpPr/>
          <p:nvPr/>
        </p:nvSpPr>
        <p:spPr>
          <a:xfrm>
            <a:off x="3704899" y="3472456"/>
            <a:ext cx="2291589" cy="1938992"/>
          </a:xfrm>
          <a:prstGeom prst="rect">
            <a:avLst/>
          </a:prstGeom>
        </p:spPr>
        <p:txBody>
          <a:bodyPr wrap="none">
            <a:spAutoFit/>
          </a:bodyPr>
          <a:lstStyle/>
          <a:p>
            <a:r>
              <a:rPr lang="ru-RU" sz="4000" dirty="0"/>
              <a:t>а) печь </a:t>
            </a:r>
            <a:endParaRPr lang="ru-RU" sz="4000" dirty="0" smtClean="0"/>
          </a:p>
          <a:p>
            <a:r>
              <a:rPr lang="ru-RU" sz="4000" dirty="0" smtClean="0"/>
              <a:t>б</a:t>
            </a:r>
            <a:r>
              <a:rPr lang="ru-RU" sz="4000" dirty="0"/>
              <a:t>) стол </a:t>
            </a:r>
            <a:endParaRPr lang="ru-RU" sz="4000" dirty="0" smtClean="0"/>
          </a:p>
          <a:p>
            <a:r>
              <a:rPr lang="ru-RU" sz="4000" dirty="0" smtClean="0"/>
              <a:t>в</a:t>
            </a:r>
            <a:r>
              <a:rPr lang="ru-RU" sz="4000" dirty="0"/>
              <a:t>) сундук </a:t>
            </a:r>
          </a:p>
        </p:txBody>
      </p:sp>
    </p:spTree>
    <p:extLst>
      <p:ext uri="{BB962C8B-B14F-4D97-AF65-F5344CB8AC3E}">
        <p14:creationId xmlns:p14="http://schemas.microsoft.com/office/powerpoint/2010/main" val="356639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Заголовок 1"/>
          <p:cNvSpPr txBox="1">
            <a:spLocks/>
          </p:cNvSpPr>
          <p:nvPr/>
        </p:nvSpPr>
        <p:spPr>
          <a:xfrm>
            <a:off x="58189" y="926033"/>
            <a:ext cx="8761615" cy="292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spcBef>
                <a:spcPct val="20000"/>
              </a:spcBef>
            </a:pPr>
            <a:r>
              <a:rPr lang="ru-RU" sz="2000" b="1" i="1" dirty="0" smtClean="0">
                <a:solidFill>
                  <a:srgbClr val="C00000"/>
                </a:solidFill>
                <a:latin typeface="Monotype Corsiva" pitchFamily="66" charset="0"/>
              </a:rPr>
              <a:t/>
            </a:r>
            <a:br>
              <a:rPr lang="ru-RU" sz="2000" b="1" i="1" dirty="0" smtClean="0">
                <a:solidFill>
                  <a:srgbClr val="C00000"/>
                </a:solidFill>
                <a:latin typeface="Monotype Corsiva" pitchFamily="66" charset="0"/>
              </a:rPr>
            </a:br>
            <a:r>
              <a:rPr lang="ru-RU" sz="2400" b="1" dirty="0" smtClean="0">
                <a:solidFill>
                  <a:srgbClr val="002060"/>
                </a:solidFill>
                <a:latin typeface="Comic Sans MS" pitchFamily="66" charset="0"/>
                <a:ea typeface="+mn-ea"/>
                <a:cs typeface="+mn-cs"/>
              </a:rPr>
              <a:t/>
            </a:r>
            <a:br>
              <a:rPr lang="ru-RU" sz="2400" b="1" dirty="0" smtClean="0">
                <a:solidFill>
                  <a:srgbClr val="002060"/>
                </a:solidFill>
                <a:latin typeface="Comic Sans MS" pitchFamily="66" charset="0"/>
                <a:ea typeface="+mn-ea"/>
                <a:cs typeface="+mn-cs"/>
              </a:rPr>
            </a:br>
            <a:r>
              <a:rPr lang="ru-RU" sz="3200" b="1" dirty="0" smtClean="0">
                <a:latin typeface="+mn-lt"/>
                <a:ea typeface="+mn-ea"/>
                <a:cs typeface="+mn-cs"/>
              </a:rPr>
              <a:t>2.</a:t>
            </a:r>
            <a:r>
              <a:rPr lang="ru-RU" sz="3200" b="1" dirty="0" smtClean="0">
                <a:latin typeface="+mn-lt"/>
                <a:ea typeface="+mn-ea"/>
                <a:cs typeface="Times New Roman" panose="02020603050405020304" pitchFamily="18" charset="0"/>
              </a:rPr>
              <a:t>Рассмотри </a:t>
            </a:r>
            <a:r>
              <a:rPr lang="ru-RU" sz="3200" b="1" dirty="0" smtClean="0">
                <a:latin typeface="+mn-lt"/>
                <a:ea typeface="+mn-ea"/>
                <a:cs typeface="Times New Roman" panose="02020603050405020304" pitchFamily="18" charset="0"/>
              </a:rPr>
              <a:t>таблицу средних цен на картофель и яйца в разных губерниях России</a:t>
            </a:r>
          </a:p>
          <a:p>
            <a:pPr marL="342900" indent="-342900" algn="ctr">
              <a:spcBef>
                <a:spcPct val="20000"/>
              </a:spcBef>
            </a:pPr>
            <a:r>
              <a:rPr lang="ru-RU" sz="2400" dirty="0" smtClean="0">
                <a:latin typeface="Times New Roman" panose="02020603050405020304" pitchFamily="18" charset="0"/>
                <a:ea typeface="+mn-ea"/>
                <a:cs typeface="Times New Roman" panose="02020603050405020304" pitchFamily="18" charset="0"/>
              </a:rPr>
              <a:t/>
            </a:r>
            <a:br>
              <a:rPr lang="ru-RU" sz="2400" dirty="0" smtClean="0">
                <a:latin typeface="Times New Roman" panose="02020603050405020304" pitchFamily="18" charset="0"/>
                <a:ea typeface="+mn-ea"/>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37973" y="3680671"/>
            <a:ext cx="7053977" cy="3508653"/>
          </a:xfrm>
          <a:prstGeom prst="rect">
            <a:avLst/>
          </a:prstGeom>
        </p:spPr>
        <p:txBody>
          <a:bodyPr wrap="square">
            <a:spAutoFit/>
          </a:bodyPr>
          <a:lstStyle/>
          <a:p>
            <a:r>
              <a:rPr lang="ru-RU" b="1" dirty="0">
                <a:solidFill>
                  <a:prstClr val="black"/>
                </a:solidFill>
              </a:rPr>
              <a:t> </a:t>
            </a:r>
            <a:r>
              <a:rPr lang="ru-RU" b="1" dirty="0" smtClean="0">
                <a:solidFill>
                  <a:prstClr val="black"/>
                </a:solidFill>
              </a:rPr>
              <a:t>            </a:t>
            </a:r>
            <a:r>
              <a:rPr lang="ru-RU" sz="2400" dirty="0" smtClean="0">
                <a:solidFill>
                  <a:prstClr val="black"/>
                </a:solidFill>
              </a:rPr>
              <a:t>Семья крестьянина </a:t>
            </a:r>
            <a:r>
              <a:rPr lang="ru-RU" sz="2400" dirty="0">
                <a:solidFill>
                  <a:prstClr val="black"/>
                </a:solidFill>
              </a:rPr>
              <a:t>проживает </a:t>
            </a:r>
            <a:r>
              <a:rPr lang="ru-RU" sz="2400" dirty="0" smtClean="0">
                <a:solidFill>
                  <a:prstClr val="black"/>
                </a:solidFill>
              </a:rPr>
              <a:t>в Амурской губернии. Он </a:t>
            </a:r>
            <a:r>
              <a:rPr lang="ru-RU" sz="2400" dirty="0">
                <a:solidFill>
                  <a:prstClr val="black"/>
                </a:solidFill>
              </a:rPr>
              <a:t>решил узнать, сколько </a:t>
            </a:r>
            <a:r>
              <a:rPr lang="ru-RU" sz="2400" dirty="0" smtClean="0">
                <a:solidFill>
                  <a:prstClr val="black"/>
                </a:solidFill>
              </a:rPr>
              <a:t>грошей </a:t>
            </a:r>
            <a:r>
              <a:rPr lang="ru-RU" sz="2400" dirty="0">
                <a:solidFill>
                  <a:prstClr val="black"/>
                </a:solidFill>
              </a:rPr>
              <a:t>за год должна будет потратить его </a:t>
            </a:r>
            <a:r>
              <a:rPr lang="ru-RU" sz="2400" dirty="0" smtClean="0">
                <a:solidFill>
                  <a:prstClr val="black"/>
                </a:solidFill>
              </a:rPr>
              <a:t>бабушка </a:t>
            </a:r>
            <a:r>
              <a:rPr lang="ru-RU" sz="2400" dirty="0">
                <a:solidFill>
                  <a:prstClr val="black"/>
                </a:solidFill>
              </a:rPr>
              <a:t>на эти продукты, если она купит такое их количество, которое предложено в потребительской корзине. </a:t>
            </a:r>
            <a:endParaRPr lang="ru-RU" sz="2400" dirty="0" smtClean="0">
              <a:solidFill>
                <a:prstClr val="black"/>
              </a:solidFill>
            </a:endParaRPr>
          </a:p>
          <a:p>
            <a:endParaRPr lang="ru-RU" sz="2400" dirty="0">
              <a:solidFill>
                <a:prstClr val="black"/>
              </a:solidFill>
            </a:endParaRPr>
          </a:p>
          <a:p>
            <a:r>
              <a:rPr lang="ru-RU" sz="2400" dirty="0" smtClean="0">
                <a:solidFill>
                  <a:prstClr val="black"/>
                </a:solidFill>
              </a:rPr>
              <a:t>  </a:t>
            </a:r>
            <a:r>
              <a:rPr lang="ru-RU" sz="2400" b="1" dirty="0" smtClean="0">
                <a:solidFill>
                  <a:prstClr val="black"/>
                </a:solidFill>
              </a:rPr>
              <a:t>Выполните </a:t>
            </a:r>
            <a:r>
              <a:rPr lang="ru-RU" sz="2400" b="1" dirty="0" smtClean="0">
                <a:solidFill>
                  <a:prstClr val="black"/>
                </a:solidFill>
              </a:rPr>
              <a:t>вычисления, запишите ответ.</a:t>
            </a:r>
          </a:p>
          <a:p>
            <a:endParaRPr lang="ru-RU" dirty="0">
              <a:solidFill>
                <a:prstClr val="black"/>
              </a:solidFill>
            </a:endParaRPr>
          </a:p>
          <a:p>
            <a:endParaRPr lang="ru-RU" b="1" dirty="0" smtClean="0">
              <a:solidFill>
                <a:prstClr val="black"/>
              </a:solidFill>
            </a:endParaRPr>
          </a:p>
          <a:p>
            <a:endParaRPr lang="ru-RU" b="1" dirty="0">
              <a:solidFill>
                <a:prstClr val="black"/>
              </a:solidFill>
            </a:endParaRPr>
          </a:p>
        </p:txBody>
      </p:sp>
      <p:sp>
        <p:nvSpPr>
          <p:cNvPr id="8" name="Прямоугольник 7"/>
          <p:cNvSpPr/>
          <p:nvPr/>
        </p:nvSpPr>
        <p:spPr>
          <a:xfrm>
            <a:off x="893618" y="4725144"/>
            <a:ext cx="6754091" cy="369332"/>
          </a:xfrm>
          <a:prstGeom prst="rect">
            <a:avLst/>
          </a:prstGeom>
        </p:spPr>
        <p:txBody>
          <a:bodyPr wrap="square">
            <a:spAutoFit/>
          </a:bodyPr>
          <a:lstStyle/>
          <a:p>
            <a:pPr lvl="0" algn="just"/>
            <a:r>
              <a:rPr lang="ru-RU" b="1" dirty="0" smtClean="0">
                <a:latin typeface="Comic Sans MS" pitchFamily="66" charset="0"/>
              </a:rPr>
              <a:t> </a:t>
            </a:r>
            <a:endParaRPr lang="ru-RU" b="1" dirty="0">
              <a:latin typeface="Comic Sans MS" pitchFamily="66"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1186531"/>
              </p:ext>
            </p:extLst>
          </p:nvPr>
        </p:nvGraphicFramePr>
        <p:xfrm>
          <a:off x="864002" y="1709761"/>
          <a:ext cx="6864456" cy="1723944"/>
        </p:xfrm>
        <a:graphic>
          <a:graphicData uri="http://schemas.openxmlformats.org/drawingml/2006/table">
            <a:tbl>
              <a:tblPr firstRow="1" firstCol="1" bandRow="1"/>
              <a:tblGrid>
                <a:gridCol w="1932781"/>
                <a:gridCol w="1628586"/>
                <a:gridCol w="1586258"/>
                <a:gridCol w="1716831"/>
              </a:tblGrid>
              <a:tr h="536132">
                <a:tc>
                  <a:txBody>
                    <a:bodyPr/>
                    <a:lstStyle/>
                    <a:p>
                      <a:pPr>
                        <a:lnSpc>
                          <a:spcPct val="115000"/>
                        </a:lnSpc>
                        <a:spcAft>
                          <a:spcPts val="0"/>
                        </a:spcAft>
                      </a:pPr>
                      <a:r>
                        <a:rPr lang="ru-RU" sz="1100" dirty="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effectLst/>
                          <a:highlight>
                            <a:srgbClr val="00FFFF"/>
                          </a:highlight>
                          <a:latin typeface="Calibri"/>
                          <a:ea typeface="Calibri"/>
                          <a:cs typeface="Times New Roman"/>
                        </a:rPr>
                        <a:t>Амурская губерния</a:t>
                      </a:r>
                      <a:endParaRPr lang="ru-RU"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effectLst/>
                          <a:highlight>
                            <a:srgbClr val="00FFFF"/>
                          </a:highlight>
                          <a:latin typeface="Calibri"/>
                          <a:ea typeface="Calibri"/>
                          <a:cs typeface="Times New Roman"/>
                        </a:rPr>
                        <a:t>Приамурский  край</a:t>
                      </a:r>
                      <a:endParaRPr lang="ru-RU"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800" dirty="0">
                          <a:effectLst/>
                          <a:highlight>
                            <a:srgbClr val="00FFFF"/>
                          </a:highlight>
                          <a:latin typeface="Calibri"/>
                          <a:ea typeface="Calibri"/>
                          <a:cs typeface="Times New Roman"/>
                        </a:rPr>
                        <a:t>Самарская губерния</a:t>
                      </a:r>
                      <a:endParaRPr lang="ru-RU"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8373">
                <a:tc>
                  <a:txBody>
                    <a:bodyPr/>
                    <a:lstStyle/>
                    <a:p>
                      <a:pPr>
                        <a:lnSpc>
                          <a:spcPct val="115000"/>
                        </a:lnSpc>
                        <a:spcAft>
                          <a:spcPts val="0"/>
                        </a:spcAft>
                      </a:pPr>
                      <a:r>
                        <a:rPr lang="ru-RU" sz="1600" dirty="0">
                          <a:effectLst/>
                          <a:highlight>
                            <a:srgbClr val="00FFFF"/>
                          </a:highlight>
                          <a:latin typeface="Calibri"/>
                          <a:ea typeface="Calibri"/>
                          <a:cs typeface="Times New Roman"/>
                        </a:rPr>
                        <a:t>Картофель, цена за 1 кг</a:t>
                      </a:r>
                      <a:endParaRPr lang="ru-RU"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b="1" dirty="0">
                          <a:effectLst/>
                          <a:latin typeface="Calibri"/>
                          <a:ea typeface="Calibri"/>
                          <a:cs typeface="Times New Roman"/>
                        </a:rPr>
                        <a:t>      </a:t>
                      </a:r>
                      <a:r>
                        <a:rPr lang="ru-RU" sz="1800" b="1" dirty="0" smtClean="0">
                          <a:effectLst/>
                          <a:latin typeface="Calibri"/>
                          <a:ea typeface="Calibri"/>
                          <a:cs typeface="Times New Roman"/>
                        </a:rPr>
                        <a:t>5</a:t>
                      </a:r>
                      <a:r>
                        <a:rPr lang="ru-RU" sz="1800" b="1" baseline="0" dirty="0" smtClean="0">
                          <a:effectLst/>
                          <a:latin typeface="Calibri"/>
                          <a:ea typeface="Calibri"/>
                          <a:cs typeface="Times New Roman"/>
                        </a:rPr>
                        <a:t> грошей</a:t>
                      </a:r>
                      <a:endParaRPr lang="ru-RU"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b="1" dirty="0">
                          <a:effectLst/>
                          <a:latin typeface="Calibri"/>
                          <a:ea typeface="Calibri"/>
                          <a:cs typeface="Times New Roman"/>
                        </a:rPr>
                        <a:t>     </a:t>
                      </a:r>
                      <a:r>
                        <a:rPr lang="ru-RU" sz="1800" b="1" dirty="0" smtClean="0">
                          <a:effectLst/>
                          <a:latin typeface="Calibri"/>
                          <a:ea typeface="Calibri"/>
                          <a:cs typeface="Times New Roman"/>
                        </a:rPr>
                        <a:t>4</a:t>
                      </a:r>
                      <a:r>
                        <a:rPr lang="ru-RU" sz="1800" b="1" baseline="0" dirty="0" smtClean="0">
                          <a:effectLst/>
                          <a:latin typeface="Calibri"/>
                          <a:ea typeface="Calibri"/>
                          <a:cs typeface="Times New Roman"/>
                        </a:rPr>
                        <a:t> гроша</a:t>
                      </a:r>
                      <a:endParaRPr lang="ru-RU"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b="1" dirty="0">
                          <a:effectLst/>
                          <a:latin typeface="Calibri"/>
                          <a:ea typeface="Calibri"/>
                          <a:cs typeface="Times New Roman"/>
                        </a:rPr>
                        <a:t> </a:t>
                      </a:r>
                      <a:r>
                        <a:rPr lang="ru-RU" sz="1800" b="1" baseline="0" dirty="0" smtClean="0">
                          <a:effectLst/>
                          <a:latin typeface="Calibri"/>
                          <a:ea typeface="Calibri"/>
                          <a:cs typeface="Times New Roman"/>
                        </a:rPr>
                        <a:t> 2 гроша</a:t>
                      </a:r>
                      <a:endParaRPr lang="ru-RU"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0718">
                <a:tc>
                  <a:txBody>
                    <a:bodyPr/>
                    <a:lstStyle/>
                    <a:p>
                      <a:pPr>
                        <a:lnSpc>
                          <a:spcPct val="115000"/>
                        </a:lnSpc>
                        <a:spcAft>
                          <a:spcPts val="0"/>
                        </a:spcAft>
                      </a:pPr>
                      <a:r>
                        <a:rPr lang="ru-RU" sz="1600" dirty="0">
                          <a:effectLst/>
                          <a:highlight>
                            <a:srgbClr val="00FFFF"/>
                          </a:highlight>
                          <a:latin typeface="Calibri"/>
                          <a:ea typeface="Calibri"/>
                          <a:cs typeface="Times New Roman"/>
                        </a:rPr>
                        <a:t>Яйца, цена за 1 </a:t>
                      </a:r>
                      <a:r>
                        <a:rPr lang="ru-RU" sz="1600" dirty="0" err="1">
                          <a:effectLst/>
                          <a:highlight>
                            <a:srgbClr val="00FFFF"/>
                          </a:highlight>
                          <a:latin typeface="Calibri"/>
                          <a:ea typeface="Calibri"/>
                          <a:cs typeface="Times New Roman"/>
                        </a:rPr>
                        <a:t>дес</a:t>
                      </a:r>
                      <a:r>
                        <a:rPr lang="ru-RU" sz="1600" dirty="0">
                          <a:effectLst/>
                          <a:highlight>
                            <a:srgbClr val="00FFFF"/>
                          </a:highlight>
                          <a:latin typeface="Calibri"/>
                          <a:ea typeface="Calibri"/>
                          <a:cs typeface="Times New Roman"/>
                        </a:rPr>
                        <a:t>.</a:t>
                      </a:r>
                      <a:endParaRPr lang="ru-RU"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b="1" dirty="0">
                          <a:effectLst/>
                          <a:latin typeface="Calibri"/>
                          <a:ea typeface="Calibri"/>
                          <a:cs typeface="Times New Roman"/>
                        </a:rPr>
                        <a:t>      </a:t>
                      </a:r>
                      <a:r>
                        <a:rPr lang="ru-RU" sz="1800" b="1" dirty="0" smtClean="0">
                          <a:effectLst/>
                          <a:latin typeface="Calibri"/>
                          <a:ea typeface="Calibri"/>
                          <a:cs typeface="Times New Roman"/>
                        </a:rPr>
                        <a:t>8 грошей</a:t>
                      </a:r>
                      <a:endParaRPr lang="ru-RU"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b="1" dirty="0">
                          <a:effectLst/>
                          <a:latin typeface="Calibri"/>
                          <a:ea typeface="Calibri"/>
                          <a:cs typeface="Times New Roman"/>
                        </a:rPr>
                        <a:t>     </a:t>
                      </a:r>
                      <a:r>
                        <a:rPr lang="ru-RU" sz="1800" b="1" dirty="0" smtClean="0">
                          <a:effectLst/>
                          <a:latin typeface="Calibri"/>
                          <a:ea typeface="Calibri"/>
                          <a:cs typeface="Times New Roman"/>
                        </a:rPr>
                        <a:t>9</a:t>
                      </a:r>
                      <a:r>
                        <a:rPr lang="ru-RU" sz="1800" b="1" baseline="0" dirty="0" smtClean="0">
                          <a:effectLst/>
                          <a:latin typeface="Calibri"/>
                          <a:ea typeface="Calibri"/>
                          <a:cs typeface="Times New Roman"/>
                        </a:rPr>
                        <a:t> грошей</a:t>
                      </a:r>
                      <a:endParaRPr lang="ru-RU"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b="1" dirty="0">
                          <a:effectLst/>
                          <a:latin typeface="Calibri"/>
                          <a:ea typeface="Calibri"/>
                          <a:cs typeface="Times New Roman"/>
                        </a:rPr>
                        <a:t> </a:t>
                      </a:r>
                      <a:r>
                        <a:rPr lang="ru-RU" sz="1800" b="1" dirty="0" smtClean="0">
                          <a:effectLst/>
                          <a:latin typeface="Calibri"/>
                          <a:ea typeface="Calibri"/>
                          <a:cs typeface="Times New Roman"/>
                        </a:rPr>
                        <a:t>5 грошей</a:t>
                      </a:r>
                      <a:endParaRPr lang="ru-RU" sz="18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038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99011" y="187651"/>
            <a:ext cx="8229599" cy="1631216"/>
          </a:xfrm>
          <a:prstGeom prst="rect">
            <a:avLst/>
          </a:prstGeom>
        </p:spPr>
        <p:txBody>
          <a:bodyPr wrap="square">
            <a:spAutoFit/>
          </a:bodyPr>
          <a:lstStyle/>
          <a:p>
            <a:pPr lvl="0" algn="ctr"/>
            <a:r>
              <a:rPr lang="ru-RU" sz="3600" b="1" dirty="0" smtClean="0">
                <a:cs typeface="Times New Roman" panose="02020603050405020304" pitchFamily="18" charset="0"/>
              </a:rPr>
              <a:t>3</a:t>
            </a:r>
            <a:r>
              <a:rPr lang="ru-RU" sz="3200" b="1" dirty="0" smtClean="0">
                <a:cs typeface="Times New Roman" panose="02020603050405020304" pitchFamily="18" charset="0"/>
              </a:rPr>
              <a:t>. Выбери </a:t>
            </a:r>
            <a:r>
              <a:rPr lang="ru-RU" sz="3200" b="1" dirty="0">
                <a:cs typeface="Times New Roman" panose="02020603050405020304" pitchFamily="18" charset="0"/>
              </a:rPr>
              <a:t>верные утверждения. </a:t>
            </a:r>
            <a:endParaRPr lang="ru-RU" sz="3200" b="1" dirty="0" smtClean="0">
              <a:cs typeface="Times New Roman" panose="02020603050405020304" pitchFamily="18" charset="0"/>
            </a:endParaRPr>
          </a:p>
          <a:p>
            <a:pPr lvl="0" algn="ctr"/>
            <a:r>
              <a:rPr lang="ru-RU" sz="3200" b="1" dirty="0" smtClean="0">
                <a:cs typeface="Times New Roman" panose="02020603050405020304" pitchFamily="18" charset="0"/>
              </a:rPr>
              <a:t>Для </a:t>
            </a:r>
            <a:r>
              <a:rPr lang="ru-RU" sz="3200" b="1" dirty="0">
                <a:cs typeface="Times New Roman" panose="02020603050405020304" pitchFamily="18" charset="0"/>
              </a:rPr>
              <a:t>подтверждения своего выбора </a:t>
            </a:r>
            <a:r>
              <a:rPr lang="ru-RU" sz="3200" b="1" dirty="0" smtClean="0">
                <a:cs typeface="Times New Roman" panose="02020603050405020304" pitchFamily="18" charset="0"/>
              </a:rPr>
              <a:t>пользуйтесь </a:t>
            </a:r>
            <a:r>
              <a:rPr lang="ru-RU" sz="3200" b="1" dirty="0">
                <a:cs typeface="Times New Roman" panose="02020603050405020304" pitchFamily="18" charset="0"/>
              </a:rPr>
              <a:t>данными таблицы.</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096" y="1791267"/>
            <a:ext cx="69373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773" y="2587148"/>
            <a:ext cx="69373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096" y="3407020"/>
            <a:ext cx="69373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096" y="4122415"/>
            <a:ext cx="6937375"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3773" y="5101685"/>
            <a:ext cx="69373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460" y="1941977"/>
            <a:ext cx="3413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596" y="2754629"/>
            <a:ext cx="3413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685" y="3434872"/>
            <a:ext cx="3413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480" y="4254746"/>
            <a:ext cx="3413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684" y="5077297"/>
            <a:ext cx="3413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275" y="1844345"/>
            <a:ext cx="4333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9468" y="2656997"/>
            <a:ext cx="4333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3442" y="3407020"/>
            <a:ext cx="4333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918" y="4196234"/>
            <a:ext cx="396875"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3442" y="5077297"/>
            <a:ext cx="396875"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88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467544" y="764704"/>
            <a:ext cx="8229600" cy="2880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ru-RU" sz="2800" b="1" dirty="0">
              <a:solidFill>
                <a:srgbClr val="FF0000"/>
              </a:solidFill>
            </a:endParaRPr>
          </a:p>
        </p:txBody>
      </p:sp>
      <p:sp>
        <p:nvSpPr>
          <p:cNvPr id="3" name="Объект 2"/>
          <p:cNvSpPr txBox="1">
            <a:spLocks/>
          </p:cNvSpPr>
          <p:nvPr/>
        </p:nvSpPr>
        <p:spPr>
          <a:xfrm>
            <a:off x="307571" y="271340"/>
            <a:ext cx="7938654" cy="5701355"/>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ru-RU" sz="5800" b="1" dirty="0" smtClean="0"/>
              <a:t>              </a:t>
            </a:r>
            <a:r>
              <a:rPr lang="ru-RU" sz="5800" b="1" dirty="0" smtClean="0"/>
              <a:t>4.Решил </a:t>
            </a:r>
            <a:r>
              <a:rPr lang="ru-RU" sz="5800" b="1" dirty="0" smtClean="0"/>
              <a:t>крестьянин купить себе новый зипун. Думает: «Буду из 100 гривенников, которые мне платит боярин, покупать хлеб </a:t>
            </a:r>
            <a:r>
              <a:rPr lang="ru-RU" sz="5800" b="1" dirty="0" smtClean="0"/>
              <a:t>и </a:t>
            </a:r>
            <a:r>
              <a:rPr lang="ru-RU" sz="5800" b="1" dirty="0" smtClean="0"/>
              <a:t>квас, </a:t>
            </a:r>
            <a:r>
              <a:rPr lang="ru-RU" sz="5800" b="1" dirty="0" smtClean="0"/>
              <a:t>а </a:t>
            </a:r>
            <a:r>
              <a:rPr lang="ru-RU" sz="5800" b="1" dirty="0" smtClean="0"/>
              <a:t>оставшиеся 20 гривенников откладывать </a:t>
            </a:r>
            <a:endParaRPr lang="ru-RU" sz="5800" b="1" dirty="0" smtClean="0"/>
          </a:p>
          <a:p>
            <a:pPr marL="0" indent="0" algn="ctr">
              <a:lnSpc>
                <a:spcPct val="120000"/>
              </a:lnSpc>
              <a:spcBef>
                <a:spcPts val="0"/>
              </a:spcBef>
              <a:buNone/>
            </a:pPr>
            <a:r>
              <a:rPr lang="ru-RU" sz="5800" b="1" dirty="0" smtClean="0"/>
              <a:t>в </a:t>
            </a:r>
            <a:r>
              <a:rPr lang="ru-RU" sz="5800" b="1" dirty="0" smtClean="0"/>
              <a:t>копилку.» Прошло 6 месяцев, он покупает </a:t>
            </a:r>
            <a:r>
              <a:rPr lang="ru-RU" sz="5800" b="1" dirty="0" smtClean="0"/>
              <a:t>хлеб</a:t>
            </a:r>
          </a:p>
          <a:p>
            <a:pPr marL="0" indent="0" algn="ctr">
              <a:lnSpc>
                <a:spcPct val="120000"/>
              </a:lnSpc>
              <a:spcBef>
                <a:spcPts val="0"/>
              </a:spcBef>
              <a:buNone/>
            </a:pPr>
            <a:r>
              <a:rPr lang="ru-RU" sz="5800" b="1" dirty="0" smtClean="0"/>
              <a:t> </a:t>
            </a:r>
            <a:r>
              <a:rPr lang="ru-RU" sz="5800" b="1" dirty="0" smtClean="0"/>
              <a:t>и квас, а в копилку кладёт уже </a:t>
            </a:r>
            <a:r>
              <a:rPr lang="ru-RU" sz="5800" b="1" dirty="0" smtClean="0"/>
              <a:t>не </a:t>
            </a:r>
            <a:r>
              <a:rPr lang="ru-RU" sz="5800" b="1" dirty="0" smtClean="0"/>
              <a:t>20 гривенников, а 10 гривенников</a:t>
            </a:r>
            <a:r>
              <a:rPr lang="ru-RU" sz="5800" b="1" dirty="0" smtClean="0"/>
              <a:t>.</a:t>
            </a:r>
          </a:p>
          <a:p>
            <a:pPr marL="0" indent="0" algn="ctr">
              <a:lnSpc>
                <a:spcPct val="120000"/>
              </a:lnSpc>
              <a:spcBef>
                <a:spcPts val="0"/>
              </a:spcBef>
              <a:buFont typeface="Arial" panose="020B0604020202020204" pitchFamily="34" charset="0"/>
              <a:buNone/>
            </a:pPr>
            <a:endParaRPr lang="ru-RU" sz="5800" b="1" dirty="0"/>
          </a:p>
          <a:p>
            <a:pPr marL="0" indent="0" algn="ctr">
              <a:lnSpc>
                <a:spcPct val="120000"/>
              </a:lnSpc>
              <a:spcBef>
                <a:spcPts val="0"/>
              </a:spcBef>
              <a:buFont typeface="Arial" panose="020B0604020202020204" pitchFamily="34" charset="0"/>
              <a:buNone/>
            </a:pPr>
            <a:r>
              <a:rPr lang="ru-RU" sz="5800" dirty="0" smtClean="0"/>
              <a:t>         Выскажите </a:t>
            </a:r>
            <a:r>
              <a:rPr lang="ru-RU" sz="5800" dirty="0" smtClean="0"/>
              <a:t>своё предположение: </a:t>
            </a:r>
            <a:endParaRPr lang="ru-RU" sz="5800" dirty="0" smtClean="0"/>
          </a:p>
          <a:p>
            <a:pPr marL="0" indent="0" algn="ctr">
              <a:lnSpc>
                <a:spcPct val="120000"/>
              </a:lnSpc>
              <a:spcBef>
                <a:spcPts val="0"/>
              </a:spcBef>
              <a:buFont typeface="Arial" panose="020B0604020202020204" pitchFamily="34" charset="0"/>
              <a:buNone/>
            </a:pPr>
            <a:r>
              <a:rPr lang="ru-RU" sz="5800" dirty="0" smtClean="0"/>
              <a:t>         почему уменьшилось количество </a:t>
            </a:r>
          </a:p>
          <a:p>
            <a:pPr marL="0" indent="0" algn="ctr">
              <a:lnSpc>
                <a:spcPct val="120000"/>
              </a:lnSpc>
              <a:spcBef>
                <a:spcPts val="0"/>
              </a:spcBef>
              <a:buFont typeface="Arial" panose="020B0604020202020204" pitchFamily="34" charset="0"/>
              <a:buNone/>
            </a:pPr>
            <a:r>
              <a:rPr lang="ru-RU" sz="5800" dirty="0" smtClean="0"/>
              <a:t>гривенников</a:t>
            </a:r>
            <a:r>
              <a:rPr lang="ru-RU" sz="5800" dirty="0" smtClean="0"/>
              <a:t>, </a:t>
            </a:r>
            <a:endParaRPr lang="ru-RU" sz="5800" dirty="0" smtClean="0"/>
          </a:p>
          <a:p>
            <a:pPr marL="0" indent="0" algn="ctr">
              <a:lnSpc>
                <a:spcPct val="120000"/>
              </a:lnSpc>
              <a:spcBef>
                <a:spcPts val="0"/>
              </a:spcBef>
              <a:buFont typeface="Arial" panose="020B0604020202020204" pitchFamily="34" charset="0"/>
              <a:buNone/>
            </a:pPr>
            <a:r>
              <a:rPr lang="ru-RU" sz="5800" dirty="0" smtClean="0"/>
              <a:t>            которое </a:t>
            </a:r>
            <a:r>
              <a:rPr lang="ru-RU" sz="5800" dirty="0" smtClean="0"/>
              <a:t>крестьянин теперь может</a:t>
            </a:r>
          </a:p>
          <a:p>
            <a:pPr marL="0" indent="0" algn="ctr">
              <a:lnSpc>
                <a:spcPct val="120000"/>
              </a:lnSpc>
              <a:spcBef>
                <a:spcPts val="0"/>
              </a:spcBef>
              <a:buFont typeface="Arial" panose="020B0604020202020204" pitchFamily="34" charset="0"/>
              <a:buNone/>
            </a:pPr>
            <a:r>
              <a:rPr lang="ru-RU" sz="5800" dirty="0" smtClean="0"/>
              <a:t> </a:t>
            </a:r>
            <a:r>
              <a:rPr lang="ru-RU" sz="5800" dirty="0" smtClean="0"/>
              <a:t>       положить </a:t>
            </a:r>
            <a:r>
              <a:rPr lang="ru-RU" sz="5800" dirty="0" smtClean="0"/>
              <a:t>в копилку?</a:t>
            </a:r>
          </a:p>
          <a:p>
            <a:pPr marL="0" indent="0" algn="ctr">
              <a:buFont typeface="Arial" panose="020B0604020202020204" pitchFamily="34" charset="0"/>
              <a:buNone/>
            </a:pPr>
            <a:endParaRPr lang="ru-RU" sz="3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78" y="3474719"/>
            <a:ext cx="1548277" cy="307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94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782061"/>
            <a:ext cx="33496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434" y="1946343"/>
            <a:ext cx="33496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081" y="3171786"/>
            <a:ext cx="33496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727365"/>
            <a:ext cx="4333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223" y="1848713"/>
            <a:ext cx="4333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3870" y="3074156"/>
            <a:ext cx="4333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896" y="4221088"/>
            <a:ext cx="280831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32" y="4000934"/>
            <a:ext cx="2808312" cy="209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9191" y="727365"/>
            <a:ext cx="5776047" cy="77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9191" y="1787237"/>
            <a:ext cx="5776047" cy="7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9191" y="2961409"/>
            <a:ext cx="5776047" cy="75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8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266008" y="648711"/>
            <a:ext cx="8229600" cy="1143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smtClean="0"/>
              <a:t>5. Дополни предложение</a:t>
            </a:r>
            <a:endParaRPr lang="ru-RU" sz="3600" b="1"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45024"/>
            <a:ext cx="2639797" cy="2158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913" y="2348880"/>
            <a:ext cx="7310511" cy="144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2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903413"/>
            <a:ext cx="4634345" cy="352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482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Скругленный прямоугольник 2"/>
          <p:cNvSpPr/>
          <p:nvPr/>
        </p:nvSpPr>
        <p:spPr>
          <a:xfrm>
            <a:off x="706583" y="1766455"/>
            <a:ext cx="7013430" cy="2515033"/>
          </a:xfrm>
          <a:prstGeom prst="roundRect">
            <a:avLst>
              <a:gd name="adj" fmla="val 8135"/>
            </a:avLst>
          </a:prstGeom>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lin ang="8100000" scaled="1"/>
            <a:tileRect/>
          </a:gra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spcAft>
                <a:spcPts val="1000"/>
              </a:spcAft>
              <a:buClrTx/>
              <a:buSzTx/>
              <a:buFontTx/>
              <a:buNone/>
              <a:tabLst/>
              <a:defRPr/>
            </a:pPr>
            <a:r>
              <a:rPr kumimoji="0" lang="ru-RU" sz="2200" b="1" i="0" u="none" strike="noStrike" kern="0" cap="none" spc="0" normalizeH="0" baseline="0" noProof="0" dirty="0">
                <a:ln>
                  <a:noFill/>
                </a:ln>
                <a:solidFill>
                  <a:srgbClr val="0D0D0D"/>
                </a:solidFill>
                <a:effectLst/>
                <a:uLnTx/>
                <a:uFillTx/>
                <a:latin typeface="Times New Roman"/>
                <a:ea typeface="Calibri"/>
                <a:cs typeface="Times New Roman"/>
              </a:rPr>
              <a:t>5 * 80  = 400 (грошей)- стоимость картофеля</a:t>
            </a:r>
            <a:endParaRPr kumimoji="0" lang="ru-RU" sz="1100" b="0" i="0" u="none" strike="noStrike" kern="0" cap="none" spc="0" normalizeH="0" baseline="0" noProof="0" dirty="0">
              <a:ln>
                <a:noFill/>
              </a:ln>
              <a:solidFill>
                <a:sysClr val="window" lastClr="FFFFFF"/>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ru-RU" sz="2200" b="1" i="0" u="none" strike="noStrike" kern="0" cap="none" spc="0" normalizeH="0" baseline="0" noProof="0" dirty="0">
                <a:ln>
                  <a:noFill/>
                </a:ln>
                <a:solidFill>
                  <a:srgbClr val="0D0D0D"/>
                </a:solidFill>
                <a:effectLst/>
                <a:uLnTx/>
                <a:uFillTx/>
                <a:latin typeface="Times New Roman"/>
                <a:ea typeface="Calibri"/>
                <a:cs typeface="Times New Roman"/>
              </a:rPr>
              <a:t>200 : 10 = 20 (десятков) – яиц</a:t>
            </a:r>
            <a:endParaRPr kumimoji="0" lang="ru-RU" sz="1100" b="0" i="0" u="none" strike="noStrike" kern="0" cap="none" spc="0" normalizeH="0" baseline="0" noProof="0" dirty="0">
              <a:ln>
                <a:noFill/>
              </a:ln>
              <a:solidFill>
                <a:sysClr val="window" lastClr="FFFFFF"/>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ru-RU" sz="2200" b="1" i="0" u="none" strike="noStrike" kern="0" cap="none" spc="0" normalizeH="0" baseline="0" noProof="0" dirty="0">
                <a:ln>
                  <a:noFill/>
                </a:ln>
                <a:solidFill>
                  <a:srgbClr val="0D0D0D"/>
                </a:solidFill>
                <a:effectLst/>
                <a:uLnTx/>
                <a:uFillTx/>
                <a:latin typeface="Times New Roman"/>
                <a:ea typeface="Calibri"/>
                <a:cs typeface="Times New Roman"/>
              </a:rPr>
              <a:t>8 * 20 = 160 (грошей) – стоимость </a:t>
            </a:r>
            <a:r>
              <a:rPr kumimoji="0" lang="ru-RU" sz="2200" b="1" i="0" u="none" strike="noStrike" kern="0" cap="none" spc="0" normalizeH="0" baseline="0" noProof="0" dirty="0" smtClean="0">
                <a:ln>
                  <a:noFill/>
                </a:ln>
                <a:solidFill>
                  <a:srgbClr val="0D0D0D"/>
                </a:solidFill>
                <a:effectLst/>
                <a:uLnTx/>
                <a:uFillTx/>
                <a:latin typeface="Times New Roman"/>
                <a:ea typeface="Calibri"/>
                <a:cs typeface="Times New Roman"/>
              </a:rPr>
              <a:t>яиц</a:t>
            </a:r>
          </a:p>
          <a:p>
            <a:pPr marL="0" marR="0" lvl="0" indent="0" defTabSz="914400" eaLnBrk="1" fontAlgn="auto" latinLnBrk="0" hangingPunct="1">
              <a:lnSpc>
                <a:spcPct val="115000"/>
              </a:lnSpc>
              <a:spcBef>
                <a:spcPts val="0"/>
              </a:spcBef>
              <a:spcAft>
                <a:spcPts val="1000"/>
              </a:spcAft>
              <a:buClrTx/>
              <a:buSzTx/>
              <a:buFontTx/>
              <a:buNone/>
              <a:tabLst/>
              <a:defRPr/>
            </a:pPr>
            <a:r>
              <a:rPr lang="ru-RU" sz="2200" b="1" kern="0" dirty="0" smtClean="0">
                <a:solidFill>
                  <a:srgbClr val="0D0D0D"/>
                </a:solidFill>
                <a:latin typeface="Times New Roman"/>
                <a:ea typeface="Calibri"/>
                <a:cs typeface="Times New Roman"/>
              </a:rPr>
              <a:t>400 + 160 = 560 (грошей)</a:t>
            </a:r>
            <a:endParaRPr kumimoji="0" lang="ru-RU" sz="1100" b="0" i="0" u="none" strike="noStrike" kern="0" cap="none" spc="0" normalizeH="0" baseline="0" noProof="0" dirty="0">
              <a:ln>
                <a:noFill/>
              </a:ln>
              <a:solidFill>
                <a:sysClr val="window" lastClr="FFFFFF"/>
              </a:solidFill>
              <a:effectLst/>
              <a:uLnTx/>
              <a:uFillTx/>
              <a:latin typeface="Calibri"/>
              <a:ea typeface="Calibri"/>
              <a:cs typeface="Times New Roman"/>
            </a:endParaRPr>
          </a:p>
          <a:p>
            <a:pPr marL="0" marR="0" lvl="0" indent="0" defTabSz="914400" eaLnBrk="1" fontAlgn="auto" latinLnBrk="0" hangingPunct="1">
              <a:lnSpc>
                <a:spcPct val="115000"/>
              </a:lnSpc>
              <a:spcBef>
                <a:spcPts val="0"/>
              </a:spcBef>
              <a:spcAft>
                <a:spcPts val="1000"/>
              </a:spcAft>
              <a:buClrTx/>
              <a:buSzTx/>
              <a:buFontTx/>
              <a:buNone/>
              <a:tabLst/>
              <a:defRPr/>
            </a:pPr>
            <a:r>
              <a:rPr kumimoji="0" lang="ru-RU" sz="2200" b="1" i="0" u="none" strike="noStrike" kern="0" cap="none" spc="0" normalizeH="0" baseline="0" noProof="0" dirty="0">
                <a:ln>
                  <a:noFill/>
                </a:ln>
                <a:solidFill>
                  <a:srgbClr val="0D0D0D"/>
                </a:solidFill>
                <a:effectLst/>
                <a:uLnTx/>
                <a:uFillTx/>
                <a:latin typeface="Times New Roman"/>
                <a:ea typeface="Calibri"/>
                <a:cs typeface="Times New Roman"/>
              </a:rPr>
              <a:t> </a:t>
            </a:r>
            <a:endParaRPr kumimoji="0" lang="ru-RU" sz="1100" b="0" i="0" u="none" strike="noStrike" kern="0" cap="none" spc="0" normalizeH="0" baseline="0" noProof="0" dirty="0">
              <a:ln>
                <a:noFill/>
              </a:ln>
              <a:solidFill>
                <a:sysClr val="window" lastClr="FFFFFF"/>
              </a:solidFill>
              <a:effectLst/>
              <a:uLnTx/>
              <a:uFillTx/>
              <a:latin typeface="Calibri"/>
              <a:ea typeface="Calibri"/>
              <a:cs typeface="Times New Roman"/>
            </a:endParaRPr>
          </a:p>
        </p:txBody>
      </p:sp>
    </p:spTree>
    <p:extLst>
      <p:ext uri="{BB962C8B-B14F-4D97-AF65-F5344CB8AC3E}">
        <p14:creationId xmlns:p14="http://schemas.microsoft.com/office/powerpoint/2010/main" val="176689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182204"/>
            <a:ext cx="69373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0127" y="2035308"/>
            <a:ext cx="69373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2931442"/>
            <a:ext cx="69373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0126" y="3779166"/>
            <a:ext cx="6937375"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4891755"/>
            <a:ext cx="69373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231" y="1438585"/>
            <a:ext cx="341313"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230" y="2291689"/>
            <a:ext cx="341313"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017" y="5003510"/>
            <a:ext cx="341313"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8949" y="3165475"/>
            <a:ext cx="2921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4230" y="4194297"/>
            <a:ext cx="29210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43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782061"/>
            <a:ext cx="33496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434" y="1946343"/>
            <a:ext cx="33496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081" y="3171786"/>
            <a:ext cx="33496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870" y="3074156"/>
            <a:ext cx="4333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896" y="4221088"/>
            <a:ext cx="280831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000934"/>
            <a:ext cx="2808312" cy="209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9191" y="727365"/>
            <a:ext cx="5776047" cy="77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9191" y="1787237"/>
            <a:ext cx="5776047" cy="79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9191" y="2961409"/>
            <a:ext cx="5776047" cy="75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6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689" y="2708920"/>
            <a:ext cx="6986622"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036" y="2933068"/>
            <a:ext cx="1438275" cy="487362"/>
          </a:xfrm>
          <a:prstGeom prst="rect">
            <a:avLst/>
          </a:prstGeom>
          <a:solidFill>
            <a:srgbClr val="FFFF00"/>
          </a:solidFill>
          <a:ln>
            <a:noFill/>
          </a:ln>
          <a:effectLst/>
        </p:spPr>
      </p:pic>
      <p:pic>
        <p:nvPicPr>
          <p:cNvPr id="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742" y="3500429"/>
            <a:ext cx="987425" cy="487362"/>
          </a:xfrm>
          <a:prstGeom prst="rect">
            <a:avLst/>
          </a:prstGeom>
          <a:solidFill>
            <a:srgbClr val="FFFF00"/>
          </a:solidFill>
          <a:ln>
            <a:noFill/>
          </a:ln>
          <a:effectLst/>
        </p:spPr>
      </p:pic>
      <p:pic>
        <p:nvPicPr>
          <p:cNvPr id="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3506750"/>
            <a:ext cx="646113" cy="487362"/>
          </a:xfrm>
          <a:prstGeom prst="rect">
            <a:avLst/>
          </a:prstGeom>
          <a:solidFill>
            <a:srgbClr val="FFFF00"/>
          </a:solidFill>
          <a:ln>
            <a:noFill/>
          </a:ln>
          <a:effectLst/>
        </p:spPr>
      </p:pic>
    </p:spTree>
    <p:extLst>
      <p:ext uri="{BB962C8B-B14F-4D97-AF65-F5344CB8AC3E}">
        <p14:creationId xmlns:p14="http://schemas.microsoft.com/office/powerpoint/2010/main" val="402767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725672" y="482456"/>
            <a:ext cx="8229600"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5400" b="1" dirty="0" smtClean="0"/>
              <a:t>2. Как называлась подвесная колыбель?</a:t>
            </a:r>
            <a:endParaRPr lang="ru-RU" sz="5400" b="1" dirty="0"/>
          </a:p>
        </p:txBody>
      </p:sp>
      <p:pic>
        <p:nvPicPr>
          <p:cNvPr id="5" name="Picture 2" descr="C:\Users\Школа\Desktop\люльк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07" y="4149080"/>
            <a:ext cx="3596004" cy="23474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Школа\Desktop\кол.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972" y="1825028"/>
            <a:ext cx="3932916" cy="23266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Школа\Desktop\гамак.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0714" y="4256657"/>
            <a:ext cx="3932430" cy="18662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Школа\Desktop\к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672" y="2187999"/>
            <a:ext cx="3485422" cy="177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33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016621" y="2402541"/>
            <a:ext cx="5217459" cy="1323439"/>
          </a:xfrm>
          <a:prstGeom prst="rect">
            <a:avLst/>
          </a:prstGeom>
          <a:noFill/>
        </p:spPr>
        <p:txBody>
          <a:bodyPr wrap="square" rtlCol="0">
            <a:spAutoFit/>
          </a:bodyPr>
          <a:lstStyle/>
          <a:p>
            <a:pPr algn="ctr"/>
            <a:r>
              <a:rPr lang="ru-RU" sz="8000" b="1" spc="50" dirty="0" smtClean="0">
                <a:ln w="11430"/>
                <a:solidFill>
                  <a:srgbClr val="008000"/>
                </a:solidFill>
                <a:effectLst>
                  <a:outerShdw blurRad="76200" dist="50800" dir="5400000" algn="tl" rotWithShape="0">
                    <a:srgbClr val="000000">
                      <a:alpha val="65000"/>
                    </a:srgbClr>
                  </a:outerShdw>
                </a:effectLst>
              </a:rPr>
              <a:t>РАУНД 5</a:t>
            </a:r>
            <a:endParaRPr lang="ru-RU" sz="8000" dirty="0">
              <a:solidFill>
                <a:srgbClr val="008000"/>
              </a:solidFill>
            </a:endParaRPr>
          </a:p>
        </p:txBody>
      </p:sp>
    </p:spTree>
    <p:extLst>
      <p:ext uri="{BB962C8B-B14F-4D97-AF65-F5344CB8AC3E}">
        <p14:creationId xmlns:p14="http://schemas.microsoft.com/office/powerpoint/2010/main" val="7873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622122" y="1800113"/>
            <a:ext cx="7413811" cy="2123658"/>
          </a:xfrm>
          <a:prstGeom prst="rect">
            <a:avLst/>
          </a:prstGeom>
          <a:noFill/>
        </p:spPr>
        <p:txBody>
          <a:bodyPr wrap="square" rtlCol="0">
            <a:spAutoFit/>
          </a:bodyPr>
          <a:lstStyle/>
          <a:p>
            <a:pPr algn="ctr"/>
            <a:r>
              <a:rPr lang="ru-RU"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ЧИТАТЕЛЬСКАЯ </a:t>
            </a:r>
            <a:r>
              <a:rPr lang="ru-RU"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ГРАМОТНОСТЬ</a:t>
            </a:r>
            <a:endParaRPr lang="ru-RU" sz="6600" dirty="0"/>
          </a:p>
        </p:txBody>
      </p:sp>
    </p:spTree>
    <p:extLst>
      <p:ext uri="{BB962C8B-B14F-4D97-AF65-F5344CB8AC3E}">
        <p14:creationId xmlns:p14="http://schemas.microsoft.com/office/powerpoint/2010/main" val="405174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3338"/>
            <a:ext cx="9525000" cy="692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10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8" y="196740"/>
            <a:ext cx="7365076" cy="523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2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Объект 2"/>
          <p:cNvSpPr txBox="1">
            <a:spLocks/>
          </p:cNvSpPr>
          <p:nvPr/>
        </p:nvSpPr>
        <p:spPr>
          <a:xfrm>
            <a:off x="193992" y="0"/>
            <a:ext cx="8218487" cy="5865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Aft>
                <a:spcPts val="1000"/>
              </a:spcAft>
              <a:buFont typeface="Arial" panose="020B0604020202020204" pitchFamily="34" charset="0"/>
              <a:buNone/>
            </a:pPr>
            <a:r>
              <a:rPr lang="ru-RU" sz="1600" dirty="0" smtClean="0">
                <a:latin typeface="Times New Roman"/>
                <a:ea typeface="Calibri"/>
                <a:cs typeface="Times New Roman"/>
              </a:rPr>
              <a:t>Учёные исчисляют возраст предка русской печи многими тысячелетиями. Впервые человек поместил огонь под глиняный </a:t>
            </a:r>
            <a:r>
              <a:rPr lang="ru-RU" sz="1600" b="1" i="1" u="sng" dirty="0" smtClean="0">
                <a:latin typeface="Times New Roman"/>
                <a:ea typeface="Calibri"/>
                <a:cs typeface="Times New Roman"/>
              </a:rPr>
              <a:t>свод</a:t>
            </a:r>
            <a:r>
              <a:rPr lang="ru-RU" sz="1600" dirty="0" smtClean="0">
                <a:latin typeface="Times New Roman"/>
                <a:ea typeface="Calibri"/>
                <a:cs typeface="Times New Roman"/>
              </a:rPr>
              <a:t> ещё в каменном веке. На Руси первые глиняные сводчатые печи строились в X–XI веках, а свой привычный, традиционный </a:t>
            </a:r>
            <a:r>
              <a:rPr lang="ru-RU" sz="1600" b="1" i="1" u="sng" dirty="0" smtClean="0">
                <a:latin typeface="Times New Roman"/>
                <a:ea typeface="Calibri"/>
                <a:cs typeface="Times New Roman"/>
              </a:rPr>
              <a:t>облик</a:t>
            </a:r>
            <a:r>
              <a:rPr lang="ru-RU" sz="1600" dirty="0" smtClean="0">
                <a:latin typeface="Times New Roman"/>
                <a:ea typeface="Calibri"/>
                <a:cs typeface="Times New Roman"/>
              </a:rPr>
              <a:t> они обрели к XVIII веку. </a:t>
            </a:r>
            <a:endParaRPr lang="ru-RU" sz="1600" dirty="0">
              <a:ea typeface="Calibri"/>
              <a:cs typeface="Times New Roman"/>
            </a:endParaRPr>
          </a:p>
          <a:p>
            <a:pPr marL="0" indent="0" algn="just">
              <a:lnSpc>
                <a:spcPct val="115000"/>
              </a:lnSpc>
              <a:spcAft>
                <a:spcPts val="1000"/>
              </a:spcAft>
              <a:buFont typeface="Arial" panose="020B0604020202020204" pitchFamily="34" charset="0"/>
              <a:buNone/>
            </a:pPr>
            <a:r>
              <a:rPr lang="ru-RU" sz="1600" dirty="0" smtClean="0">
                <a:latin typeface="Times New Roman"/>
                <a:ea typeface="Calibri"/>
                <a:cs typeface="Times New Roman"/>
              </a:rPr>
              <a:t> Печники на Руси пользовались  большим уважением. Ведь печка играла </a:t>
            </a:r>
            <a:r>
              <a:rPr lang="ru-RU" sz="1600" b="1" i="1" dirty="0" smtClean="0">
                <a:latin typeface="Times New Roman"/>
                <a:ea typeface="Calibri"/>
                <a:cs typeface="Times New Roman"/>
              </a:rPr>
              <a:t>огромную</a:t>
            </a:r>
            <a:r>
              <a:rPr lang="ru-RU" sz="1600" dirty="0" smtClean="0">
                <a:latin typeface="Times New Roman"/>
                <a:ea typeface="Calibri"/>
                <a:cs typeface="Times New Roman"/>
              </a:rPr>
              <a:t> роль в жизни каждой семьи. Она обогревала дом, в ней готовили еду, а на лежаке грелись, вернувшись домой с мороза, или лечились от простуды. Поэтому </a:t>
            </a:r>
            <a:r>
              <a:rPr lang="ru-RU" sz="1600" b="1" i="1" dirty="0" smtClean="0">
                <a:latin typeface="Times New Roman"/>
                <a:ea typeface="Calibri"/>
                <a:cs typeface="Times New Roman"/>
              </a:rPr>
              <a:t>обильное</a:t>
            </a:r>
            <a:r>
              <a:rPr lang="ru-RU" sz="1600" dirty="0" smtClean="0">
                <a:latin typeface="Times New Roman"/>
                <a:ea typeface="Calibri"/>
                <a:cs typeface="Times New Roman"/>
              </a:rPr>
              <a:t> угощение печника считалось обязательным: он мог сделать </a:t>
            </a:r>
            <a:r>
              <a:rPr lang="ru-RU" sz="1600" b="1" i="1" dirty="0" smtClean="0">
                <a:latin typeface="Times New Roman"/>
                <a:ea typeface="Calibri"/>
                <a:cs typeface="Times New Roman"/>
              </a:rPr>
              <a:t>добротную</a:t>
            </a:r>
            <a:r>
              <a:rPr lang="ru-RU" sz="1600" dirty="0" smtClean="0">
                <a:latin typeface="Times New Roman"/>
                <a:ea typeface="Calibri"/>
                <a:cs typeface="Times New Roman"/>
              </a:rPr>
              <a:t> печь, которая прослужит много лет, но мог и навредить. Достаточно неправильно положить кирпич или спрятать в трубе пустую бутылку, и жизнь хозяев станет невыносимой – печь начнет гудеть и свистеть, а дым пойдёт не в трубу, а в дом. </a:t>
            </a:r>
            <a:endParaRPr lang="ru-RU" sz="1600" dirty="0" smtClean="0">
              <a:ea typeface="Calibri"/>
              <a:cs typeface="Times New Roman"/>
            </a:endParaRPr>
          </a:p>
          <a:p>
            <a:pPr marL="0" indent="0" algn="just">
              <a:lnSpc>
                <a:spcPct val="115000"/>
              </a:lnSpc>
              <a:spcAft>
                <a:spcPts val="1000"/>
              </a:spcAft>
              <a:buFont typeface="Arial" panose="020B0604020202020204" pitchFamily="34" charset="0"/>
              <a:buNone/>
            </a:pPr>
            <a:r>
              <a:rPr lang="ru-RU" sz="1600" dirty="0" smtClean="0">
                <a:latin typeface="Times New Roman"/>
                <a:ea typeface="Calibri"/>
                <a:cs typeface="Times New Roman"/>
              </a:rPr>
              <a:t>   В древности русские печки, как, впрочем, и европейские, топились «по-чёрному». Дым выходил в избу, обогревая помещение, а затем испарялся через специальное отверстие, которое называлось устье. Причём дым не только грел избу, но и уничтожал насекомых. Со временем начали использовать вытяжные трубы, которые изготавливали из дерева. Но они были пожароопасными. По указу Петра Первого трубы стали делать из кирпича. Их нужно было регулярно чистить. Кроме печников, в крупных городах России появились ещё и трубочисты.</a:t>
            </a:r>
            <a:endParaRPr lang="ru-RU" sz="1600" dirty="0" smtClean="0">
              <a:ea typeface="Calibri"/>
              <a:cs typeface="Times New Roman"/>
            </a:endParaRPr>
          </a:p>
          <a:p>
            <a:pPr marL="0" indent="0" algn="just">
              <a:lnSpc>
                <a:spcPct val="115000"/>
              </a:lnSpc>
              <a:spcAft>
                <a:spcPts val="1000"/>
              </a:spcAft>
              <a:buFont typeface="Arial" panose="020B0604020202020204" pitchFamily="34" charset="0"/>
              <a:buNone/>
            </a:pPr>
            <a:r>
              <a:rPr lang="ru-RU" sz="1600" dirty="0" smtClean="0">
                <a:latin typeface="Times New Roman"/>
                <a:ea typeface="Calibri"/>
                <a:cs typeface="Times New Roman"/>
              </a:rPr>
              <a:t>    С помощью печки наши предки предсказывали погоду. Считалось, что если в ней сильная тяга, то ударят сильные морозы. А слабая печная тяга, наоборот, к оттепели. Если дрова начинали в печке шипеть, это говорило о приближении сильного бурана.</a:t>
            </a:r>
            <a:endParaRPr lang="ru-RU" sz="1600" dirty="0">
              <a:ea typeface="Calibri"/>
              <a:cs typeface="Times New Roman"/>
            </a:endParaRPr>
          </a:p>
        </p:txBody>
      </p:sp>
    </p:spTree>
    <p:extLst>
      <p:ext uri="{BB962C8B-B14F-4D97-AF65-F5344CB8AC3E}">
        <p14:creationId xmlns:p14="http://schemas.microsoft.com/office/powerpoint/2010/main" val="254639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467544" y="260648"/>
            <a:ext cx="8229600" cy="1143000"/>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smtClean="0">
                <a:solidFill>
                  <a:prstClr val="black"/>
                </a:solidFill>
                <a:latin typeface="Times New Roman" pitchFamily="18" charset="0"/>
                <a:cs typeface="Times New Roman" pitchFamily="18" charset="0"/>
              </a:rPr>
              <a:t/>
            </a:r>
            <a:br>
              <a:rPr lang="ru-RU" dirty="0" smtClean="0">
                <a:solidFill>
                  <a:prstClr val="black"/>
                </a:solidFill>
                <a:latin typeface="Times New Roman" pitchFamily="18" charset="0"/>
                <a:cs typeface="Times New Roman" pitchFamily="18" charset="0"/>
              </a:rPr>
            </a:br>
            <a:r>
              <a:rPr lang="ru-RU" b="1" dirty="0" smtClean="0">
                <a:solidFill>
                  <a:prstClr val="black"/>
                </a:solidFill>
                <a:latin typeface="Times New Roman" pitchFamily="18" charset="0"/>
                <a:cs typeface="Times New Roman" pitchFamily="18" charset="0"/>
              </a:rPr>
              <a:t>1.Найди </a:t>
            </a:r>
            <a:r>
              <a:rPr lang="ru-RU" b="1" dirty="0" smtClean="0">
                <a:solidFill>
                  <a:prstClr val="black"/>
                </a:solidFill>
                <a:latin typeface="Times New Roman" pitchFamily="18" charset="0"/>
                <a:cs typeface="Times New Roman" pitchFamily="18" charset="0"/>
              </a:rPr>
              <a:t>и отметь верные утверждения</a:t>
            </a:r>
            <a:r>
              <a:rPr lang="ru-RU" dirty="0" smtClean="0">
                <a:solidFill>
                  <a:prstClr val="black"/>
                </a:solidFill>
                <a:latin typeface="Times New Roman" pitchFamily="18" charset="0"/>
                <a:cs typeface="Times New Roman" pitchFamily="18" charset="0"/>
              </a:rPr>
              <a:t>.</a:t>
            </a:r>
            <a:br>
              <a:rPr lang="ru-RU" dirty="0" smtClean="0">
                <a:solidFill>
                  <a:prstClr val="black"/>
                </a:solidFill>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3" name="Объект 2"/>
          <p:cNvSpPr txBox="1">
            <a:spLocks/>
          </p:cNvSpPr>
          <p:nvPr/>
        </p:nvSpPr>
        <p:spPr>
          <a:xfrm>
            <a:off x="457200" y="1600200"/>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smtClean="0">
                <a:solidFill>
                  <a:prstClr val="black"/>
                </a:solidFill>
                <a:latin typeface="Times New Roman" pitchFamily="18" charset="0"/>
                <a:cs typeface="Times New Roman" pitchFamily="18" charset="0"/>
              </a:rPr>
              <a:t>На Руси первые глиняные сводчатые печи строились уже в XVIII веке.</a:t>
            </a:r>
          </a:p>
          <a:p>
            <a:r>
              <a:rPr lang="ru-RU" sz="2400" dirty="0" smtClean="0">
                <a:solidFill>
                  <a:prstClr val="black"/>
                </a:solidFill>
                <a:latin typeface="Times New Roman" pitchFamily="18" charset="0"/>
                <a:cs typeface="Times New Roman" pitchFamily="18" charset="0"/>
              </a:rPr>
              <a:t>По указу Петра Первого стали делать вытяжные трубы, которые изготавливали из дерева.</a:t>
            </a:r>
          </a:p>
          <a:p>
            <a:r>
              <a:rPr lang="ru-RU" sz="2400" dirty="0" smtClean="0">
                <a:solidFill>
                  <a:prstClr val="black"/>
                </a:solidFill>
                <a:latin typeface="Times New Roman" pitchFamily="18" charset="0"/>
                <a:cs typeface="Times New Roman" pitchFamily="18" charset="0"/>
              </a:rPr>
              <a:t>Первые вытяжные трубы были пожароопасными.</a:t>
            </a:r>
          </a:p>
          <a:p>
            <a:r>
              <a:rPr lang="ru-RU" sz="2400" dirty="0" smtClean="0">
                <a:solidFill>
                  <a:prstClr val="black"/>
                </a:solidFill>
                <a:latin typeface="Times New Roman" pitchFamily="18" charset="0"/>
                <a:cs typeface="Times New Roman" pitchFamily="18" charset="0"/>
              </a:rPr>
              <a:t>Люди верили: если в печке сильная тяга, то ударят сильные морозы.</a:t>
            </a:r>
          </a:p>
          <a:p>
            <a:r>
              <a:rPr lang="ru-RU" sz="2400" dirty="0" smtClean="0">
                <a:solidFill>
                  <a:prstClr val="black"/>
                </a:solidFill>
                <a:latin typeface="Times New Roman" pitchFamily="18" charset="0"/>
                <a:cs typeface="Times New Roman" pitchFamily="18" charset="0"/>
              </a:rPr>
              <a:t>Если дрова начинали в печке шипеть, это говорило о приближении оттепели.</a:t>
            </a:r>
          </a:p>
          <a:p>
            <a:endParaRPr lang="ru-RU" dirty="0"/>
          </a:p>
        </p:txBody>
      </p:sp>
      <p:sp>
        <p:nvSpPr>
          <p:cNvPr id="4" name="Прямоугольник 3"/>
          <p:cNvSpPr/>
          <p:nvPr/>
        </p:nvSpPr>
        <p:spPr>
          <a:xfrm>
            <a:off x="373433" y="3683161"/>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73433" y="4477812"/>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73433" y="1681376"/>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373433" y="2448526"/>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373433" y="3185231"/>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2118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532015" y="274638"/>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smtClean="0">
                <a:latin typeface="+mn-lt"/>
                <a:cs typeface="Times New Roman" pitchFamily="18" charset="0"/>
              </a:rPr>
              <a:t>2.Запишите</a:t>
            </a:r>
            <a:r>
              <a:rPr lang="ru-RU" b="1" dirty="0" smtClean="0">
                <a:latin typeface="+mn-lt"/>
                <a:cs typeface="Times New Roman" pitchFamily="18" charset="0"/>
              </a:rPr>
              <a:t>, используя текст, какое назначение  имела  русская печь </a:t>
            </a:r>
            <a:endParaRPr lang="ru-RU" b="1" dirty="0">
              <a:latin typeface="+mn-lt"/>
              <a:cs typeface="Times New Roman" pitchFamily="18" charset="0"/>
            </a:endParaRPr>
          </a:p>
        </p:txBody>
      </p:sp>
      <p:sp>
        <p:nvSpPr>
          <p:cNvPr id="3" name="Объект 2"/>
          <p:cNvSpPr txBox="1">
            <a:spLocks/>
          </p:cNvSpPr>
          <p:nvPr/>
        </p:nvSpPr>
        <p:spPr>
          <a:xfrm>
            <a:off x="457200" y="1600200"/>
            <a:ext cx="82296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smtClean="0"/>
              <a:t>1)____________________________________</a:t>
            </a:r>
          </a:p>
          <a:p>
            <a:pPr marL="0" indent="0">
              <a:buNone/>
            </a:pPr>
            <a:r>
              <a:rPr lang="ru-RU" dirty="0" smtClean="0"/>
              <a:t>2)____________________________________</a:t>
            </a:r>
          </a:p>
          <a:p>
            <a:pPr marL="0" indent="0">
              <a:buNone/>
            </a:pPr>
            <a:r>
              <a:rPr lang="ru-RU" dirty="0" smtClean="0"/>
              <a:t>3)___________________________________</a:t>
            </a:r>
          </a:p>
          <a:p>
            <a:pPr marL="0" indent="0">
              <a:buNone/>
            </a:pPr>
            <a:r>
              <a:rPr lang="ru-RU" dirty="0" smtClean="0"/>
              <a:t>4)__________________________________</a:t>
            </a:r>
          </a:p>
          <a:p>
            <a:pPr marL="0" indent="0">
              <a:buNone/>
            </a:pPr>
            <a:r>
              <a:rPr lang="ru-RU" dirty="0" smtClean="0"/>
              <a:t>5)___________________________________</a:t>
            </a:r>
          </a:p>
          <a:p>
            <a:pPr marL="0" indent="0">
              <a:buNone/>
            </a:pPr>
            <a:r>
              <a:rPr lang="ru-RU" dirty="0" smtClean="0"/>
              <a:t>6)___________________________________</a:t>
            </a:r>
          </a:p>
          <a:p>
            <a:pPr marL="0" indent="0">
              <a:buNone/>
            </a:pPr>
            <a:r>
              <a:rPr lang="ru-RU" dirty="0" smtClean="0"/>
              <a:t>7)___________________________________</a:t>
            </a:r>
          </a:p>
          <a:p>
            <a:pPr marL="0" indent="0">
              <a:buNone/>
            </a:pPr>
            <a:r>
              <a:rPr lang="ru-RU" dirty="0" smtClean="0"/>
              <a:t>8)____________________________________</a:t>
            </a:r>
            <a:endParaRPr lang="ru-RU" dirty="0"/>
          </a:p>
        </p:txBody>
      </p:sp>
    </p:spTree>
    <p:extLst>
      <p:ext uri="{BB962C8B-B14F-4D97-AF65-F5344CB8AC3E}">
        <p14:creationId xmlns:p14="http://schemas.microsoft.com/office/powerpoint/2010/main" val="137311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8" y="116418"/>
            <a:ext cx="7651184" cy="5419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33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457200" y="274638"/>
            <a:ext cx="8229600"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smtClean="0">
                <a:latin typeface="Times New Roman" pitchFamily="18" charset="0"/>
                <a:cs typeface="Times New Roman" pitchFamily="18" charset="0"/>
              </a:rPr>
              <a:t>3.Найдите </a:t>
            </a:r>
            <a:r>
              <a:rPr lang="ru-RU" sz="3600" b="1" dirty="0" smtClean="0">
                <a:latin typeface="Times New Roman" pitchFamily="18" charset="0"/>
                <a:cs typeface="Times New Roman" pitchFamily="18" charset="0"/>
              </a:rPr>
              <a:t>на рисунке  и обозначьте  цифрами части печи:</a:t>
            </a:r>
            <a:endParaRPr lang="ru-RU" sz="3600" b="1" dirty="0">
              <a:latin typeface="Times New Roman" pitchFamily="18" charset="0"/>
              <a:cs typeface="Times New Roman" pitchFamily="18" charset="0"/>
            </a:endParaRPr>
          </a:p>
        </p:txBody>
      </p:sp>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4464496"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Объект 2"/>
          <p:cNvSpPr txBox="1">
            <a:spLocks/>
          </p:cNvSpPr>
          <p:nvPr/>
        </p:nvSpPr>
        <p:spPr>
          <a:xfrm>
            <a:off x="4932040" y="1600200"/>
            <a:ext cx="3962578"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ru-RU" b="1" dirty="0" smtClean="0">
                <a:latin typeface="Times New Roman" pitchFamily="18" charset="0"/>
                <a:cs typeface="Times New Roman" pitchFamily="18" charset="0"/>
              </a:rPr>
              <a:t>                                              </a:t>
            </a:r>
            <a:r>
              <a:rPr lang="ru-RU" sz="3200" b="1" dirty="0" smtClean="0">
                <a:latin typeface="Times New Roman" pitchFamily="18" charset="0"/>
                <a:cs typeface="Times New Roman" pitchFamily="18" charset="0"/>
              </a:rPr>
              <a:t>1</a:t>
            </a:r>
            <a:r>
              <a:rPr lang="ru-RU" sz="3200" b="1" dirty="0" smtClean="0">
                <a:latin typeface="Times New Roman" pitchFamily="18" charset="0"/>
                <a:cs typeface="Times New Roman" pitchFamily="18" charset="0"/>
              </a:rPr>
              <a:t>) лежанка</a:t>
            </a:r>
            <a:r>
              <a:rPr lang="ru-RU" sz="3200" dirty="0" smtClean="0">
                <a:latin typeface="Times New Roman" pitchFamily="18" charset="0"/>
                <a:cs typeface="Times New Roman" pitchFamily="18" charset="0"/>
              </a:rPr>
              <a:t> </a:t>
            </a:r>
            <a:endParaRPr lang="ru-RU" sz="3200" b="1" dirty="0" smtClean="0">
              <a:latin typeface="Times New Roman" pitchFamily="18" charset="0"/>
              <a:cs typeface="Times New Roman" pitchFamily="18" charset="0"/>
            </a:endParaRPr>
          </a:p>
          <a:p>
            <a:pPr marL="0" indent="0">
              <a:lnSpc>
                <a:spcPct val="100000"/>
              </a:lnSpc>
              <a:spcBef>
                <a:spcPts val="0"/>
              </a:spcBef>
              <a:buNone/>
            </a:pPr>
            <a:r>
              <a:rPr lang="ru-RU" sz="3200" b="1" dirty="0" smtClean="0">
                <a:latin typeface="Times New Roman" pitchFamily="18" charset="0"/>
                <a:cs typeface="Times New Roman" pitchFamily="18" charset="0"/>
              </a:rPr>
              <a:t>(</a:t>
            </a:r>
            <a:r>
              <a:rPr lang="ru-RU" sz="3200" b="1" dirty="0" smtClean="0">
                <a:latin typeface="Times New Roman" pitchFamily="18" charset="0"/>
                <a:cs typeface="Times New Roman" pitchFamily="18" charset="0"/>
              </a:rPr>
              <a:t>место для сна</a:t>
            </a:r>
            <a:r>
              <a:rPr lang="ru-RU" sz="3200" b="1" dirty="0" smtClean="0">
                <a:latin typeface="Times New Roman" pitchFamily="18" charset="0"/>
                <a:cs typeface="Times New Roman" pitchFamily="18" charset="0"/>
              </a:rPr>
              <a:t>)                                                             2</a:t>
            </a:r>
            <a:r>
              <a:rPr lang="ru-RU" sz="3200" b="1" dirty="0" smtClean="0">
                <a:latin typeface="Times New Roman" pitchFamily="18" charset="0"/>
                <a:cs typeface="Times New Roman" pitchFamily="18" charset="0"/>
              </a:rPr>
              <a:t>) труба </a:t>
            </a:r>
            <a:endParaRPr lang="ru-RU" sz="3200" b="1" dirty="0" smtClean="0">
              <a:latin typeface="Times New Roman" pitchFamily="18" charset="0"/>
              <a:cs typeface="Times New Roman" pitchFamily="18" charset="0"/>
            </a:endParaRPr>
          </a:p>
          <a:p>
            <a:pPr marL="0" indent="0">
              <a:lnSpc>
                <a:spcPct val="100000"/>
              </a:lnSpc>
              <a:spcBef>
                <a:spcPts val="0"/>
              </a:spcBef>
              <a:buNone/>
            </a:pPr>
            <a:r>
              <a:rPr lang="ru-RU" sz="3200" b="1" dirty="0" smtClean="0">
                <a:latin typeface="Times New Roman" pitchFamily="18" charset="0"/>
                <a:cs typeface="Times New Roman" pitchFamily="18" charset="0"/>
              </a:rPr>
              <a:t>(</a:t>
            </a:r>
            <a:r>
              <a:rPr lang="ru-RU" sz="3200" b="1" dirty="0" smtClean="0">
                <a:latin typeface="Times New Roman" pitchFamily="18" charset="0"/>
                <a:cs typeface="Times New Roman" pitchFamily="18" charset="0"/>
              </a:rPr>
              <a:t>выход дыма)                             </a:t>
            </a:r>
            <a:r>
              <a:rPr lang="ru-RU" sz="3200" b="1" dirty="0" smtClean="0">
                <a:latin typeface="Times New Roman" pitchFamily="18" charset="0"/>
                <a:cs typeface="Times New Roman" pitchFamily="18" charset="0"/>
              </a:rPr>
              <a:t>                                                                     </a:t>
            </a:r>
            <a:r>
              <a:rPr lang="ru-RU" sz="3200" b="1" dirty="0" smtClean="0">
                <a:latin typeface="Times New Roman" pitchFamily="18" charset="0"/>
                <a:cs typeface="Times New Roman" pitchFamily="18" charset="0"/>
              </a:rPr>
              <a:t>3) устье </a:t>
            </a:r>
            <a:endParaRPr lang="ru-RU" sz="3200" b="1" dirty="0" smtClean="0">
              <a:latin typeface="Times New Roman" pitchFamily="18" charset="0"/>
              <a:cs typeface="Times New Roman" pitchFamily="18" charset="0"/>
            </a:endParaRPr>
          </a:p>
          <a:p>
            <a:pPr marL="0" indent="0">
              <a:lnSpc>
                <a:spcPct val="100000"/>
              </a:lnSpc>
              <a:spcBef>
                <a:spcPts val="0"/>
              </a:spcBef>
              <a:buNone/>
            </a:pPr>
            <a:r>
              <a:rPr lang="ru-RU" sz="3200" b="1" dirty="0" smtClean="0">
                <a:latin typeface="Times New Roman" pitchFamily="18" charset="0"/>
                <a:cs typeface="Times New Roman" pitchFamily="18" charset="0"/>
              </a:rPr>
              <a:t>(</a:t>
            </a:r>
            <a:r>
              <a:rPr lang="ru-RU" sz="3200" b="1" dirty="0" smtClean="0">
                <a:latin typeface="Times New Roman" pitchFamily="18" charset="0"/>
                <a:cs typeface="Times New Roman" pitchFamily="18" charset="0"/>
              </a:rPr>
              <a:t>варочная </a:t>
            </a:r>
            <a:endParaRPr lang="ru-RU" sz="3200" b="1" dirty="0" smtClean="0">
              <a:latin typeface="Times New Roman" pitchFamily="18" charset="0"/>
              <a:cs typeface="Times New Roman" pitchFamily="18" charset="0"/>
            </a:endParaRPr>
          </a:p>
          <a:p>
            <a:pPr marL="0" indent="0">
              <a:lnSpc>
                <a:spcPct val="100000"/>
              </a:lnSpc>
              <a:spcBef>
                <a:spcPts val="0"/>
              </a:spcBef>
              <a:buNone/>
            </a:pPr>
            <a:r>
              <a:rPr lang="ru-RU" sz="3200" b="1" dirty="0" smtClean="0">
                <a:latin typeface="Times New Roman" pitchFamily="18" charset="0"/>
                <a:cs typeface="Times New Roman" pitchFamily="18" charset="0"/>
              </a:rPr>
              <a:t>камера</a:t>
            </a:r>
            <a:r>
              <a:rPr lang="ru-RU" sz="3200" b="1"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                                                                  </a:t>
            </a:r>
            <a:endParaRPr lang="ru-RU" sz="2000" b="1" dirty="0" smtClean="0">
              <a:latin typeface="Times New Roman" pitchFamily="18" charset="0"/>
              <a:cs typeface="Times New Roman" pitchFamily="18" charset="0"/>
            </a:endParaRPr>
          </a:p>
          <a:p>
            <a:endParaRPr lang="ru-RU" sz="2000" b="1" dirty="0" smtClean="0">
              <a:latin typeface="Times New Roman" pitchFamily="18" charset="0"/>
              <a:cs typeface="Times New Roman" pitchFamily="18" charset="0"/>
            </a:endParaRPr>
          </a:p>
          <a:p>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75773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467544" y="260648"/>
            <a:ext cx="8229600" cy="1143000"/>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ru-RU" dirty="0" smtClean="0"/>
              <a:t/>
            </a:r>
            <a:br>
              <a:rPr lang="ru-RU" dirty="0" smtClean="0"/>
            </a:br>
            <a:r>
              <a:rPr lang="ru-RU" sz="10700" b="1" dirty="0" smtClean="0">
                <a:latin typeface="+mn-lt"/>
              </a:rPr>
              <a:t>4.</a:t>
            </a:r>
            <a:r>
              <a:rPr lang="ru-RU" sz="10700" b="1" dirty="0" smtClean="0">
                <a:latin typeface="+mn-lt"/>
                <a:cs typeface="Times New Roman" pitchFamily="18" charset="0"/>
              </a:rPr>
              <a:t>Выпиши </a:t>
            </a:r>
            <a:r>
              <a:rPr lang="ru-RU" sz="10700" b="1" dirty="0" smtClean="0">
                <a:latin typeface="+mn-lt"/>
                <a:cs typeface="Times New Roman" pitchFamily="18" charset="0"/>
              </a:rPr>
              <a:t>из текста названия профессий.</a:t>
            </a:r>
            <a:br>
              <a:rPr lang="ru-RU" sz="10700" b="1" dirty="0" smtClean="0">
                <a:latin typeface="+mn-lt"/>
                <a:cs typeface="Times New Roman" pitchFamily="18" charset="0"/>
              </a:rPr>
            </a:br>
            <a:r>
              <a:rPr lang="ru-RU" sz="10700" b="1" dirty="0">
                <a:latin typeface="+mn-lt"/>
                <a:cs typeface="Times New Roman" pitchFamily="18" charset="0"/>
              </a:rPr>
              <a:t>Чем занимаются люди этих профессий?</a:t>
            </a:r>
          </a:p>
          <a:p>
            <a:endParaRPr lang="ru-RU" sz="10700" b="1" dirty="0">
              <a:latin typeface="+mn-lt"/>
              <a:cs typeface="Times New Roman" pitchFamily="18" charset="0"/>
            </a:endParaRPr>
          </a:p>
        </p:txBody>
      </p:sp>
      <p:sp>
        <p:nvSpPr>
          <p:cNvPr id="3" name="Объект 2"/>
          <p:cNvSpPr txBox="1">
            <a:spLocks/>
          </p:cNvSpPr>
          <p:nvPr/>
        </p:nvSpPr>
        <p:spPr>
          <a:xfrm>
            <a:off x="457200" y="1600200"/>
            <a:ext cx="82296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ru-RU" dirty="0" smtClean="0"/>
          </a:p>
          <a:p>
            <a:pPr marL="0" indent="0">
              <a:buFont typeface="Arial" panose="020B0604020202020204" pitchFamily="34" charset="0"/>
              <a:buNone/>
            </a:pPr>
            <a:r>
              <a:rPr lang="ru-RU" dirty="0" smtClean="0"/>
              <a:t>_____________________________________</a:t>
            </a:r>
          </a:p>
          <a:p>
            <a:pPr marL="0" indent="0">
              <a:buFont typeface="Arial" panose="020B0604020202020204" pitchFamily="34" charset="0"/>
              <a:buNone/>
            </a:pPr>
            <a:endParaRPr lang="ru-RU" dirty="0" smtClean="0"/>
          </a:p>
          <a:p>
            <a:pPr marL="0" indent="0">
              <a:buFont typeface="Arial" panose="020B0604020202020204" pitchFamily="34" charset="0"/>
              <a:buNone/>
            </a:pPr>
            <a:r>
              <a:rPr lang="ru-RU" dirty="0" smtClean="0"/>
              <a:t>______________________________________</a:t>
            </a:r>
            <a:endParaRPr lang="ru-RU" dirty="0"/>
          </a:p>
        </p:txBody>
      </p:sp>
    </p:spTree>
    <p:extLst>
      <p:ext uri="{BB962C8B-B14F-4D97-AF65-F5344CB8AC3E}">
        <p14:creationId xmlns:p14="http://schemas.microsoft.com/office/powerpoint/2010/main" val="148215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03412" y="504277"/>
            <a:ext cx="8740588" cy="2585323"/>
          </a:xfrm>
          <a:prstGeom prst="rect">
            <a:avLst/>
          </a:prstGeom>
        </p:spPr>
        <p:txBody>
          <a:bodyPr wrap="square">
            <a:spAutoFit/>
          </a:bodyPr>
          <a:lstStyle/>
          <a:p>
            <a:pPr algn="ctr"/>
            <a:r>
              <a:rPr lang="ru-RU" sz="5400" b="1" dirty="0" smtClean="0"/>
              <a:t>3. Чем </a:t>
            </a:r>
            <a:r>
              <a:rPr lang="ru-RU" sz="5400" b="1" dirty="0" smtClean="0"/>
              <a:t>снаружи</a:t>
            </a:r>
          </a:p>
          <a:p>
            <a:pPr algn="ctr"/>
            <a:r>
              <a:rPr lang="ru-RU" sz="5400" b="1" dirty="0" smtClean="0"/>
              <a:t> </a:t>
            </a:r>
            <a:r>
              <a:rPr lang="ru-RU" sz="5400" b="1" dirty="0"/>
              <a:t>закрывали окна </a:t>
            </a:r>
            <a:endParaRPr lang="ru-RU" sz="5400" b="1" dirty="0" smtClean="0"/>
          </a:p>
          <a:p>
            <a:pPr algn="ctr"/>
            <a:r>
              <a:rPr lang="ru-RU" sz="5400" b="1" dirty="0" smtClean="0"/>
              <a:t>в </a:t>
            </a:r>
            <a:r>
              <a:rPr lang="ru-RU" sz="5400" b="1" dirty="0"/>
              <a:t>крестьянской избе?</a:t>
            </a:r>
          </a:p>
        </p:txBody>
      </p:sp>
      <p:sp>
        <p:nvSpPr>
          <p:cNvPr id="4" name="Прямоугольник 3"/>
          <p:cNvSpPr/>
          <p:nvPr/>
        </p:nvSpPr>
        <p:spPr>
          <a:xfrm>
            <a:off x="3217337" y="3418901"/>
            <a:ext cx="2674643" cy="1938992"/>
          </a:xfrm>
          <a:prstGeom prst="rect">
            <a:avLst/>
          </a:prstGeom>
        </p:spPr>
        <p:txBody>
          <a:bodyPr wrap="none">
            <a:spAutoFit/>
          </a:bodyPr>
          <a:lstStyle/>
          <a:p>
            <a:r>
              <a:rPr lang="ru-RU" sz="4000" dirty="0" smtClean="0"/>
              <a:t> а</a:t>
            </a:r>
            <a:r>
              <a:rPr lang="ru-RU" sz="4000" dirty="0"/>
              <a:t>) </a:t>
            </a:r>
            <a:r>
              <a:rPr lang="ru-RU" sz="4000" dirty="0" smtClean="0"/>
              <a:t>ставни</a:t>
            </a:r>
          </a:p>
          <a:p>
            <a:r>
              <a:rPr lang="ru-RU" sz="4000" dirty="0" smtClean="0"/>
              <a:t> </a:t>
            </a:r>
            <a:r>
              <a:rPr lang="ru-RU" sz="4000" dirty="0"/>
              <a:t>б) жалюзи </a:t>
            </a:r>
            <a:endParaRPr lang="ru-RU" sz="4000" dirty="0" smtClean="0"/>
          </a:p>
          <a:p>
            <a:r>
              <a:rPr lang="ru-RU" sz="4000" dirty="0" smtClean="0"/>
              <a:t> в</a:t>
            </a:r>
            <a:r>
              <a:rPr lang="ru-RU" sz="4000" dirty="0"/>
              <a:t>) </a:t>
            </a:r>
            <a:r>
              <a:rPr lang="ru-RU" sz="4000" dirty="0" smtClean="0"/>
              <a:t>шторки </a:t>
            </a:r>
            <a:endParaRPr lang="ru-RU" sz="4000" dirty="0"/>
          </a:p>
        </p:txBody>
      </p:sp>
    </p:spTree>
    <p:extLst>
      <p:ext uri="{BB962C8B-B14F-4D97-AF65-F5344CB8AC3E}">
        <p14:creationId xmlns:p14="http://schemas.microsoft.com/office/powerpoint/2010/main" val="338700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457200" y="274638"/>
            <a:ext cx="8435280" cy="135416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dirty="0" smtClean="0">
                <a:latin typeface="Times New Roman" pitchFamily="18" charset="0"/>
                <a:cs typeface="Times New Roman" pitchFamily="18" charset="0"/>
              </a:rPr>
              <a:t>5. Предметы</a:t>
            </a:r>
            <a:r>
              <a:rPr lang="ru-RU" sz="3200" b="1" dirty="0" smtClean="0">
                <a:latin typeface="Times New Roman" pitchFamily="18" charset="0"/>
                <a:cs typeface="Times New Roman" pitchFamily="18" charset="0"/>
              </a:rPr>
              <a:t>, связанные с русской печью-</a:t>
            </a:r>
            <a:br>
              <a:rPr lang="ru-RU" sz="3200" b="1" dirty="0" smtClean="0">
                <a:latin typeface="Times New Roman" pitchFamily="18" charset="0"/>
                <a:cs typeface="Times New Roman" pitchFamily="18" charset="0"/>
              </a:rPr>
            </a:br>
            <a:r>
              <a:rPr lang="ru-RU" sz="3100" b="1" i="1" dirty="0" smtClean="0">
                <a:latin typeface="Times New Roman" pitchFamily="18" charset="0"/>
                <a:cs typeface="Times New Roman" pitchFamily="18" charset="0"/>
              </a:rPr>
              <a:t>кочерга, ухват, хлебная лопата, помело, чугунок </a:t>
            </a:r>
            <a:endParaRPr lang="ru-RU" sz="3100" b="1" i="1" dirty="0">
              <a:latin typeface="Times New Roman" pitchFamily="18" charset="0"/>
              <a:cs typeface="Times New Roman" pitchFamily="18" charset="0"/>
            </a:endParaRPr>
          </a:p>
        </p:txBody>
      </p:sp>
      <p:sp>
        <p:nvSpPr>
          <p:cNvPr id="3" name="Объект 2"/>
          <p:cNvSpPr txBox="1">
            <a:spLocks/>
          </p:cNvSpPr>
          <p:nvPr/>
        </p:nvSpPr>
        <p:spPr>
          <a:xfrm>
            <a:off x="457200" y="1600200"/>
            <a:ext cx="8229600" cy="45259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Дополни предложения словами</a:t>
            </a:r>
          </a:p>
          <a:p>
            <a:pPr marL="0" indent="0">
              <a:buFont typeface="Arial" panose="020B0604020202020204" pitchFamily="34" charset="0"/>
              <a:buNone/>
            </a:pPr>
            <a:r>
              <a:rPr lang="ru-RU" sz="2000" dirty="0" smtClean="0">
                <a:latin typeface="Times New Roman" pitchFamily="18" charset="0"/>
                <a:cs typeface="Times New Roman" pitchFamily="18" charset="0"/>
              </a:rPr>
              <a:t> Специальная посуда для печи, в которой готовили еду- ____________________________. Её ставили в печь и при температуре 200 градусов шёл процесс приготовления пищи. По весу он тяжёлый, так как сделан из _______________.</a:t>
            </a:r>
          </a:p>
          <a:p>
            <a:r>
              <a:rPr lang="ru-RU" sz="2000" dirty="0" smtClean="0">
                <a:latin typeface="Times New Roman" pitchFamily="18" charset="0"/>
                <a:cs typeface="Times New Roman" pitchFamily="18" charset="0"/>
              </a:rPr>
              <a:t>Чтобы достать раскаленную посуду из печи, требовался специальный инструмент - _____________________________ .</a:t>
            </a:r>
          </a:p>
          <a:p>
            <a:r>
              <a:rPr lang="ru-RU" sz="2000" dirty="0" smtClean="0">
                <a:latin typeface="Times New Roman" pitchFamily="18" charset="0"/>
                <a:cs typeface="Times New Roman" pitchFamily="18" charset="0"/>
              </a:rPr>
              <a:t>При помощи __________________________________ в печь сажали хлеба и пироги, а также вынимали их оттуда.</a:t>
            </a:r>
          </a:p>
          <a:p>
            <a:r>
              <a:rPr lang="ru-RU" sz="2000" dirty="0" smtClean="0">
                <a:latin typeface="Times New Roman" pitchFamily="18" charset="0"/>
                <a:cs typeface="Times New Roman" pitchFamily="18" charset="0"/>
              </a:rPr>
              <a:t>Перед посадкой хлебов в печь, чтобы очистить  печь от золы и угля,  использовали  длинный железный прут с загнутым концом - ___________________________.</a:t>
            </a:r>
          </a:p>
          <a:p>
            <a:r>
              <a:rPr lang="ru-RU" sz="2000" dirty="0" smtClean="0">
                <a:latin typeface="Times New Roman" pitchFamily="18" charset="0"/>
                <a:cs typeface="Times New Roman" pitchFamily="18" charset="0"/>
              </a:rPr>
              <a:t>Для обметания и прочищения дымохода в печи использовали длинную палку с привязанным к ней на конце пучком хвойных веток, мочала, тряпок - ____________________. </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83786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67" y="260648"/>
            <a:ext cx="8819753" cy="590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1520" y="6093296"/>
            <a:ext cx="8903792" cy="646331"/>
          </a:xfrm>
          <a:prstGeom prst="rect">
            <a:avLst/>
          </a:prstGeom>
        </p:spPr>
        <p:txBody>
          <a:bodyPr wrap="square">
            <a:spAutoFit/>
          </a:bodyPr>
          <a:lstStyle/>
          <a:p>
            <a:pPr algn="ctr"/>
            <a:r>
              <a:rPr lang="ru-RU" b="1" dirty="0" smtClean="0"/>
              <a:t>Обозначь цифрами предметы на картинке:</a:t>
            </a:r>
          </a:p>
          <a:p>
            <a:r>
              <a:rPr lang="ru-RU" dirty="0" smtClean="0"/>
              <a:t>     1-кочерга,     2-ухват,       3-хлебная лопата,       4-помело,       5-чугунок </a:t>
            </a:r>
            <a:endParaRPr lang="ru-RU" dirty="0"/>
          </a:p>
        </p:txBody>
      </p:sp>
    </p:spTree>
    <p:extLst>
      <p:ext uri="{BB962C8B-B14F-4D97-AF65-F5344CB8AC3E}">
        <p14:creationId xmlns:p14="http://schemas.microsoft.com/office/powerpoint/2010/main" val="305348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457200" y="274638"/>
            <a:ext cx="8229600" cy="114300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000" b="1" smtClean="0">
                <a:solidFill>
                  <a:prstClr val="black"/>
                </a:solidFill>
                <a:latin typeface="Times New Roman" pitchFamily="18" charset="0"/>
                <a:cs typeface="Times New Roman" pitchFamily="18" charset="0"/>
              </a:rPr>
              <a:t>Предметы, связанные </a:t>
            </a:r>
            <a:br>
              <a:rPr lang="ru-RU" sz="4000" b="1" smtClean="0">
                <a:solidFill>
                  <a:prstClr val="black"/>
                </a:solidFill>
                <a:latin typeface="Times New Roman" pitchFamily="18" charset="0"/>
                <a:cs typeface="Times New Roman" pitchFamily="18" charset="0"/>
              </a:rPr>
            </a:br>
            <a:r>
              <a:rPr lang="ru-RU" sz="4000" b="1" smtClean="0">
                <a:solidFill>
                  <a:prstClr val="black"/>
                </a:solidFill>
                <a:latin typeface="Times New Roman" pitchFamily="18" charset="0"/>
                <a:cs typeface="Times New Roman" pitchFamily="18" charset="0"/>
              </a:rPr>
              <a:t>с русской печью</a:t>
            </a:r>
            <a:endParaRPr lang="ru-RU"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630"/>
          <a:stretch/>
        </p:blipFill>
        <p:spPr bwMode="auto">
          <a:xfrm>
            <a:off x="323528" y="1628800"/>
            <a:ext cx="8587997" cy="5038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707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txBox="1">
            <a:spLocks/>
          </p:cNvSpPr>
          <p:nvPr/>
        </p:nvSpPr>
        <p:spPr>
          <a:xfrm>
            <a:off x="457200" y="274638"/>
            <a:ext cx="8229600" cy="5620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smtClean="0">
                <a:latin typeface="Times New Roman" pitchFamily="18" charset="0"/>
                <a:cs typeface="Times New Roman" pitchFamily="18" charset="0"/>
              </a:rPr>
              <a:t>Отгадайте сказки:</a:t>
            </a:r>
            <a:endParaRPr lang="ru-RU" sz="2800" b="1" dirty="0">
              <a:latin typeface="Times New Roman" pitchFamily="18" charset="0"/>
              <a:cs typeface="Times New Roman" pitchFamily="18" charset="0"/>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347" b="10523"/>
          <a:stretch/>
        </p:blipFill>
        <p:spPr bwMode="auto">
          <a:xfrm>
            <a:off x="202508" y="698202"/>
            <a:ext cx="780288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688" b="25293"/>
          <a:stretch/>
        </p:blipFill>
        <p:spPr bwMode="auto">
          <a:xfrm>
            <a:off x="202508" y="3636056"/>
            <a:ext cx="2441481"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1203" r="7715"/>
          <a:stretch/>
        </p:blipFill>
        <p:spPr bwMode="auto">
          <a:xfrm>
            <a:off x="2558583" y="4263119"/>
            <a:ext cx="3240360" cy="231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4653" y="4263119"/>
            <a:ext cx="309634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42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89" y="182880"/>
            <a:ext cx="7509762" cy="562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64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07722" y="1417728"/>
            <a:ext cx="7413811" cy="3139321"/>
          </a:xfrm>
          <a:prstGeom prst="rect">
            <a:avLst/>
          </a:prstGeom>
          <a:noFill/>
        </p:spPr>
        <p:txBody>
          <a:bodyPr wrap="square" rtlCol="0">
            <a:spAutoFit/>
          </a:bodyPr>
          <a:lstStyle/>
          <a:p>
            <a:pPr algn="ctr"/>
            <a:r>
              <a:rPr lang="ru-RU"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СПАСИБО</a:t>
            </a:r>
          </a:p>
          <a:p>
            <a:pPr algn="ctr"/>
            <a:r>
              <a:rPr lang="ru-RU"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a:t>
            </a:r>
          </a:p>
          <a:p>
            <a:pPr algn="ctr"/>
            <a:r>
              <a:rPr lang="ru-RU"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ИГРУ!</a:t>
            </a:r>
            <a:endParaRPr lang="ru-RU" sz="6600" dirty="0"/>
          </a:p>
        </p:txBody>
      </p:sp>
    </p:spTree>
    <p:extLst>
      <p:ext uri="{BB962C8B-B14F-4D97-AF65-F5344CB8AC3E}">
        <p14:creationId xmlns:p14="http://schemas.microsoft.com/office/powerpoint/2010/main" val="236165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3358" y="372453"/>
            <a:ext cx="9100642" cy="5663089"/>
          </a:xfrm>
          <a:prstGeom prst="rect">
            <a:avLst/>
          </a:prstGeom>
        </p:spPr>
        <p:txBody>
          <a:bodyPr wrap="square">
            <a:spAutoFit/>
          </a:bodyPr>
          <a:lstStyle/>
          <a:p>
            <a:pPr algn="ctr"/>
            <a:r>
              <a:rPr lang="ru-RU" sz="4400" b="1" dirty="0" smtClean="0"/>
              <a:t>4</a:t>
            </a:r>
            <a:r>
              <a:rPr lang="ru-RU" sz="5400" b="1" dirty="0" smtClean="0"/>
              <a:t>. </a:t>
            </a:r>
            <a:r>
              <a:rPr lang="ru-RU" sz="4400" b="1" dirty="0"/>
              <a:t>Как называлось место, </a:t>
            </a:r>
            <a:endParaRPr lang="ru-RU" sz="4400" b="1" dirty="0" smtClean="0"/>
          </a:p>
          <a:p>
            <a:pPr algn="ctr"/>
            <a:r>
              <a:rPr lang="ru-RU" sz="4400" b="1" dirty="0" smtClean="0"/>
              <a:t>где </a:t>
            </a:r>
            <a:r>
              <a:rPr lang="ru-RU" sz="4400" b="1" dirty="0"/>
              <a:t>люди покупали вещи, </a:t>
            </a:r>
            <a:endParaRPr lang="ru-RU" sz="4400" b="1" dirty="0" smtClean="0"/>
          </a:p>
          <a:p>
            <a:pPr algn="ctr"/>
            <a:r>
              <a:rPr lang="ru-RU" sz="4400" b="1" dirty="0" smtClean="0"/>
              <a:t>кухонную </a:t>
            </a:r>
            <a:r>
              <a:rPr lang="ru-RU" sz="4400" b="1" dirty="0"/>
              <a:t>утварь</a:t>
            </a:r>
            <a:r>
              <a:rPr lang="ru-RU" sz="4400" b="1" dirty="0" smtClean="0"/>
              <a:t>,</a:t>
            </a:r>
          </a:p>
          <a:p>
            <a:pPr algn="ctr"/>
            <a:r>
              <a:rPr lang="ru-RU" sz="4400" b="1" dirty="0" smtClean="0"/>
              <a:t> </a:t>
            </a:r>
            <a:r>
              <a:rPr lang="ru-RU" sz="4400" b="1" dirty="0"/>
              <a:t>нужные предметы по хозяйству </a:t>
            </a:r>
            <a:endParaRPr lang="ru-RU" sz="4400" b="1" dirty="0" smtClean="0"/>
          </a:p>
          <a:p>
            <a:pPr algn="ctr"/>
            <a:r>
              <a:rPr lang="ru-RU" sz="4400" b="1" dirty="0" smtClean="0"/>
              <a:t>и </a:t>
            </a:r>
            <a:r>
              <a:rPr lang="ru-RU" sz="4400" b="1" dirty="0"/>
              <a:t>обменивались товарами? </a:t>
            </a:r>
            <a:endParaRPr lang="ru-RU" sz="4400" b="1" dirty="0" smtClean="0"/>
          </a:p>
          <a:p>
            <a:pPr algn="ctr"/>
            <a:r>
              <a:rPr lang="ru-RU" sz="4400" b="1" dirty="0" smtClean="0"/>
              <a:t>На </a:t>
            </a:r>
            <a:r>
              <a:rPr lang="ru-RU" sz="4400" b="1" dirty="0"/>
              <a:t>этом же месте </a:t>
            </a:r>
            <a:r>
              <a:rPr lang="ru-RU" sz="4400" b="1" dirty="0" smtClean="0"/>
              <a:t>также, </a:t>
            </a:r>
            <a:endParaRPr lang="ru-RU" sz="4400" b="1" dirty="0" smtClean="0"/>
          </a:p>
          <a:p>
            <a:pPr algn="ctr"/>
            <a:r>
              <a:rPr lang="ru-RU" sz="4400" b="1" dirty="0" smtClean="0"/>
              <a:t>на </a:t>
            </a:r>
            <a:r>
              <a:rPr lang="ru-RU" sz="4400" b="1" dirty="0"/>
              <a:t>определенной </a:t>
            </a:r>
            <a:r>
              <a:rPr lang="ru-RU" sz="4400" b="1" dirty="0" smtClean="0"/>
              <a:t>площадке, </a:t>
            </a:r>
            <a:r>
              <a:rPr lang="ru-RU" sz="4400" b="1" dirty="0"/>
              <a:t>проходили аттракционы </a:t>
            </a:r>
            <a:endParaRPr lang="ru-RU" sz="5400" b="1" dirty="0"/>
          </a:p>
        </p:txBody>
      </p:sp>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spTree>
    <p:extLst>
      <p:ext uri="{BB962C8B-B14F-4D97-AF65-F5344CB8AC3E}">
        <p14:creationId xmlns:p14="http://schemas.microsoft.com/office/powerpoint/2010/main" val="209199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307571" y="384347"/>
            <a:ext cx="8746129" cy="3631763"/>
          </a:xfrm>
          <a:prstGeom prst="rect">
            <a:avLst/>
          </a:prstGeom>
        </p:spPr>
        <p:txBody>
          <a:bodyPr wrap="square">
            <a:spAutoFit/>
          </a:bodyPr>
          <a:lstStyle/>
          <a:p>
            <a:pPr algn="ctr"/>
            <a:r>
              <a:rPr lang="ru-RU" sz="4000" b="1" dirty="0" smtClean="0"/>
              <a:t>    5</a:t>
            </a:r>
            <a:r>
              <a:rPr lang="ru-RU" sz="4000" b="1" dirty="0" smtClean="0"/>
              <a:t>. </a:t>
            </a:r>
            <a:r>
              <a:rPr lang="ru-RU" sz="3800" b="1" dirty="0"/>
              <a:t>Этот материал </a:t>
            </a:r>
            <a:r>
              <a:rPr lang="ru-RU" sz="3800" b="1" dirty="0" smtClean="0"/>
              <a:t>охранял </a:t>
            </a:r>
            <a:r>
              <a:rPr lang="ru-RU" sz="3800" b="1" dirty="0"/>
              <a:t>продукты </a:t>
            </a:r>
            <a:endParaRPr lang="ru-RU" sz="3800" b="1" dirty="0" smtClean="0"/>
          </a:p>
          <a:p>
            <a:pPr algn="ctr"/>
            <a:r>
              <a:rPr lang="ru-RU" sz="3800" b="1" dirty="0" smtClean="0"/>
              <a:t>   от </a:t>
            </a:r>
            <a:r>
              <a:rPr lang="ru-RU" sz="3800" b="1" dirty="0"/>
              <a:t>насекомых, из него делали сосуды для хранения сыпучих продуктов, солонки, хлебницы, </a:t>
            </a:r>
            <a:r>
              <a:rPr lang="ru-RU" sz="3800" b="1" dirty="0" smtClean="0"/>
              <a:t>а ещё </a:t>
            </a:r>
            <a:r>
              <a:rPr lang="ru-RU" sz="3800" b="1" dirty="0"/>
              <a:t>раньше </a:t>
            </a:r>
            <a:endParaRPr lang="ru-RU" sz="3800" b="1" dirty="0" smtClean="0"/>
          </a:p>
          <a:p>
            <a:pPr algn="ctr"/>
            <a:r>
              <a:rPr lang="ru-RU" sz="3800" b="1" dirty="0" smtClean="0"/>
              <a:t>на </a:t>
            </a:r>
            <a:r>
              <a:rPr lang="ru-RU" sz="3800" b="1" dirty="0"/>
              <a:t>них писали. </a:t>
            </a:r>
            <a:r>
              <a:rPr lang="ru-RU" sz="3800" b="1" dirty="0" smtClean="0"/>
              <a:t>Как </a:t>
            </a:r>
            <a:r>
              <a:rPr lang="ru-RU" sz="3800" b="1" dirty="0"/>
              <a:t>называли необыкновенный материал?</a:t>
            </a:r>
          </a:p>
        </p:txBody>
      </p:sp>
      <p:sp>
        <p:nvSpPr>
          <p:cNvPr id="4" name="Прямоугольник 3"/>
          <p:cNvSpPr/>
          <p:nvPr/>
        </p:nvSpPr>
        <p:spPr>
          <a:xfrm>
            <a:off x="2768450" y="3244334"/>
            <a:ext cx="300082" cy="707886"/>
          </a:xfrm>
          <a:prstGeom prst="rect">
            <a:avLst/>
          </a:prstGeom>
        </p:spPr>
        <p:txBody>
          <a:bodyPr wrap="none">
            <a:spAutoFit/>
          </a:bodyPr>
          <a:lstStyle/>
          <a:p>
            <a:r>
              <a:rPr lang="ru-RU" sz="4000" dirty="0" smtClean="0"/>
              <a:t> </a:t>
            </a:r>
            <a:endParaRPr lang="ru-RU" sz="4000" dirty="0"/>
          </a:p>
        </p:txBody>
      </p:sp>
      <p:pic>
        <p:nvPicPr>
          <p:cNvPr id="5" name="Picture 2" descr="C:\Users\Школа\Desktop\тыкв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8127" y="4430311"/>
            <a:ext cx="2765016" cy="17649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pinimg.com/originals/79/44/b2/7944b2521f73576c061f0601635644b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6489" y="4249060"/>
            <a:ext cx="2308813" cy="21274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Школа\Desktop\б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583" y="4340502"/>
            <a:ext cx="2585907" cy="2101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66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877923" y="1535250"/>
            <a:ext cx="8350940"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dirty="0" smtClean="0"/>
              <a:t>1. </a:t>
            </a:r>
            <a:r>
              <a:rPr lang="ru-RU" sz="5400" b="1" dirty="0" smtClean="0"/>
              <a:t>Что </a:t>
            </a:r>
            <a:r>
              <a:rPr lang="ru-RU" sz="5400" b="1" dirty="0"/>
              <a:t>в русской избе </a:t>
            </a:r>
            <a:endParaRPr lang="ru-RU" sz="5400" b="1" dirty="0" smtClean="0"/>
          </a:p>
          <a:p>
            <a:pPr algn="ctr"/>
            <a:r>
              <a:rPr lang="ru-RU" sz="5400" b="1" dirty="0" smtClean="0"/>
              <a:t>занимало </a:t>
            </a:r>
            <a:r>
              <a:rPr lang="ru-RU" sz="5400" b="1" dirty="0"/>
              <a:t>почетное место</a:t>
            </a:r>
            <a:r>
              <a:rPr lang="ru-RU" sz="5400" b="1" dirty="0" smtClean="0"/>
              <a:t>?</a:t>
            </a:r>
            <a:endPar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Содержимое 4" descr="97337916_4551.jpg"/>
          <p:cNvPicPr>
            <a:picLocks noChangeAspect="1"/>
          </p:cNvPicPr>
          <p:nvPr/>
        </p:nvPicPr>
        <p:blipFill>
          <a:blip r:embed="rId3" cstate="email"/>
          <a:stretch>
            <a:fillRect/>
          </a:stretch>
        </p:blipFill>
        <p:spPr>
          <a:xfrm>
            <a:off x="877923" y="652513"/>
            <a:ext cx="8182383" cy="5423751"/>
          </a:xfrm>
          <a:prstGeom prst="rect">
            <a:avLst/>
          </a:prstGeom>
        </p:spPr>
      </p:pic>
    </p:spTree>
    <p:extLst>
      <p:ext uri="{BB962C8B-B14F-4D97-AF65-F5344CB8AC3E}">
        <p14:creationId xmlns:p14="http://schemas.microsoft.com/office/powerpoint/2010/main" val="313872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1869</TotalTime>
  <Words>1564</Words>
  <Application>Microsoft Office PowerPoint</Application>
  <PresentationFormat>Экран (4:3)</PresentationFormat>
  <Paragraphs>271</Paragraphs>
  <Slides>65</Slides>
  <Notes>0</Notes>
  <HiddenSlides>0</HiddenSlides>
  <MMClips>0</MMClips>
  <ScaleCrop>false</ScaleCrop>
  <HeadingPairs>
    <vt:vector size="4" baseType="variant">
      <vt:variant>
        <vt:lpstr>Тема</vt:lpstr>
      </vt:variant>
      <vt:variant>
        <vt:i4>4</vt:i4>
      </vt:variant>
      <vt:variant>
        <vt:lpstr>Заголовки слайдов</vt:lpstr>
      </vt:variant>
      <vt:variant>
        <vt:i4>65</vt:i4>
      </vt:variant>
    </vt:vector>
  </HeadingPairs>
  <TitlesOfParts>
    <vt:vector size="69" baseType="lpstr">
      <vt:lpstr>Тема Office</vt:lpstr>
      <vt:lpstr>2_Тема Office</vt:lpstr>
      <vt:lpstr>3_Тема Office</vt:lpstr>
      <vt:lpstr>4_Тема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Елена</cp:lastModifiedBy>
  <cp:revision>108</cp:revision>
  <dcterms:created xsi:type="dcterms:W3CDTF">2019-11-12T18:29:44Z</dcterms:created>
  <dcterms:modified xsi:type="dcterms:W3CDTF">2024-11-10T07:18:18Z</dcterms:modified>
</cp:coreProperties>
</file>