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9"/>
  </p:notesMasterIdLst>
  <p:sldIdLst>
    <p:sldId id="375" r:id="rId2"/>
    <p:sldId id="360" r:id="rId3"/>
    <p:sldId id="258" r:id="rId4"/>
    <p:sldId id="271" r:id="rId5"/>
    <p:sldId id="368" r:id="rId6"/>
    <p:sldId id="373" r:id="rId7"/>
    <p:sldId id="387" r:id="rId8"/>
    <p:sldId id="388" r:id="rId9"/>
    <p:sldId id="374" r:id="rId10"/>
    <p:sldId id="378" r:id="rId11"/>
    <p:sldId id="379" r:id="rId12"/>
    <p:sldId id="380" r:id="rId13"/>
    <p:sldId id="381" r:id="rId14"/>
    <p:sldId id="382" r:id="rId15"/>
    <p:sldId id="383" r:id="rId16"/>
    <p:sldId id="384" r:id="rId17"/>
    <p:sldId id="385" r:id="rId18"/>
    <p:sldId id="389" r:id="rId19"/>
    <p:sldId id="390" r:id="rId20"/>
    <p:sldId id="391" r:id="rId21"/>
    <p:sldId id="392" r:id="rId22"/>
    <p:sldId id="393" r:id="rId23"/>
    <p:sldId id="394" r:id="rId24"/>
    <p:sldId id="395" r:id="rId25"/>
    <p:sldId id="396" r:id="rId26"/>
    <p:sldId id="397" r:id="rId27"/>
    <p:sldId id="39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BAF8FDBD-B62A-45AB-B539-CDC173E4CCE2}">
          <p14:sldIdLst>
            <p14:sldId id="375"/>
            <p14:sldId id="360"/>
            <p14:sldId id="258"/>
            <p14:sldId id="271"/>
            <p14:sldId id="368"/>
            <p14:sldId id="373"/>
            <p14:sldId id="352"/>
            <p14:sldId id="376"/>
            <p14:sldId id="374"/>
            <p14:sldId id="37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80008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588" autoAdjust="0"/>
    <p:restoredTop sz="98224" autoAdjust="0"/>
  </p:normalViewPr>
  <p:slideViewPr>
    <p:cSldViewPr>
      <p:cViewPr varScale="1">
        <p:scale>
          <a:sx n="70" d="100"/>
          <a:sy n="70" d="100"/>
        </p:scale>
        <p:origin x="-114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6.2194119235793731E-2"/>
          <c:y val="2.9264283485281144E-2"/>
          <c:w val="0.76150865899957776"/>
          <c:h val="0.8511437190246259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FF0000"/>
                        </a:solidFill>
                      </a:rPr>
                      <a:t>2</a:t>
                    </a:r>
                    <a:endParaRPr lang="en-US" dirty="0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2"/>
                <c:pt idx="1">
                  <c:v>2 четверть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11E-405B-8D74-E76DC1F9709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4 и 5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2"/>
                <c:pt idx="1">
                  <c:v>2 четверть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1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11E-405B-8D74-E76DC1F9709D}"/>
            </c:ext>
          </c:extLst>
        </c:ser>
        <c:ser>
          <c:idx val="3"/>
          <c:order val="2"/>
          <c:tx>
            <c:strRef>
              <c:f>Лист1!$E$1</c:f>
              <c:strCache>
                <c:ptCount val="1"/>
                <c:pt idx="0">
                  <c:v>на 3</c:v>
                </c:pt>
              </c:strCache>
            </c:strRef>
          </c:tx>
          <c:spPr>
            <a:solidFill>
              <a:srgbClr val="FFFF0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2"/>
                <c:pt idx="1">
                  <c:v>2 четверть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1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11E-405B-8D74-E76DC1F9709D}"/>
            </c:ext>
          </c:extLst>
        </c:ser>
        <c:ser>
          <c:idx val="4"/>
          <c:order val="3"/>
          <c:tx>
            <c:strRef>
              <c:f>Лист1!$F$1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Лист1!$A$2:$A$6</c:f>
              <c:strCache>
                <c:ptCount val="2"/>
                <c:pt idx="1">
                  <c:v>2 четверть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11E-405B-8D74-E76DC1F9709D}"/>
            </c:ext>
          </c:extLst>
        </c:ser>
        <c:axId val="81615872"/>
        <c:axId val="81642240"/>
      </c:barChart>
      <c:catAx>
        <c:axId val="8161587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accent6"/>
                </a:solidFill>
              </a:defRPr>
            </a:pPr>
            <a:endParaRPr lang="ru-RU"/>
          </a:p>
        </c:txPr>
        <c:crossAx val="81642240"/>
        <c:crosses val="autoZero"/>
        <c:auto val="1"/>
        <c:lblAlgn val="ctr"/>
        <c:lblOffset val="100"/>
      </c:catAx>
      <c:valAx>
        <c:axId val="81642240"/>
        <c:scaling>
          <c:orientation val="minMax"/>
        </c:scaling>
        <c:axPos val="l"/>
        <c:majorGridlines/>
        <c:numFmt formatCode="General" sourceLinked="1"/>
        <c:tickLblPos val="nextTo"/>
        <c:crossAx val="81615872"/>
        <c:crosses val="autoZero"/>
        <c:crossBetween val="between"/>
      </c:valAx>
    </c:plotArea>
    <c:legend>
      <c:legendPos val="r"/>
      <c:legendEntry>
        <c:idx val="3"/>
        <c:delete val="1"/>
      </c:legendEntry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2140797244094489"/>
          <c:y val="4.0585875984251965E-2"/>
          <c:w val="0.58174622703412071"/>
          <c:h val="0.8253464566929136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качество</c:v>
                </c:pt>
              </c:strCache>
            </c:strRef>
          </c:tx>
          <c:cat>
            <c:strRef>
              <c:f>Лист1!$A$2:$A$5</c:f>
              <c:strCache>
                <c:ptCount val="2"/>
                <c:pt idx="1">
                  <c:v>3 четверть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1">
                  <c:v>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ADA-4B9C-A78E-EC20ED63948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успеваемость</c:v>
                </c:pt>
              </c:strCache>
            </c:strRef>
          </c:tx>
          <c:cat>
            <c:strRef>
              <c:f>Лист1!$A$2:$A$5</c:f>
              <c:strCache>
                <c:ptCount val="2"/>
                <c:pt idx="1">
                  <c:v>3 четверть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1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ADA-4B9C-A78E-EC20ED639481}"/>
            </c:ext>
          </c:extLst>
        </c:ser>
        <c:axId val="116373376"/>
        <c:axId val="116374912"/>
      </c:barChart>
      <c:catAx>
        <c:axId val="116373376"/>
        <c:scaling>
          <c:orientation val="minMax"/>
        </c:scaling>
        <c:axPos val="b"/>
        <c:numFmt formatCode="General" sourceLinked="1"/>
        <c:tickLblPos val="nextTo"/>
        <c:crossAx val="116374912"/>
        <c:crosses val="autoZero"/>
        <c:auto val="1"/>
        <c:lblAlgn val="ctr"/>
        <c:lblOffset val="100"/>
      </c:catAx>
      <c:valAx>
        <c:axId val="116374912"/>
        <c:scaling>
          <c:orientation val="minMax"/>
        </c:scaling>
        <c:axPos val="l"/>
        <c:majorGridlines/>
        <c:numFmt formatCode="General" sourceLinked="1"/>
        <c:tickLblPos val="nextTo"/>
        <c:crossAx val="116373376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0.25629</cdr:x>
      <cdr:y>0.78742</cdr:y>
    </cdr:from>
    <cdr:to>
      <cdr:x>0.36576</cdr:x>
      <cdr:y>0.97918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40766" y="375465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0.19642</cdr:x>
      <cdr:y>0.71251</cdr:y>
    </cdr:from>
    <cdr:to>
      <cdr:x>0.28195</cdr:x>
      <cdr:y>0.81738</cdr:y>
    </cdr:to>
    <cdr:sp macro="" textlink="">
      <cdr:nvSpPr>
        <cdr:cNvPr id="3" name="5-конечная звезда 2"/>
        <cdr:cNvSpPr/>
      </cdr:nvSpPr>
      <cdr:spPr>
        <a:xfrm xmlns:a="http://schemas.openxmlformats.org/drawingml/2006/main">
          <a:off x="1640700" y="3397461"/>
          <a:ext cx="714380" cy="500066"/>
        </a:xfrm>
        <a:prstGeom xmlns:a="http://schemas.openxmlformats.org/drawingml/2006/main" prst="star5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dirty="0" smtClean="0"/>
            <a:t>5</a:t>
          </a:r>
          <a:endParaRPr lang="ru-RU" dirty="0"/>
        </a:p>
      </cdr:txBody>
    </cdr:sp>
  </cdr:relSizeAnchor>
  <cdr:relSizeAnchor xmlns:cdr="http://schemas.openxmlformats.org/drawingml/2006/chartDrawing">
    <cdr:from>
      <cdr:x>0.23063</cdr:x>
      <cdr:y>0.06829</cdr:y>
    </cdr:from>
    <cdr:to>
      <cdr:x>0.323</cdr:x>
      <cdr:y>0.19177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1926452" y="325627"/>
          <a:ext cx="771524" cy="588773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dirty="0" smtClean="0"/>
            <a:t>14</a:t>
          </a:r>
          <a:endParaRPr lang="ru-RU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13B8B-23AC-4D04-95F4-5FCFC9F4206F}" type="datetimeFigureOut">
              <a:rPr lang="ru-RU" smtClean="0"/>
              <a:pPr/>
              <a:t>03.04.2024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3D057-C93B-41AB-B7A7-10DB608826F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52445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3D057-C93B-41AB-B7A7-10DB608826F8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6315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4419-F759-4BBF-899E-60F57014696D}" type="datetimeFigureOut">
              <a:rPr lang="ru-RU" smtClean="0"/>
              <a:pPr/>
              <a:t>03.04.2024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5A87-F7E9-4F25-A1DD-806C9CA2DE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>
        <p14:gallery dir="l"/>
        <p:sndAc>
          <p:stSnd>
            <p:snd r:embed="rId3" name="chimes.wav"/>
          </p:stSnd>
        </p:sndAc>
      </p:transition>
    </mc:Choice>
    <mc:Fallback>
      <p:transition spd="med" advClick="0" advTm="7000">
        <p:fade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4419-F759-4BBF-899E-60F57014696D}" type="datetimeFigureOut">
              <a:rPr lang="ru-RU" smtClean="0"/>
              <a:pPr/>
              <a:t>03.04.2024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5A87-F7E9-4F25-A1DD-806C9CA2DE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>
        <p14:gallery dir="l"/>
        <p:sndAc>
          <p:stSnd>
            <p:snd r:embed="rId3" name="chimes.wav"/>
          </p:stSnd>
        </p:sndAc>
      </p:transition>
    </mc:Choice>
    <mc:Fallback>
      <p:transition spd="med" advClick="0" advTm="7000">
        <p:fade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4419-F759-4BBF-899E-60F57014696D}" type="datetimeFigureOut">
              <a:rPr lang="ru-RU" smtClean="0"/>
              <a:pPr/>
              <a:t>03.04.2024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5A87-F7E9-4F25-A1DD-806C9CA2DEB5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>
        <p14:gallery dir="l"/>
        <p:sndAc>
          <p:stSnd>
            <p:snd r:embed="rId3" name="chimes.wav"/>
          </p:stSnd>
        </p:sndAc>
      </p:transition>
    </mc:Choice>
    <mc:Fallback>
      <p:transition spd="med" advClick="0" advTm="7000">
        <p:fade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3BE54-314E-44CF-A4C3-3D301848AD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1616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4419-F759-4BBF-899E-60F57014696D}" type="datetimeFigureOut">
              <a:rPr lang="ru-RU" smtClean="0"/>
              <a:pPr/>
              <a:t>03.04.2024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5A87-F7E9-4F25-A1DD-806C9CA2DEB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>
        <p14:gallery dir="l"/>
        <p:sndAc>
          <p:stSnd>
            <p:snd r:embed="rId3" name="chimes.wav"/>
          </p:stSnd>
        </p:sndAc>
      </p:transition>
    </mc:Choice>
    <mc:Fallback>
      <p:transition spd="med" advClick="0" advTm="7000">
        <p:fade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4419-F759-4BBF-899E-60F57014696D}" type="datetimeFigureOut">
              <a:rPr lang="ru-RU" smtClean="0"/>
              <a:pPr/>
              <a:t>03.04.2024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5A87-F7E9-4F25-A1DD-806C9CA2DE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>
        <p14:gallery dir="l"/>
        <p:sndAc>
          <p:stSnd>
            <p:snd r:embed="rId3" name="chimes.wav"/>
          </p:stSnd>
        </p:sndAc>
      </p:transition>
    </mc:Choice>
    <mc:Fallback>
      <p:transition spd="med" advClick="0" advTm="7000">
        <p:fade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4419-F759-4BBF-899E-60F57014696D}" type="datetimeFigureOut">
              <a:rPr lang="ru-RU" smtClean="0"/>
              <a:pPr/>
              <a:t>03.04.2024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5A87-F7E9-4F25-A1DD-806C9CA2DEB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>
        <p14:gallery dir="l"/>
        <p:sndAc>
          <p:stSnd>
            <p:snd r:embed="rId3" name="chimes.wav"/>
          </p:stSnd>
        </p:sndAc>
      </p:transition>
    </mc:Choice>
    <mc:Fallback>
      <p:transition spd="med" advClick="0" advTm="7000">
        <p:fade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4419-F759-4BBF-899E-60F57014696D}" type="datetimeFigureOut">
              <a:rPr lang="ru-RU" smtClean="0"/>
              <a:pPr/>
              <a:t>03.04.2024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5A87-F7E9-4F25-A1DD-806C9CA2DE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>
        <p14:gallery dir="l"/>
        <p:sndAc>
          <p:stSnd>
            <p:snd r:embed="rId3" name="chimes.wav"/>
          </p:stSnd>
        </p:sndAc>
      </p:transition>
    </mc:Choice>
    <mc:Fallback>
      <p:transition spd="med" advClick="0" advTm="7000">
        <p:fade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4419-F759-4BBF-899E-60F57014696D}" type="datetimeFigureOut">
              <a:rPr lang="ru-RU" smtClean="0"/>
              <a:pPr/>
              <a:t>03.04.2024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5A87-F7E9-4F25-A1DD-806C9CA2DE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>
        <p14:gallery dir="l"/>
        <p:sndAc>
          <p:stSnd>
            <p:snd r:embed="rId3" name="chimes.wav"/>
          </p:stSnd>
        </p:sndAc>
      </p:transition>
    </mc:Choice>
    <mc:Fallback>
      <p:transition spd="med" advClick="0" advTm="7000">
        <p:fade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4419-F759-4BBF-899E-60F57014696D}" type="datetimeFigureOut">
              <a:rPr lang="ru-RU" smtClean="0"/>
              <a:pPr/>
              <a:t>03.04.2024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5A87-F7E9-4F25-A1DD-806C9CA2DE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>
        <p14:gallery dir="l"/>
        <p:sndAc>
          <p:stSnd>
            <p:snd r:embed="rId3" name="chimes.wav"/>
          </p:stSnd>
        </p:sndAc>
      </p:transition>
    </mc:Choice>
    <mc:Fallback>
      <p:transition spd="med" advClick="0" advTm="7000">
        <p:fade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4419-F759-4BBF-899E-60F57014696D}" type="datetimeFigureOut">
              <a:rPr lang="ru-RU" smtClean="0"/>
              <a:pPr/>
              <a:t>03.04.2024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5A87-F7E9-4F25-A1DD-806C9CA2DEB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>
        <p14:gallery dir="l"/>
        <p:sndAc>
          <p:stSnd>
            <p:snd r:embed="rId3" name="chimes.wav"/>
          </p:stSnd>
        </p:sndAc>
      </p:transition>
    </mc:Choice>
    <mc:Fallback>
      <p:transition spd="med" advClick="0" advTm="7000">
        <p:fade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4419-F759-4BBF-899E-60F57014696D}" type="datetimeFigureOut">
              <a:rPr lang="ru-RU" smtClean="0"/>
              <a:pPr/>
              <a:t>03.04.2024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5A87-F7E9-4F25-A1DD-806C9CA2DEB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>
        <p14:gallery dir="l"/>
        <p:sndAc>
          <p:stSnd>
            <p:snd r:embed="rId3" name="chimes.wav"/>
          </p:stSnd>
        </p:sndAc>
      </p:transition>
    </mc:Choice>
    <mc:Fallback>
      <p:transition spd="med" advClick="0" advTm="7000">
        <p:fade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60E4419-F759-4BBF-899E-60F57014696D}" type="datetimeFigureOut">
              <a:rPr lang="ru-RU" smtClean="0"/>
              <a:pPr/>
              <a:t>03.04.2024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0A45A87-F7E9-4F25-A1DD-806C9CA2DEB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1" r:id="rId12"/>
  </p:sldLayoutIdLst>
  <mc:AlternateContent xmlns:mc="http://schemas.openxmlformats.org/markup-compatibility/2006">
    <mc:Choice xmlns="" xmlns:p14="http://schemas.microsoft.com/office/powerpoint/2010/main" Requires="p14">
      <p:transition spd="med">
        <p14:gallery dir="l"/>
        <p:sndAc>
          <p:stSnd>
            <p:snd r:embed="rId15" name="chimes.wav"/>
          </p:stSnd>
        </p:sndAc>
      </p:transition>
    </mc:Choice>
    <mc:Fallback>
      <p:transition spd="med" advClick="0" advTm="7000">
        <p:fade/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7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900igr.net/up/datai/69568/0001-001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46" y="1"/>
            <a:ext cx="9030754" cy="67413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1412776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1" u="none" strike="noStrike" kern="0" cap="none" spc="0" normalizeH="0" baseline="0" noProof="0" dirty="0" smtClean="0">
                <a:ln>
                  <a:noFill/>
                </a:ln>
                <a:solidFill>
                  <a:srgbClr val="2DB9B9">
                    <a:lumMod val="50000"/>
                  </a:srgbClr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Родительское собрание</a:t>
            </a:r>
          </a:p>
          <a:p>
            <a:pPr lvl="0"/>
            <a:r>
              <a:rPr kumimoji="0" lang="ru-RU" sz="72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   Итоги </a:t>
            </a:r>
            <a:r>
              <a:rPr lang="en-US" sz="7200" b="1" i="1" kern="0" noProof="0" dirty="0" smtClean="0">
                <a:solidFill>
                  <a:srgbClr val="C00000"/>
                </a:solidFill>
                <a:latin typeface="Monotype Corsiva" pitchFamily="66" charset="0"/>
                <a:ea typeface="+mj-ea"/>
                <a:cs typeface="+mj-cs"/>
              </a:rPr>
              <a:t>III</a:t>
            </a:r>
            <a:r>
              <a:rPr kumimoji="0" lang="ru-RU" sz="72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четверти</a:t>
            </a:r>
            <a:r>
              <a:rPr kumimoji="0" lang="ru-RU" sz="7200" b="1" i="1" u="none" strike="noStrike" kern="0" cap="none" spc="0" normalizeH="0" baseline="0" noProof="0" dirty="0" smtClean="0">
                <a:ln>
                  <a:noFill/>
                </a:ln>
                <a:solidFill>
                  <a:srgbClr val="2DB9B9">
                    <a:lumMod val="50000"/>
                  </a:srgbClr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/>
            </a:r>
            <a:br>
              <a:rPr kumimoji="0" lang="ru-RU" sz="7200" b="1" i="1" u="none" strike="noStrike" kern="0" cap="none" spc="0" normalizeH="0" baseline="0" noProof="0" dirty="0" smtClean="0">
                <a:ln>
                  <a:noFill/>
                </a:ln>
                <a:solidFill>
                  <a:srgbClr val="2DB9B9">
                    <a:lumMod val="50000"/>
                  </a:srgbClr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endParaRPr lang="ru-RU" sz="7200" b="1" i="1" kern="0" dirty="0">
              <a:solidFill>
                <a:srgbClr val="2DB9B9">
                  <a:lumMod val="50000"/>
                </a:srgbClr>
              </a:solidFill>
              <a:latin typeface="Monotype Corsiva" pitchFamily="66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1" u="none" strike="noStrike" kern="0" cap="none" spc="0" normalizeH="0" baseline="0" noProof="0" dirty="0" smtClean="0">
                <a:ln>
                  <a:noFill/>
                </a:ln>
                <a:solidFill>
                  <a:srgbClr val="2DB9B9">
                    <a:lumMod val="50000"/>
                  </a:srgbClr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3576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>
        <p14:gallery dir="l"/>
        <p:sndAc>
          <p:stSnd>
            <p:snd r:embed="rId4" name="chimes.wav"/>
          </p:stSnd>
        </p:sndAc>
      </p:transition>
    </mc:Choice>
    <mc:Fallback>
      <p:transition spd="med" advClick="0" advTm="7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6481" y="1031148"/>
            <a:ext cx="8226720" cy="777682"/>
          </a:xfrm>
        </p:spPr>
        <p:txBody>
          <a:bodyPr/>
          <a:lstStyle/>
          <a:p>
            <a:r>
              <a:rPr lang="ru-RU" b="1" smtClean="0"/>
              <a:t>Форма одежды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4294967295"/>
          </p:nvPr>
        </p:nvSpPr>
        <p:spPr>
          <a:xfrm>
            <a:off x="4248000" y="2132865"/>
            <a:ext cx="4896000" cy="4342055"/>
          </a:xfrm>
          <a:prstGeom prst="rect">
            <a:avLst/>
          </a:prstGeom>
        </p:spPr>
        <p:txBody>
          <a:bodyPr lIns="82945" tIns="41473" rIns="82945" bIns="41473">
            <a:normAutofit fontScale="92500" lnSpcReduction="20000"/>
          </a:bodyPr>
          <a:lstStyle/>
          <a:p>
            <a:pPr>
              <a:buFont typeface="Times New Roman" pitchFamily="18" charset="0"/>
              <a:buNone/>
              <a:defRPr/>
            </a:pPr>
            <a:r>
              <a:rPr lang="ru-RU" sz="2200" dirty="0" smtClean="0"/>
              <a:t>Учащиеся школы посещают учебные занятия в </a:t>
            </a:r>
            <a:r>
              <a:rPr lang="ru-RU" sz="2200" u="wavy" dirty="0" smtClean="0"/>
              <a:t>форме установленного образца</a:t>
            </a:r>
            <a:r>
              <a:rPr lang="ru-RU" sz="2200" dirty="0" smtClean="0"/>
              <a:t>: </a:t>
            </a:r>
          </a:p>
          <a:p>
            <a:pPr>
              <a:defRPr/>
            </a:pPr>
            <a:r>
              <a:rPr lang="ru-RU" sz="2200" u="sng" dirty="0" smtClean="0"/>
              <a:t>Мальчики</a:t>
            </a:r>
            <a:r>
              <a:rPr lang="ru-RU" sz="2200" dirty="0" smtClean="0"/>
              <a:t> - тёмный </a:t>
            </a:r>
            <a:r>
              <a:rPr lang="ru-RU" sz="2200" dirty="0" smtClean="0"/>
              <a:t>однотонный синий костюм (шеврон с логотипом гимназии): </a:t>
            </a:r>
            <a:r>
              <a:rPr lang="ru-RU" sz="2200" dirty="0" smtClean="0"/>
              <a:t>пиджак, </a:t>
            </a:r>
            <a:r>
              <a:rPr lang="ru-RU" sz="2200" dirty="0" err="1" smtClean="0"/>
              <a:t>жилет,брюки</a:t>
            </a:r>
            <a:r>
              <a:rPr lang="ru-RU" sz="2200" dirty="0" smtClean="0"/>
              <a:t> (классические), </a:t>
            </a:r>
            <a:r>
              <a:rPr lang="ru-RU" sz="2200" dirty="0" smtClean="0"/>
              <a:t>светлая однотонная </a:t>
            </a:r>
            <a:r>
              <a:rPr lang="ru-RU" sz="2200" dirty="0" smtClean="0"/>
              <a:t>рубашка (водолазка).</a:t>
            </a:r>
            <a:r>
              <a:rPr lang="ru-RU" sz="2200" dirty="0" smtClean="0"/>
              <a:t> </a:t>
            </a:r>
          </a:p>
          <a:p>
            <a:pPr>
              <a:defRPr/>
            </a:pPr>
            <a:r>
              <a:rPr lang="ru-RU" sz="2200" u="sng" dirty="0" smtClean="0"/>
              <a:t>Девочки</a:t>
            </a:r>
            <a:r>
              <a:rPr lang="ru-RU" sz="2200" dirty="0" smtClean="0"/>
              <a:t> - однотонный </a:t>
            </a:r>
            <a:r>
              <a:rPr lang="ru-RU" sz="2200" dirty="0" smtClean="0"/>
              <a:t>тёмный </a:t>
            </a:r>
            <a:r>
              <a:rPr lang="ru-RU" sz="2200" dirty="0" smtClean="0"/>
              <a:t>синий костюм (шеврон с логотипом гимназии</a:t>
            </a:r>
            <a:r>
              <a:rPr lang="ru-RU" sz="2200" dirty="0" smtClean="0"/>
              <a:t>): </a:t>
            </a:r>
            <a:r>
              <a:rPr lang="ru-RU" sz="2200" dirty="0" smtClean="0"/>
              <a:t>пиджак, </a:t>
            </a:r>
            <a:r>
              <a:rPr lang="ru-RU" sz="2200" dirty="0" smtClean="0"/>
              <a:t>жилет, юбка</a:t>
            </a:r>
            <a:r>
              <a:rPr lang="ru-RU" sz="2200" dirty="0" smtClean="0"/>
              <a:t>, сарафан (в холодное время </a:t>
            </a:r>
            <a:r>
              <a:rPr lang="ru-RU" sz="2200" dirty="0" smtClean="0"/>
              <a:t>– брюки КЛАССИЧЕСКИЕ) светлая однотонная </a:t>
            </a:r>
            <a:r>
              <a:rPr lang="ru-RU" sz="2200" dirty="0" smtClean="0"/>
              <a:t> классическая  </a:t>
            </a:r>
            <a:r>
              <a:rPr lang="ru-RU" sz="2200" dirty="0" smtClean="0"/>
              <a:t>блуза (водолазка).</a:t>
            </a:r>
            <a:endParaRPr lang="ru-RU" sz="2200" dirty="0" smtClean="0"/>
          </a:p>
          <a:p>
            <a:pPr>
              <a:defRPr/>
            </a:pPr>
            <a:endParaRPr lang="ru-RU" dirty="0"/>
          </a:p>
        </p:txBody>
      </p:sp>
      <p:pic>
        <p:nvPicPr>
          <p:cNvPr id="5121" name="Picture 1" descr="C:\Users\teacher\Desktop\Screenshot_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000240"/>
            <a:ext cx="3929090" cy="35719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6481" y="771922"/>
            <a:ext cx="8226720" cy="1166522"/>
          </a:xfrm>
        </p:spPr>
        <p:txBody>
          <a:bodyPr/>
          <a:lstStyle/>
          <a:p>
            <a:r>
              <a:rPr lang="ru-RU" b="1" smtClean="0"/>
              <a:t>Волосы:</a:t>
            </a:r>
            <a:endParaRPr lang="ru-RU" smtClean="0"/>
          </a:p>
        </p:txBody>
      </p:sp>
      <p:sp>
        <p:nvSpPr>
          <p:cNvPr id="12291" name="Содержимое 3"/>
          <p:cNvSpPr>
            <a:spLocks noGrp="1"/>
          </p:cNvSpPr>
          <p:nvPr>
            <p:ph sz="half" idx="4294967295"/>
          </p:nvPr>
        </p:nvSpPr>
        <p:spPr>
          <a:xfrm>
            <a:off x="4638241" y="1604329"/>
            <a:ext cx="4044960" cy="4524955"/>
          </a:xfrm>
          <a:prstGeom prst="rect">
            <a:avLst/>
          </a:prstGeom>
        </p:spPr>
        <p:txBody>
          <a:bodyPr lIns="82945" tIns="41473" rIns="82945" bIns="41473"/>
          <a:lstStyle/>
          <a:p>
            <a:pPr>
              <a:buFont typeface="Times New Roman" pitchFamily="18" charset="0"/>
              <a:buNone/>
            </a:pPr>
            <a:r>
              <a:rPr lang="ru-RU" b="1" dirty="0" smtClean="0"/>
              <a:t>     </a:t>
            </a:r>
            <a:endParaRPr lang="ru-RU" dirty="0" smtClean="0"/>
          </a:p>
          <a:p>
            <a:pPr>
              <a:buFont typeface="Times New Roman" pitchFamily="18" charset="0"/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Font typeface="Times New Roman" pitchFamily="18" charset="0"/>
              <a:buNone/>
            </a:pPr>
            <a:r>
              <a:rPr lang="ru-RU" dirty="0" smtClean="0"/>
              <a:t> - длинные волосы у девочек должны быть заплетены в косу или прибраны заколками;</a:t>
            </a:r>
          </a:p>
          <a:p>
            <a:pPr>
              <a:buFont typeface="Times New Roman" pitchFamily="18" charset="0"/>
              <a:buNone/>
            </a:pPr>
            <a:r>
              <a:rPr lang="ru-RU" dirty="0" smtClean="0"/>
              <a:t> - мальчики и юноши должны своевременно стричься.</a:t>
            </a:r>
          </a:p>
        </p:txBody>
      </p:sp>
      <p:pic>
        <p:nvPicPr>
          <p:cNvPr id="4098" name="Picture 2" descr="C:\Users\teacher\Desktop\0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71611"/>
            <a:ext cx="4429156" cy="4232275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6"/>
          <p:cNvSpPr>
            <a:spLocks noGrp="1"/>
          </p:cNvSpPr>
          <p:nvPr>
            <p:ph type="title"/>
          </p:nvPr>
        </p:nvSpPr>
        <p:spPr>
          <a:xfrm>
            <a:off x="456481" y="901535"/>
            <a:ext cx="8226720" cy="1101716"/>
          </a:xfrm>
        </p:spPr>
        <p:txBody>
          <a:bodyPr/>
          <a:lstStyle/>
          <a:p>
            <a:r>
              <a:rPr lang="ru-RU" b="1" smtClean="0"/>
              <a:t>Спортивная одежда</a:t>
            </a:r>
          </a:p>
        </p:txBody>
      </p:sp>
      <p:sp>
        <p:nvSpPr>
          <p:cNvPr id="13315" name="Содержимое 8"/>
          <p:cNvSpPr>
            <a:spLocks noGrp="1"/>
          </p:cNvSpPr>
          <p:nvPr>
            <p:ph sz="half" idx="4294967295"/>
          </p:nvPr>
        </p:nvSpPr>
        <p:spPr>
          <a:xfrm>
            <a:off x="4507200" y="2521705"/>
            <a:ext cx="4044960" cy="3552853"/>
          </a:xfrm>
          <a:prstGeom prst="rect">
            <a:avLst/>
          </a:prstGeom>
        </p:spPr>
        <p:txBody>
          <a:bodyPr lIns="82945" tIns="41473" rIns="82945" bIns="41473"/>
          <a:lstStyle/>
          <a:p>
            <a:pPr>
              <a:buFont typeface="Times New Roman" pitchFamily="18" charset="0"/>
              <a:buNone/>
            </a:pPr>
            <a:r>
              <a:rPr lang="ru-RU" dirty="0" smtClean="0"/>
              <a:t>- спортивный костюм</a:t>
            </a:r>
          </a:p>
          <a:p>
            <a:pPr>
              <a:buFont typeface="Times New Roman" pitchFamily="18" charset="0"/>
              <a:buNone/>
            </a:pPr>
            <a:r>
              <a:rPr lang="ru-RU" dirty="0" smtClean="0"/>
              <a:t>- </a:t>
            </a:r>
            <a:r>
              <a:rPr lang="ru-RU" dirty="0" smtClean="0"/>
              <a:t> Футболка без надписей, рисунков</a:t>
            </a:r>
            <a:endParaRPr lang="ru-RU" dirty="0" smtClean="0"/>
          </a:p>
          <a:p>
            <a:pPr>
              <a:buFont typeface="Times New Roman" pitchFamily="18" charset="0"/>
              <a:buNone/>
            </a:pPr>
            <a:r>
              <a:rPr lang="ru-RU" dirty="0" smtClean="0"/>
              <a:t>- спортивная обувь</a:t>
            </a:r>
          </a:p>
          <a:p>
            <a:endParaRPr lang="ru-RU" dirty="0" smtClean="0"/>
          </a:p>
        </p:txBody>
      </p:sp>
      <p:pic>
        <p:nvPicPr>
          <p:cNvPr id="3073" name="Picture 1" descr="C:\Users\teacher\Desktop\Без имен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991" y="1861159"/>
            <a:ext cx="4086333" cy="4068171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6481" y="836728"/>
            <a:ext cx="8226720" cy="777682"/>
          </a:xfrm>
        </p:spPr>
        <p:txBody>
          <a:bodyPr/>
          <a:lstStyle/>
          <a:p>
            <a:r>
              <a:rPr lang="ru-RU" b="1" smtClean="0"/>
              <a:t>Удобный рюкзак</a:t>
            </a:r>
          </a:p>
        </p:txBody>
      </p:sp>
      <p:pic>
        <p:nvPicPr>
          <p:cNvPr id="18435" name="Содержимое 5" descr="&amp;Kcy;&amp;acy;&amp;kcy; &amp;vcy;&amp;ycy;&amp;bcy;&amp;rcy;&amp;acy;&amp;tcy;&amp;softcy; &amp;rcy;&amp;acy;&amp;ncy;&amp;iecy;&amp;tscy; &amp;pcy;&amp;iecy;&amp;rcy;&amp;vcy;&amp;ocy;&amp;kcy;&amp;lcy;&amp;acy;&amp;scy;&amp;scy;&amp;ncy;&amp;icy;&amp;kcy;&amp;ucy;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863361" y="1604329"/>
            <a:ext cx="5412960" cy="4524955"/>
          </a:xfrm>
        </p:spPr>
      </p:pic>
    </p:spTree>
  </p:cSld>
  <p:clrMapOvr>
    <a:masterClrMapping/>
  </p:clrMapOvr>
  <p:transition spd="med" advClick="0" advTm="7000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6481" y="901535"/>
            <a:ext cx="8226720" cy="907295"/>
          </a:xfrm>
        </p:spPr>
        <p:txBody>
          <a:bodyPr/>
          <a:lstStyle/>
          <a:p>
            <a:pPr eaLnBrk="1" hangingPunct="1"/>
            <a:r>
              <a:rPr lang="ru-RU" b="1" dirty="0" smtClean="0"/>
              <a:t>Третьекласснику нужно купить</a:t>
            </a:r>
            <a:r>
              <a:rPr lang="ru-RU" dirty="0" smtClean="0"/>
              <a:t>: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6480" y="1604329"/>
            <a:ext cx="4043520" cy="4524955"/>
          </a:xfrm>
          <a:prstGeom prst="rect">
            <a:avLst/>
          </a:prstGeom>
        </p:spPr>
        <p:txBody>
          <a:bodyPr lIns="82945" tIns="41473" rIns="82945" bIns="41473"/>
          <a:lstStyle/>
          <a:p>
            <a:pPr algn="ctr" eaLnBrk="1" hangingPunct="1">
              <a:buFont typeface="Times New Roman" pitchFamily="18" charset="0"/>
              <a:buNone/>
            </a:pPr>
            <a:r>
              <a:rPr lang="ru-RU" b="1" u="sng" dirty="0" smtClean="0"/>
              <a:t>В пенал:</a:t>
            </a:r>
          </a:p>
          <a:p>
            <a:pPr eaLnBrk="1" hangingPunct="1"/>
            <a:r>
              <a:rPr lang="ru-RU" dirty="0" smtClean="0"/>
              <a:t>цветные карандаши</a:t>
            </a:r>
          </a:p>
          <a:p>
            <a:pPr eaLnBrk="1" hangingPunct="1"/>
            <a:r>
              <a:rPr lang="ru-RU" dirty="0" smtClean="0"/>
              <a:t>2 -3 шариковых ручки</a:t>
            </a:r>
          </a:p>
          <a:p>
            <a:pPr eaLnBrk="1" hangingPunct="1"/>
            <a:r>
              <a:rPr lang="ru-RU" dirty="0" smtClean="0"/>
              <a:t>2 простых карандаша</a:t>
            </a:r>
          </a:p>
          <a:p>
            <a:pPr eaLnBrk="1" hangingPunct="1"/>
            <a:r>
              <a:rPr lang="ru-RU" dirty="0" smtClean="0"/>
              <a:t>ластик</a:t>
            </a:r>
          </a:p>
          <a:p>
            <a:pPr eaLnBrk="1" hangingPunct="1"/>
            <a:r>
              <a:rPr lang="ru-RU" dirty="0" smtClean="0"/>
              <a:t>линейка</a:t>
            </a:r>
          </a:p>
          <a:p>
            <a:pPr eaLnBrk="1" hangingPunct="1"/>
            <a:r>
              <a:rPr lang="ru-RU" dirty="0" smtClean="0"/>
              <a:t>точилка</a:t>
            </a:r>
          </a:p>
          <a:p>
            <a:pPr eaLnBrk="1" hangingPunct="1"/>
            <a:r>
              <a:rPr lang="ru-RU" dirty="0" smtClean="0"/>
              <a:t>блокнотик</a:t>
            </a:r>
          </a:p>
        </p:txBody>
      </p:sp>
      <p:sp>
        <p:nvSpPr>
          <p:cNvPr id="1029" name="Picture 4" descr="is"/>
          <p:cNvSpPr>
            <a:spLocks noChangeAspect="1" noChangeArrowheads="1"/>
          </p:cNvSpPr>
          <p:nvPr/>
        </p:nvSpPr>
        <p:spPr bwMode="auto">
          <a:xfrm>
            <a:off x="7452001" y="332675"/>
            <a:ext cx="1402560" cy="1404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/>
          <a:lstStyle/>
          <a:p>
            <a:endParaRPr lang="ru-RU"/>
          </a:p>
        </p:txBody>
      </p:sp>
      <p:pic>
        <p:nvPicPr>
          <p:cNvPr id="1030" name="Содержимое 9" descr="https://im1-tub-ru.yandex.net/i?id=50bf2334f2663e5c9442ee5364e48ca4&amp;n=33&amp;h=215&amp;w=260"/>
          <p:cNvPicPr>
            <a:picLocks noGrp="1"/>
          </p:cNvPicPr>
          <p:nvPr>
            <p:ph sz="half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4896001" y="1744024"/>
            <a:ext cx="3564000" cy="2786692"/>
          </a:xfrm>
          <a:prstGeom prst="rect">
            <a:avLst/>
          </a:prstGeom>
        </p:spPr>
      </p:pic>
      <p:pic>
        <p:nvPicPr>
          <p:cNvPr id="1031" name="Рисунок 10" descr="http://mywishlist.ru/pic/i/wish/orig/004/700/707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4400" y="4725137"/>
            <a:ext cx="2980800" cy="1620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fad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6720" cy="1859236"/>
          </a:xfrm>
        </p:spPr>
        <p:txBody>
          <a:bodyPr/>
          <a:lstStyle/>
          <a:p>
            <a:pPr eaLnBrk="1" hangingPunct="1"/>
            <a:r>
              <a:rPr lang="ru-RU" b="1" smtClean="0"/>
              <a:t>Папка для уроков труда.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6480" y="1355183"/>
            <a:ext cx="4439520" cy="4342055"/>
          </a:xfrm>
          <a:prstGeom prst="rect">
            <a:avLst/>
          </a:prstGeom>
        </p:spPr>
        <p:txBody>
          <a:bodyPr lIns="82945" tIns="41473" rIns="82945" bIns="41473"/>
          <a:lstStyle/>
          <a:p>
            <a:pPr eaLnBrk="1" hangingPunct="1"/>
            <a:r>
              <a:rPr lang="ru-RU" smtClean="0"/>
              <a:t>цветная бумага и цветной картон</a:t>
            </a:r>
          </a:p>
          <a:p>
            <a:pPr eaLnBrk="1" hangingPunct="1"/>
            <a:r>
              <a:rPr lang="ru-RU" smtClean="0"/>
              <a:t>ножницы с тупыми концами</a:t>
            </a:r>
          </a:p>
          <a:p>
            <a:pPr eaLnBrk="1" hangingPunct="1"/>
            <a:r>
              <a:rPr lang="ru-RU" smtClean="0"/>
              <a:t>клей-карандаш</a:t>
            </a:r>
          </a:p>
          <a:p>
            <a:pPr eaLnBrk="1" hangingPunct="1"/>
            <a:r>
              <a:rPr lang="ru-RU" smtClean="0"/>
              <a:t>линейка 30 см, простой карандаш</a:t>
            </a:r>
          </a:p>
          <a:p>
            <a:pPr eaLnBrk="1" hangingPunct="1"/>
            <a:r>
              <a:rPr lang="ru-RU" smtClean="0"/>
              <a:t>тряпочка</a:t>
            </a:r>
            <a:endParaRPr lang="ru-RU" smtClean="0">
              <a:solidFill>
                <a:srgbClr val="002060"/>
              </a:solidFill>
            </a:endParaRPr>
          </a:p>
          <a:p>
            <a:pPr eaLnBrk="1" hangingPunct="1"/>
            <a:r>
              <a:rPr lang="ru-RU" smtClean="0"/>
              <a:t>доска для пластилина</a:t>
            </a:r>
          </a:p>
          <a:p>
            <a:pPr eaLnBrk="1" hangingPunct="1"/>
            <a:r>
              <a:rPr lang="ru-RU" smtClean="0"/>
              <a:t>пластилин, стеки</a:t>
            </a:r>
          </a:p>
          <a:p>
            <a:pPr eaLnBrk="1" hangingPunct="1"/>
            <a:r>
              <a:rPr lang="ru-RU" smtClean="0"/>
              <a:t>салфетки для рук</a:t>
            </a:r>
          </a:p>
        </p:txBody>
      </p:sp>
      <p:pic>
        <p:nvPicPr>
          <p:cNvPr id="19460" name="Содержимое 4" descr="http://img.labirint.ru/images/comments_pic/1251/03labmts71355736703.jpg"/>
          <p:cNvPicPr>
            <a:picLocks noGrp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963680" y="2132864"/>
            <a:ext cx="3755520" cy="3996419"/>
          </a:xfrm>
          <a:prstGeom prst="rect">
            <a:avLst/>
          </a:prstGeom>
        </p:spPr>
      </p:pic>
    </p:spTree>
  </p:cSld>
  <p:clrMapOvr>
    <a:masterClrMapping/>
  </p:clrMapOvr>
  <p:transition spd="med" advClick="0" advTm="7000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921" y="771921"/>
            <a:ext cx="8229600" cy="1360943"/>
          </a:xfrm>
        </p:spPr>
        <p:txBody>
          <a:bodyPr/>
          <a:lstStyle/>
          <a:p>
            <a:r>
              <a:rPr lang="ru-RU" b="1" smtClean="0"/>
              <a:t>Для уроков ИЗО</a:t>
            </a:r>
          </a:p>
        </p:txBody>
      </p:sp>
      <p:sp>
        <p:nvSpPr>
          <p:cNvPr id="20483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484" name="Содержимое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 альбом (лучше на пружинке) или блок листов для акварели</a:t>
            </a:r>
          </a:p>
          <a:p>
            <a:r>
              <a:rPr lang="ru-RU" dirty="0" smtClean="0"/>
              <a:t>краски (медовая акварель) 10-12 </a:t>
            </a:r>
            <a:r>
              <a:rPr lang="ru-RU" dirty="0" smtClean="0"/>
              <a:t>цветов, гуашь (6 цветов)</a:t>
            </a:r>
            <a:endParaRPr lang="ru-RU" dirty="0" smtClean="0"/>
          </a:p>
          <a:p>
            <a:r>
              <a:rPr lang="ru-RU" dirty="0" smtClean="0"/>
              <a:t>кисти (тонкая, толстая, средняя)</a:t>
            </a:r>
          </a:p>
          <a:p>
            <a:r>
              <a:rPr lang="ru-RU" dirty="0" smtClean="0"/>
              <a:t>баночка под воду</a:t>
            </a:r>
          </a:p>
          <a:p>
            <a:r>
              <a:rPr lang="ru-RU" dirty="0" smtClean="0"/>
              <a:t>клеёнка</a:t>
            </a:r>
          </a:p>
          <a:p>
            <a:pPr>
              <a:buFont typeface="Wingdings" pitchFamily="2" charset="2"/>
              <a:buNone/>
            </a:pPr>
            <a:r>
              <a:rPr lang="ru-RU" dirty="0" smtClean="0"/>
              <a:t> </a:t>
            </a:r>
          </a:p>
        </p:txBody>
      </p:sp>
      <p:sp>
        <p:nvSpPr>
          <p:cNvPr id="2048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6" name="Содержимое 6" descr="http://tropinkadobra.ucoz.ru/Oformlenie/v_schkolu/prinadlezhnosti_dlja_risovanija.jpg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377600" y="2327284"/>
            <a:ext cx="4309920" cy="3888408"/>
          </a:xfrm>
        </p:spPr>
      </p:pic>
    </p:spTree>
  </p:cSld>
  <p:clrMapOvr>
    <a:masterClrMapping/>
  </p:clrMapOvr>
  <p:transition spd="med" advClick="0" advTm="7000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 ещё!!!</a:t>
            </a:r>
            <a:endParaRPr lang="ru-RU" dirty="0" smtClean="0"/>
          </a:p>
        </p:txBody>
      </p:sp>
      <p:sp>
        <p:nvSpPr>
          <p:cNvPr id="2053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6480" y="1160762"/>
            <a:ext cx="4043520" cy="4147635"/>
          </a:xfrm>
          <a:prstGeom prst="rect">
            <a:avLst/>
          </a:prstGeom>
        </p:spPr>
        <p:txBody>
          <a:bodyPr lIns="82945" tIns="41473" rIns="82945" bIns="41473">
            <a:normAutofit/>
          </a:bodyPr>
          <a:lstStyle/>
          <a:p>
            <a:pPr eaLnBrk="1" hangingPunct="1"/>
            <a:r>
              <a:rPr lang="ru-RU" dirty="0" smtClean="0"/>
              <a:t>тетради в клеточку и в широкую линию </a:t>
            </a:r>
            <a:r>
              <a:rPr lang="ru-RU" dirty="0" smtClean="0"/>
              <a:t> </a:t>
            </a:r>
            <a:endParaRPr lang="ru-RU" dirty="0" smtClean="0"/>
          </a:p>
          <a:p>
            <a:pPr eaLnBrk="1" hangingPunct="1"/>
            <a:r>
              <a:rPr lang="ru-RU" dirty="0" smtClean="0"/>
              <a:t>обложки для </a:t>
            </a:r>
            <a:r>
              <a:rPr lang="ru-RU" dirty="0" smtClean="0"/>
              <a:t>книг </a:t>
            </a:r>
            <a:r>
              <a:rPr lang="ru-RU" dirty="0" smtClean="0"/>
              <a:t>и тетрадей</a:t>
            </a:r>
          </a:p>
          <a:p>
            <a:pPr eaLnBrk="1" hangingPunct="1"/>
            <a:r>
              <a:rPr lang="ru-RU" dirty="0" smtClean="0"/>
              <a:t>лыжи </a:t>
            </a:r>
            <a:r>
              <a:rPr lang="ru-RU" dirty="0" smtClean="0"/>
              <a:t>для уроков физкультуры </a:t>
            </a:r>
            <a:r>
              <a:rPr lang="ru-RU" dirty="0" smtClean="0"/>
              <a:t>(без палок)</a:t>
            </a:r>
            <a:endParaRPr lang="ru-RU" dirty="0" smtClean="0"/>
          </a:p>
          <a:p>
            <a:r>
              <a:rPr lang="ru-RU" dirty="0" smtClean="0"/>
              <a:t>дневник </a:t>
            </a:r>
            <a:r>
              <a:rPr lang="ru-RU" dirty="0" smtClean="0"/>
              <a:t>гимназиста</a:t>
            </a:r>
          </a:p>
          <a:p>
            <a:r>
              <a:rPr lang="ru-RU" dirty="0" smtClean="0"/>
              <a:t>Сменная обувь с подошвой, которая не оставляет </a:t>
            </a:r>
            <a:r>
              <a:rPr lang="ru-RU" dirty="0" smtClean="0"/>
              <a:t>с</a:t>
            </a:r>
            <a:r>
              <a:rPr lang="ru-RU" dirty="0" smtClean="0"/>
              <a:t>ледов.</a:t>
            </a:r>
            <a:endParaRPr lang="ru-RU" dirty="0" smtClean="0"/>
          </a:p>
          <a:p>
            <a:pPr eaLnBrk="1" hangingPunct="1">
              <a:buFont typeface="Times New Roman" pitchFamily="18" charset="0"/>
              <a:buNone/>
            </a:pPr>
            <a:endParaRPr lang="ru-RU" dirty="0" smtClean="0"/>
          </a:p>
          <a:p>
            <a:pPr eaLnBrk="1" hangingPunct="1"/>
            <a:endParaRPr lang="ru-RU" dirty="0" smtClean="0"/>
          </a:p>
        </p:txBody>
      </p:sp>
      <p:pic>
        <p:nvPicPr>
          <p:cNvPr id="2055" name="Рисунок 5" descr="http://shopmatic.ru/uploads/products/10967/1078186/img_53dbec637cd7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0400" y="2456898"/>
            <a:ext cx="1931040" cy="144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Рисунок 6" descr="http://chaspik.ua/media/products/15021/image-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77601" y="4465909"/>
            <a:ext cx="1749600" cy="1036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Рисунок 7" descr="http://img02.darudar.org/s600/01/00/7b/e5/7be59258d40a99c1817ddb63e431d6a06ad533aa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04800" y="5049171"/>
            <a:ext cx="1991520" cy="1356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4" descr="C:\Users\teacher\Desktop\Без имени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57686" y="1571612"/>
            <a:ext cx="1943100" cy="18288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fad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Печатные тетради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err="1" smtClean="0"/>
              <a:t>Кутявина</a:t>
            </a:r>
            <a:r>
              <a:rPr lang="ru-RU" dirty="0" smtClean="0"/>
              <a:t>. Литературное чтение.</a:t>
            </a:r>
          </a:p>
          <a:p>
            <a:r>
              <a:rPr lang="ru-RU" dirty="0" smtClean="0"/>
              <a:t>Крылова. Контрольные работы по русскому языку.</a:t>
            </a:r>
          </a:p>
          <a:p>
            <a:r>
              <a:rPr lang="ru-RU" dirty="0" err="1" smtClean="0"/>
              <a:t>Жиренко</a:t>
            </a:r>
            <a:r>
              <a:rPr lang="ru-RU" dirty="0" smtClean="0"/>
              <a:t>. Тренажёр по чистописанию.</a:t>
            </a:r>
          </a:p>
          <a:p>
            <a:r>
              <a:rPr lang="ru-RU" dirty="0" smtClean="0"/>
              <a:t>Кремнева. Рабочая тетрадь по математике.</a:t>
            </a:r>
          </a:p>
          <a:p>
            <a:r>
              <a:rPr lang="ru-RU" dirty="0" smtClean="0"/>
              <a:t>Волкова. Проверочные работы по математике.</a:t>
            </a:r>
          </a:p>
          <a:p>
            <a:r>
              <a:rPr lang="ru-RU" dirty="0" smtClean="0"/>
              <a:t>Соколова. Окружающий мир.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 smtClean="0"/>
              <a:t>Сборник по английскому языку.</a:t>
            </a:r>
          </a:p>
          <a:p>
            <a:r>
              <a:rPr lang="ru-RU" dirty="0" smtClean="0"/>
              <a:t>Буряк. Функциональная грамотность.</a:t>
            </a:r>
          </a:p>
          <a:p>
            <a:r>
              <a:rPr lang="ru-RU" dirty="0" smtClean="0"/>
              <a:t>Холодова. Развитие познавательных способностей.</a:t>
            </a:r>
          </a:p>
          <a:p>
            <a:r>
              <a:rPr lang="ru-RU" dirty="0" smtClean="0"/>
              <a:t>Дневник гимназиста.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>
        <p14:gallery dir="l"/>
        <p:sndAc>
          <p:stSnd>
            <p:snd r:embed="rId3" name="chimes.wav"/>
          </p:stSnd>
        </p:sndAc>
      </p:transition>
    </mc:Choice>
    <mc:Fallback>
      <p:transition spd="med" advClick="0" advTm="7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Пришкольный летний лагерь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76654" y="1571612"/>
            <a:ext cx="7752997" cy="4554868"/>
          </a:xfrm>
        </p:spPr>
        <p:txBody>
          <a:bodyPr>
            <a:normAutofit/>
          </a:bodyPr>
          <a:lstStyle/>
          <a:p>
            <a:r>
              <a:rPr lang="ru-RU" dirty="0" smtClean="0"/>
              <a:t>Уважаемые коллеги</a:t>
            </a:r>
            <a:r>
              <a:rPr lang="ru-RU" dirty="0" smtClean="0"/>
              <a:t>!</a:t>
            </a:r>
          </a:p>
          <a:p>
            <a:r>
              <a:rPr lang="ru-RU" dirty="0" smtClean="0"/>
              <a:t>Скоро </a:t>
            </a:r>
            <a:r>
              <a:rPr lang="ru-RU" dirty="0" smtClean="0"/>
              <a:t>состоятся родительские собрания, на которых нужно донести информацию про лагерь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smtClean="0"/>
              <a:t>Информация примерная, так как совещание  по лагерю будет 5 апреля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Сроки </a:t>
            </a:r>
            <a:r>
              <a:rPr lang="ru-RU" dirty="0" smtClean="0"/>
              <a:t>с 27 мая по 21 июня. (18 дней) Питание ( оплата по квитанции примерно 3000 </a:t>
            </a:r>
            <a:r>
              <a:rPr lang="ru-RU" dirty="0" err="1" smtClean="0"/>
              <a:t>р</a:t>
            </a:r>
            <a:r>
              <a:rPr lang="ru-RU" dirty="0" smtClean="0"/>
              <a:t>), мероприятия примерно 5200 р. Более точная информация будет позже.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>
        <p14:gallery dir="l"/>
        <p:sndAc>
          <p:stSnd>
            <p:snd r:embed="rId3" name="chimes.wav"/>
          </p:stSnd>
        </p:sndAc>
      </p:transition>
    </mc:Choice>
    <mc:Fallback>
      <p:transition spd="med" advClick="0" advTm="7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/>
              <a:t>Повестка дня.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205038"/>
            <a:ext cx="8229600" cy="3240087"/>
          </a:xfrm>
          <a:solidFill>
            <a:srgbClr val="FFC000"/>
          </a:solidFill>
        </p:spPr>
        <p:txBody>
          <a:bodyPr>
            <a:normAutofit/>
          </a:bodyPr>
          <a:lstStyle/>
          <a:p>
            <a:pPr marL="609600" indent="-609600">
              <a:buFont typeface="+mj-lt"/>
              <a:buAutoNum type="arabicPeriod"/>
            </a:pPr>
            <a:r>
              <a:rPr lang="ru-RU" altLang="ru-RU" b="1" dirty="0" smtClean="0"/>
              <a:t>Итоги </a:t>
            </a:r>
            <a:r>
              <a:rPr lang="en-US" altLang="ru-RU" b="1" dirty="0" smtClean="0"/>
              <a:t>III </a:t>
            </a:r>
            <a:r>
              <a:rPr lang="ru-RU" altLang="ru-RU" b="1" dirty="0" smtClean="0"/>
              <a:t>четверти.</a:t>
            </a:r>
            <a:r>
              <a:rPr lang="ru-RU" b="1" dirty="0"/>
              <a:t> </a:t>
            </a:r>
            <a:r>
              <a:rPr lang="ru-RU" b="1" dirty="0" smtClean="0"/>
              <a:t> Анализ </a:t>
            </a:r>
            <a:r>
              <a:rPr lang="ru-RU" b="1" dirty="0"/>
              <a:t>учебных достижений </a:t>
            </a:r>
            <a:r>
              <a:rPr lang="ru-RU" b="1" dirty="0" smtClean="0"/>
              <a:t>учащихся.</a:t>
            </a:r>
            <a:endParaRPr lang="ru-RU" altLang="ru-RU" b="1" dirty="0" smtClean="0"/>
          </a:p>
          <a:p>
            <a:pPr marL="609600" indent="-609600">
              <a:buFont typeface="+mj-lt"/>
              <a:buAutoNum type="arabicPeriod"/>
            </a:pPr>
            <a:r>
              <a:rPr lang="ru-RU" altLang="ru-RU" b="1" dirty="0" smtClean="0"/>
              <a:t>Что должен знать и уметь учащийся  2-ого класса на конец учебного года.</a:t>
            </a:r>
          </a:p>
          <a:p>
            <a:pPr marL="609600" indent="-609600">
              <a:buFontTx/>
              <a:buAutoNum type="arabicPeriod"/>
            </a:pPr>
            <a:r>
              <a:rPr lang="ru-RU" altLang="ru-RU" b="1" dirty="0" smtClean="0"/>
              <a:t>Разное.</a:t>
            </a:r>
          </a:p>
        </p:txBody>
      </p:sp>
    </p:spTree>
    <p:extLst>
      <p:ext uri="{BB962C8B-B14F-4D97-AF65-F5344CB8AC3E}">
        <p14:creationId xmlns="" xmlns:p14="http://schemas.microsoft.com/office/powerpoint/2010/main" val="38615951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84761-A75F-4ACE-A033-1C29C21F99D4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1628800"/>
            <a:ext cx="5862502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Comic Sans MS" pitchFamily="66" charset="0"/>
              </a:rPr>
              <a:t>Домашнее </a:t>
            </a:r>
          </a:p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Comic Sans MS" pitchFamily="66" charset="0"/>
              </a:rPr>
              <a:t>задание </a:t>
            </a:r>
          </a:p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Comic Sans MS" pitchFamily="66" charset="0"/>
              </a:rPr>
              <a:t>на лето</a:t>
            </a:r>
            <a:endParaRPr lang="ru-RU" sz="8000" b="1" dirty="0">
              <a:latin typeface="Comic Sans MS" pitchFamily="66" charset="0"/>
            </a:endParaRPr>
          </a:p>
        </p:txBody>
      </p:sp>
      <p:pic>
        <p:nvPicPr>
          <p:cNvPr id="5" name="Picture 51" descr="j03441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4365104"/>
            <a:ext cx="2083557" cy="1862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8" descr="пенал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0"/>
            <a:ext cx="187220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2" descr="тетради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4725144"/>
            <a:ext cx="2448272" cy="1554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0" descr="ручка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459425">
            <a:off x="3979042" y="856047"/>
            <a:ext cx="1634585" cy="1260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4" descr="точилка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620688"/>
            <a:ext cx="1477888" cy="14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785813" y="1714500"/>
            <a:ext cx="7786687" cy="39243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eaLnBrk="1" hangingPunct="1"/>
            <a:r>
              <a:rPr lang="ru-RU" sz="6600" b="1" dirty="0" smtClean="0">
                <a:solidFill>
                  <a:srgbClr val="C00000"/>
                </a:solidFill>
              </a:rPr>
              <a:t>Тренировать умения планировать свои действия и чувствовать время.</a:t>
            </a:r>
          </a:p>
        </p:txBody>
      </p:sp>
      <p:pic>
        <p:nvPicPr>
          <p:cNvPr id="4" name="Picture 5" descr="2h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-603448"/>
            <a:ext cx="3309442" cy="3420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251520" y="1196752"/>
            <a:ext cx="864096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C00000"/>
                </a:solidFill>
              </a:rPr>
              <a:t>Обязательны прогулки,</a:t>
            </a:r>
          </a:p>
          <a:p>
            <a:pPr algn="ctr"/>
            <a:r>
              <a:rPr lang="ru-RU" sz="5400" b="1" dirty="0">
                <a:solidFill>
                  <a:srgbClr val="C00000"/>
                </a:solidFill>
              </a:rPr>
              <a:t>физические нагрузки,</a:t>
            </a:r>
          </a:p>
          <a:p>
            <a:pPr algn="ctr"/>
            <a:r>
              <a:rPr lang="ru-RU" sz="5400" b="1" dirty="0">
                <a:solidFill>
                  <a:srgbClr val="C00000"/>
                </a:solidFill>
              </a:rPr>
              <a:t>спорт, подвижные игры.</a:t>
            </a:r>
          </a:p>
          <a:p>
            <a:pPr algn="ctr"/>
            <a:r>
              <a:rPr lang="ru-RU" sz="5400" b="1" dirty="0">
                <a:solidFill>
                  <a:srgbClr val="C00000"/>
                </a:solidFill>
              </a:rPr>
              <a:t>Еда и сон вовремя. </a:t>
            </a:r>
          </a:p>
        </p:txBody>
      </p:sp>
      <p:pic>
        <p:nvPicPr>
          <p:cNvPr id="3" name="Picture 6" descr="Рисунок1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1752" y="4437112"/>
            <a:ext cx="2232248" cy="223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69" name="Picture 1" descr="C:\Users\user\Desktop\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509120"/>
            <a:ext cx="1247659" cy="1852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0" name="Picture 2" descr="C:\Users\user\Desktop\2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4653136"/>
            <a:ext cx="1728192" cy="1775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Click="0" advTm="7000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979712" y="0"/>
            <a:ext cx="6500812" cy="3143250"/>
          </a:xfrm>
        </p:spPr>
        <p:txBody>
          <a:bodyPr/>
          <a:lstStyle/>
          <a:p>
            <a:pPr eaLnBrk="1" hangingPunct="1"/>
            <a:r>
              <a:rPr lang="ru-RU" sz="6000" b="1" dirty="0" smtClean="0">
                <a:solidFill>
                  <a:srgbClr val="0070C0"/>
                </a:solidFill>
              </a:rPr>
              <a:t>Пишем без грязи – </a:t>
            </a:r>
            <a:r>
              <a:rPr lang="ru-RU" sz="6000" b="1" dirty="0" smtClean="0">
                <a:solidFill>
                  <a:srgbClr val="7030A0"/>
                </a:solidFill>
              </a:rPr>
              <a:t>развиваем мелкую моторику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 bwMode="auto">
          <a:xfrm>
            <a:off x="179512" y="2996952"/>
            <a:ext cx="8712968" cy="3286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Courier New" pitchFamily="49" charset="0"/>
              <a:buChar char="o"/>
            </a:pPr>
            <a:r>
              <a:rPr lang="ru-RU" b="1" dirty="0" smtClean="0">
                <a:solidFill>
                  <a:srgbClr val="002060"/>
                </a:solidFill>
              </a:rPr>
              <a:t>1. Тренируем мелкую моторику – лепка, аппликация, </a:t>
            </a:r>
            <a:r>
              <a:rPr lang="ru-RU" b="1" dirty="0" smtClean="0">
                <a:solidFill>
                  <a:srgbClr val="002060"/>
                </a:solidFill>
              </a:rPr>
              <a:t>рисование, конструктор с мелкими деталями.</a:t>
            </a:r>
            <a:endParaRPr lang="ru-RU" b="1" dirty="0" smtClean="0">
              <a:solidFill>
                <a:srgbClr val="002060"/>
              </a:solidFill>
            </a:endParaRPr>
          </a:p>
          <a:p>
            <a:pPr eaLnBrk="1" hangingPunct="1">
              <a:buFont typeface="Courier New" pitchFamily="49" charset="0"/>
              <a:buChar char="o"/>
            </a:pPr>
            <a:r>
              <a:rPr lang="ru-RU" b="1" dirty="0" smtClean="0">
                <a:solidFill>
                  <a:srgbClr val="002060"/>
                </a:solidFill>
              </a:rPr>
              <a:t>2.Раскрашиваем – штрихуем в разных направлениях -  картинки цветными карандашами. Основная задача -  штрихи ровные, одинаковые по интенсивности, не вылезают за границы рисунка. </a:t>
            </a:r>
          </a:p>
          <a:p>
            <a:pPr eaLnBrk="1" hangingPunct="1">
              <a:buFontTx/>
              <a:buNone/>
            </a:pPr>
            <a:endParaRPr lang="ru-RU" dirty="0" smtClean="0"/>
          </a:p>
        </p:txBody>
      </p:sp>
      <p:pic>
        <p:nvPicPr>
          <p:cNvPr id="29697" name="Picture 1" descr="C:\Users\user\Desktop\i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1833324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Click="0" advTm="7000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800" b="1" dirty="0" smtClean="0">
                <a:solidFill>
                  <a:srgbClr val="0070C0"/>
                </a:solidFill>
              </a:rPr>
              <a:t/>
            </a:r>
            <a:br>
              <a:rPr lang="ru-RU" sz="4800" b="1" dirty="0" smtClean="0">
                <a:solidFill>
                  <a:srgbClr val="0070C0"/>
                </a:solidFill>
              </a:rPr>
            </a:br>
            <a:r>
              <a:rPr lang="ru-RU" sz="4800" b="1" dirty="0" smtClean="0">
                <a:solidFill>
                  <a:srgbClr val="0070C0"/>
                </a:solidFill>
              </a:rPr>
              <a:t>Альтернатива </a:t>
            </a:r>
            <a:r>
              <a:rPr lang="ru-RU" sz="4800" b="1" dirty="0" smtClean="0">
                <a:solidFill>
                  <a:srgbClr val="0070C0"/>
                </a:solidFill>
              </a:rPr>
              <a:t>русскому языку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 bwMode="auto">
          <a:xfrm>
            <a:off x="395536" y="1340768"/>
            <a:ext cx="8229600" cy="4900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Courier New" pitchFamily="49" charset="0"/>
              <a:buChar char="o"/>
            </a:pPr>
            <a:r>
              <a:rPr lang="ru-RU" sz="3200" b="1" dirty="0" smtClean="0">
                <a:solidFill>
                  <a:srgbClr val="002060"/>
                </a:solidFill>
              </a:rPr>
              <a:t>1. Игра в </a:t>
            </a:r>
            <a:r>
              <a:rPr lang="ru-RU" sz="3200" b="1" dirty="0" smtClean="0">
                <a:solidFill>
                  <a:srgbClr val="FF0000"/>
                </a:solidFill>
              </a:rPr>
              <a:t>«Города» </a:t>
            </a:r>
            <a:r>
              <a:rPr lang="ru-RU" sz="3200" b="1" dirty="0" smtClean="0">
                <a:solidFill>
                  <a:srgbClr val="002060"/>
                </a:solidFill>
              </a:rPr>
              <a:t>очень полезна.</a:t>
            </a:r>
          </a:p>
          <a:p>
            <a:pPr eaLnBrk="1" hangingPunct="1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Придумать слово не на первый, а на</a:t>
            </a:r>
          </a:p>
          <a:p>
            <a:pPr eaLnBrk="1" hangingPunct="1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второй, третий звук предыдущего слова.</a:t>
            </a:r>
          </a:p>
          <a:p>
            <a:pPr eaLnBrk="1" hangingPunct="1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eaLnBrk="1" hangingPunct="1">
              <a:spcBef>
                <a:spcPts val="0"/>
              </a:spcBef>
              <a:buFont typeface="Courier New" pitchFamily="49" charset="0"/>
              <a:buChar char="o"/>
            </a:pPr>
            <a:r>
              <a:rPr lang="ru-RU" b="1" dirty="0" smtClean="0">
                <a:solidFill>
                  <a:srgbClr val="002060"/>
                </a:solidFill>
              </a:rPr>
              <a:t>2</a:t>
            </a:r>
            <a:r>
              <a:rPr lang="ru-RU" sz="4400" b="1" dirty="0" smtClean="0">
                <a:solidFill>
                  <a:srgbClr val="002060"/>
                </a:solidFill>
              </a:rPr>
              <a:t>. </a:t>
            </a:r>
            <a:r>
              <a:rPr lang="ru-RU" sz="4400" b="1" dirty="0" smtClean="0">
                <a:solidFill>
                  <a:srgbClr val="FF0000"/>
                </a:solidFill>
              </a:rPr>
              <a:t>Писать </a:t>
            </a:r>
            <a:r>
              <a:rPr lang="ru-RU" sz="8000" b="1" dirty="0" smtClean="0">
                <a:solidFill>
                  <a:srgbClr val="FF0000"/>
                </a:solidFill>
              </a:rPr>
              <a:t>часто,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   но</a:t>
            </a:r>
            <a:r>
              <a:rPr lang="ru-RU" sz="8000" b="1" dirty="0" smtClean="0">
                <a:solidFill>
                  <a:srgbClr val="FF0000"/>
                </a:solidFill>
              </a:rPr>
              <a:t> </a:t>
            </a:r>
            <a:r>
              <a:rPr lang="ru-RU" sz="6000" b="1" dirty="0" smtClean="0">
                <a:solidFill>
                  <a:srgbClr val="002060"/>
                </a:solidFill>
              </a:rPr>
              <a:t>мало</a:t>
            </a:r>
            <a:r>
              <a:rPr lang="ru-RU" sz="8000" b="1" dirty="0" smtClean="0">
                <a:solidFill>
                  <a:srgbClr val="FF0000"/>
                </a:solidFill>
              </a:rPr>
              <a:t>!</a:t>
            </a:r>
            <a:r>
              <a:rPr lang="ru-RU" sz="4800" b="1" dirty="0" smtClean="0">
                <a:solidFill>
                  <a:srgbClr val="FF0000"/>
                </a:solidFill>
              </a:rPr>
              <a:t> </a:t>
            </a:r>
          </a:p>
          <a:p>
            <a:pPr eaLnBrk="1" hangingPunct="1">
              <a:buNone/>
            </a:pPr>
            <a:endParaRPr lang="ru-RU" sz="3200" b="1" dirty="0" smtClean="0">
              <a:solidFill>
                <a:srgbClr val="002060"/>
              </a:solidFill>
            </a:endParaRPr>
          </a:p>
        </p:txBody>
      </p:sp>
      <p:pic>
        <p:nvPicPr>
          <p:cNvPr id="4" name="Picture 5" descr="7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789040"/>
            <a:ext cx="2685082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eaLnBrk="1" hangingPunct="1"/>
            <a:r>
              <a:rPr lang="ru-RU" sz="6000" b="1" dirty="0" smtClean="0">
                <a:solidFill>
                  <a:srgbClr val="0070C0"/>
                </a:solidFill>
              </a:rPr>
              <a:t>Нескучная</a:t>
            </a:r>
            <a:r>
              <a:rPr lang="ru-RU" sz="6000" b="1" dirty="0" smtClean="0">
                <a:solidFill>
                  <a:srgbClr val="FFFF00"/>
                </a:solidFill>
              </a:rPr>
              <a:t> </a:t>
            </a:r>
            <a:r>
              <a:rPr lang="ru-RU" sz="6000" b="1" dirty="0" smtClean="0">
                <a:solidFill>
                  <a:srgbClr val="0070C0"/>
                </a:solidFill>
              </a:rPr>
              <a:t>математика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>
              <a:buNone/>
            </a:pPr>
            <a:endParaRPr lang="ru-RU" sz="4000" b="1" dirty="0" smtClean="0">
              <a:solidFill>
                <a:srgbClr val="002060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ru-RU" sz="4000" b="1" dirty="0" smtClean="0">
                <a:solidFill>
                  <a:srgbClr val="002060"/>
                </a:solidFill>
              </a:rPr>
              <a:t>Крестики-нолики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4000" b="1" dirty="0" smtClean="0">
                <a:solidFill>
                  <a:srgbClr val="002060"/>
                </a:solidFill>
              </a:rPr>
              <a:t>Прямой и обратный счет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4000" b="1" dirty="0" smtClean="0">
                <a:solidFill>
                  <a:srgbClr val="FF0000"/>
                </a:solidFill>
              </a:rPr>
              <a:t>Таблица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</a:rPr>
              <a:t>умножения выучить </a:t>
            </a:r>
            <a:endParaRPr lang="ru-RU" sz="4000" b="1" dirty="0" smtClean="0">
              <a:solidFill>
                <a:srgbClr val="002060"/>
              </a:solidFill>
            </a:endParaRPr>
          </a:p>
          <a:p>
            <a:pPr eaLnBrk="1" hangingPunct="1"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       </a:t>
            </a:r>
            <a:r>
              <a:rPr lang="ru-RU" sz="4000" b="1" dirty="0" smtClean="0">
                <a:solidFill>
                  <a:srgbClr val="FF0000"/>
                </a:solidFill>
              </a:rPr>
              <a:t>до автоматизма</a:t>
            </a:r>
          </a:p>
        </p:txBody>
      </p:sp>
      <p:pic>
        <p:nvPicPr>
          <p:cNvPr id="5" name="Picture 2" descr="D:\Мои Рисунки\рисунки Таня\анимашки\анимашки\v25ani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786322"/>
            <a:ext cx="2071678" cy="2071678"/>
          </a:xfrm>
          <a:prstGeom prst="rect">
            <a:avLst/>
          </a:prstGeom>
          <a:noFill/>
        </p:spPr>
      </p:pic>
      <p:pic>
        <p:nvPicPr>
          <p:cNvPr id="6" name="Picture 8" descr="so01047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72083">
            <a:off x="6915121" y="1604303"/>
            <a:ext cx="1935597" cy="208739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7000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8496" y="0"/>
            <a:ext cx="7365504" cy="1143000"/>
          </a:xfrm>
        </p:spPr>
        <p:txBody>
          <a:bodyPr/>
          <a:lstStyle/>
          <a:p>
            <a:r>
              <a:rPr lang="ru-RU" sz="5400" b="1" i="1" dirty="0" smtClean="0">
                <a:solidFill>
                  <a:srgbClr val="0070C0"/>
                </a:solidFill>
              </a:rPr>
              <a:t>БОЛЬШОЕ СПАСИБО!</a:t>
            </a:r>
            <a:endParaRPr lang="ru-RU" sz="5400" b="1" i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85860"/>
            <a:ext cx="8352928" cy="4840303"/>
          </a:xfrm>
          <a:noFill/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	Успех человека, безусловно, заслуга его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самых близких людей с незаметными, на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первый взгляд, ежедневными усилиями,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трудом, терпением и ответственностью.</a:t>
            </a:r>
            <a:endParaRPr lang="ru-RU" sz="1800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	Я благодарю Вас за творческий подход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и активную жизненную позицию.</a:t>
            </a:r>
            <a:endParaRPr lang="ru-RU" sz="1800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	От всей души желаю Вам  крепкого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здоровья, счастья и благополучия!</a:t>
            </a:r>
          </a:p>
          <a:p>
            <a:pPr>
              <a:buNone/>
            </a:pPr>
            <a:endParaRPr lang="ru-RU" dirty="0" smtClean="0"/>
          </a:p>
          <a:p>
            <a:pPr lvl="2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57DF03-BAC2-4AB5-ABDE-183470D83B44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1296144" cy="13316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Click="0" advTm="7000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i="1" dirty="0" smtClean="0">
                <a:solidFill>
                  <a:srgbClr val="0070C0"/>
                </a:solidFill>
              </a:rPr>
              <a:t>ПОЗДРАВЛЯЮ:</a:t>
            </a:r>
            <a:endParaRPr lang="ru-RU" sz="6000" b="1" i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4400" i="1" dirty="0" smtClean="0">
                <a:solidFill>
                  <a:srgbClr val="002060"/>
                </a:solidFill>
              </a:rPr>
              <a:t>С  окончанием </a:t>
            </a:r>
            <a:r>
              <a:rPr lang="ru-RU" sz="4400" i="1" dirty="0" smtClean="0">
                <a:solidFill>
                  <a:srgbClr val="002060"/>
                </a:solidFill>
              </a:rPr>
              <a:t>2 </a:t>
            </a:r>
            <a:r>
              <a:rPr lang="ru-RU" sz="4400" i="1" dirty="0" smtClean="0">
                <a:solidFill>
                  <a:srgbClr val="002060"/>
                </a:solidFill>
              </a:rPr>
              <a:t>класса</a:t>
            </a:r>
          </a:p>
          <a:p>
            <a:r>
              <a:rPr lang="ru-RU" sz="4400" i="1" dirty="0" smtClean="0">
                <a:solidFill>
                  <a:srgbClr val="002060"/>
                </a:solidFill>
              </a:rPr>
              <a:t>С наступающим беззаботным</a:t>
            </a:r>
          </a:p>
          <a:p>
            <a:pPr>
              <a:buNone/>
            </a:pPr>
            <a:r>
              <a:rPr lang="ru-RU" sz="4400" i="1" dirty="0" smtClean="0">
                <a:solidFill>
                  <a:srgbClr val="002060"/>
                </a:solidFill>
              </a:rPr>
              <a:t>            летним отдыхом</a:t>
            </a:r>
          </a:p>
          <a:p>
            <a:r>
              <a:rPr lang="ru-RU" sz="4400" i="1" dirty="0" smtClean="0">
                <a:solidFill>
                  <a:srgbClr val="002060"/>
                </a:solidFill>
              </a:rPr>
              <a:t>С самыми продолжительными и долгожданными каникулами</a:t>
            </a:r>
          </a:p>
          <a:p>
            <a:pPr algn="ctr">
              <a:buNone/>
            </a:pPr>
            <a:r>
              <a:rPr lang="ru-RU" sz="4800" b="1" i="1" dirty="0" smtClean="0">
                <a:solidFill>
                  <a:srgbClr val="C00000"/>
                </a:solidFill>
              </a:rPr>
              <a:t>УРА!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6AF3B0-F9EA-4012-B475-E2A36C8AEA36}" type="datetime1">
              <a:rPr lang="ru-RU" smtClean="0"/>
              <a:pPr>
                <a:defRPr/>
              </a:pPr>
              <a:t>03.04.2024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57DF03-BAC2-4AB5-ABDE-183470D83B44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1857364"/>
            <a:ext cx="1296144" cy="13316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C:\Users\user\Desktop\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1836711" cy="100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Click="0" advTm="7000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52928" cy="1008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>
                <a:solidFill>
                  <a:schemeClr val="accent6"/>
                </a:solidFill>
              </a:rPr>
              <a:t>Подведение итогов </a:t>
            </a:r>
            <a:r>
              <a:rPr lang="ru-RU" dirty="0" smtClean="0">
                <a:solidFill>
                  <a:schemeClr val="accent6"/>
                </a:solidFill>
              </a:rPr>
              <a:t>3</a:t>
            </a:r>
            <a:r>
              <a:rPr lang="ru-RU" sz="4400" dirty="0" smtClean="0">
                <a:solidFill>
                  <a:schemeClr val="accent6"/>
                </a:solidFill>
              </a:rPr>
              <a:t> </a:t>
            </a:r>
            <a:r>
              <a:rPr lang="ru-RU" sz="4400" dirty="0">
                <a:solidFill>
                  <a:schemeClr val="accent6"/>
                </a:solidFill>
              </a:rPr>
              <a:t>четверти</a:t>
            </a:r>
            <a:r>
              <a:rPr lang="ru-RU" dirty="0">
                <a:solidFill>
                  <a:schemeClr val="accent6"/>
                </a:solidFill>
              </a:rPr>
              <a:t>.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136069613"/>
              </p:ext>
            </p:extLst>
          </p:nvPr>
        </p:nvGraphicFramePr>
        <p:xfrm>
          <a:off x="359532" y="1388861"/>
          <a:ext cx="8352928" cy="4768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43108" y="5715016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744969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32656"/>
            <a:ext cx="8712968" cy="1143000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Качество и успеваемость.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="" xmlns:p14="http://schemas.microsoft.com/office/powerpoint/2010/main" val="1175833639"/>
              </p:ext>
            </p:extLst>
          </p:nvPr>
        </p:nvGraphicFramePr>
        <p:xfrm>
          <a:off x="1403648" y="83671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9356869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EA5F0E-866A-49D1-A3DC-6B91A711A9A2}" type="slidenum">
              <a:rPr lang="ru-RU" altLang="ru-RU" smtClean="0"/>
              <a:pPr eaLnBrk="1" hangingPunct="1"/>
              <a:t>5</a:t>
            </a:fld>
            <a:endParaRPr lang="ru-RU" altLang="ru-RU" dirty="0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ru-RU" altLang="ru-RU" sz="3600" b="1" dirty="0" smtClean="0">
                <a:solidFill>
                  <a:srgbClr val="993300"/>
                </a:solidFill>
                <a:latin typeface="Times New Roman" pitchFamily="18" charset="0"/>
              </a:rPr>
              <a:t>Литературное чтение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908050"/>
            <a:ext cx="8075612" cy="21605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800" b="1" dirty="0" smtClean="0">
                <a:latin typeface="Times New Roman" pitchFamily="18" charset="0"/>
              </a:rPr>
              <a:t>2 класс</a:t>
            </a:r>
            <a:r>
              <a:rPr lang="ru-RU" altLang="ru-RU" sz="2400" dirty="0" smtClean="0">
                <a:latin typeface="Times New Roman" pitchFamily="18" charset="0"/>
              </a:rPr>
              <a:t> - </a:t>
            </a:r>
            <a:r>
              <a:rPr lang="ru-RU" altLang="ru-RU" sz="2400" b="1" i="1" dirty="0" smtClean="0">
                <a:latin typeface="Times New Roman" pitchFamily="18" charset="0"/>
              </a:rPr>
              <a:t>переход к осознанному правильному чтению целыми словами. Формирование осознанного чтения про себя.</a:t>
            </a:r>
            <a:br>
              <a:rPr lang="ru-RU" altLang="ru-RU" sz="2400" b="1" i="1" dirty="0" smtClean="0">
                <a:latin typeface="Times New Roman" pitchFamily="18" charset="0"/>
              </a:rPr>
            </a:br>
            <a:r>
              <a:rPr lang="ru-RU" altLang="ru-RU" sz="2400" b="1" i="1" dirty="0" smtClean="0">
                <a:latin typeface="Times New Roman" pitchFamily="18" charset="0"/>
              </a:rPr>
              <a:t>Осознанное, правильное, выразительное чтение целыми словами с соблюдением соответствующей интонации, тона, темпа и громкости речи.</a:t>
            </a:r>
            <a:r>
              <a:rPr lang="ru-RU" altLang="ru-RU" sz="2400" b="1" dirty="0" smtClean="0">
                <a:latin typeface="Times New Roman" pitchFamily="18" charset="0"/>
              </a:rPr>
              <a:t> 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2411413" y="2997200"/>
            <a:ext cx="4521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ru-RU" sz="2800" b="1" dirty="0">
                <a:solidFill>
                  <a:srgbClr val="993300"/>
                </a:solidFill>
                <a:latin typeface="Times New Roman" pitchFamily="18" charset="0"/>
              </a:rPr>
              <a:t>Нормы</a:t>
            </a:r>
            <a:r>
              <a:rPr lang="ru-RU" altLang="ru-RU" b="1" dirty="0">
                <a:solidFill>
                  <a:srgbClr val="993300"/>
                </a:solidFill>
              </a:rPr>
              <a:t> </a:t>
            </a:r>
            <a:r>
              <a:rPr lang="ru-RU" altLang="ru-RU" sz="2800" b="1" dirty="0">
                <a:solidFill>
                  <a:srgbClr val="993300"/>
                </a:solidFill>
                <a:latin typeface="Times New Roman" pitchFamily="18" charset="0"/>
              </a:rPr>
              <a:t>чтения во 2 классе</a:t>
            </a:r>
            <a:r>
              <a:rPr lang="ru-RU" altLang="ru-RU" sz="2800" dirty="0">
                <a:solidFill>
                  <a:srgbClr val="993300"/>
                </a:solidFill>
                <a:latin typeface="Times New Roman" pitchFamily="18" charset="0"/>
              </a:rPr>
              <a:t>:</a:t>
            </a:r>
          </a:p>
        </p:txBody>
      </p:sp>
      <p:graphicFrame>
        <p:nvGraphicFramePr>
          <p:cNvPr id="9273" name="Group 5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183551718"/>
              </p:ext>
            </p:extLst>
          </p:nvPr>
        </p:nvGraphicFramePr>
        <p:xfrm>
          <a:off x="539750" y="3573463"/>
          <a:ext cx="7920038" cy="828675"/>
        </p:xfrm>
        <a:graphic>
          <a:graphicData uri="http://schemas.openxmlformats.org/drawingml/2006/table">
            <a:tbl>
              <a:tblPr/>
              <a:tblGrid>
                <a:gridCol w="2638425"/>
                <a:gridCol w="2643188"/>
                <a:gridCol w="2638425"/>
              </a:tblGrid>
              <a:tr h="432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Входной контроль</a:t>
                      </a:r>
                    </a:p>
                  </a:txBody>
                  <a:tcPr marT="45755" marB="4575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полугодие</a:t>
                      </a:r>
                    </a:p>
                  </a:txBody>
                  <a:tcPr marT="45755" marB="457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II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полугодие</a:t>
                      </a:r>
                    </a:p>
                  </a:txBody>
                  <a:tcPr marT="45755" marB="457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FF"/>
                    </a:solidFill>
                  </a:tcPr>
                </a:tc>
              </a:tr>
              <a:tr h="3965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 – 40 </a:t>
                      </a:r>
                    </a:p>
                  </a:txBody>
                  <a:tcPr marT="45755" marB="4575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45 – 55</a:t>
                      </a:r>
                    </a:p>
                  </a:txBody>
                  <a:tcPr marT="45755" marB="457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60 – 65 </a:t>
                      </a:r>
                    </a:p>
                  </a:txBody>
                  <a:tcPr marT="45755" marB="457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FF"/>
                    </a:solidFill>
                  </a:tcPr>
                </a:tc>
              </a:tr>
            </a:tbl>
          </a:graphicData>
        </a:graphic>
      </p:graphicFrame>
      <p:sp>
        <p:nvSpPr>
          <p:cNvPr id="7188" name="Rectangle 53"/>
          <p:cNvSpPr>
            <a:spLocks noChangeArrowheads="1"/>
          </p:cNvSpPr>
          <p:nvPr/>
        </p:nvSpPr>
        <p:spPr bwMode="auto">
          <a:xfrm>
            <a:off x="323850" y="4652963"/>
            <a:ext cx="554355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 dirty="0">
                <a:latin typeface="Times New Roman" pitchFamily="18" charset="0"/>
              </a:rPr>
              <a:t>«5» - больше </a:t>
            </a:r>
            <a:r>
              <a:rPr lang="ru-RU" altLang="ru-RU" sz="2800" b="1" dirty="0" smtClean="0">
                <a:latin typeface="Times New Roman" pitchFamily="18" charset="0"/>
              </a:rPr>
              <a:t>50 слов </a:t>
            </a:r>
            <a:r>
              <a:rPr lang="ru-RU" altLang="ru-RU" sz="2800" b="1" dirty="0">
                <a:latin typeface="Times New Roman" pitchFamily="18" charset="0"/>
              </a:rPr>
              <a:t>без ошибок.</a:t>
            </a:r>
          </a:p>
          <a:p>
            <a:pPr eaLnBrk="1" hangingPunct="1"/>
            <a:r>
              <a:rPr lang="ru-RU" altLang="ru-RU" sz="2800" b="1" dirty="0">
                <a:latin typeface="Times New Roman" pitchFamily="18" charset="0"/>
              </a:rPr>
              <a:t>«4» </a:t>
            </a:r>
            <a:r>
              <a:rPr lang="ru-RU" altLang="ru-RU" sz="2800" b="1" dirty="0" smtClean="0">
                <a:latin typeface="Times New Roman" pitchFamily="18" charset="0"/>
              </a:rPr>
              <a:t>-45-50 </a:t>
            </a:r>
            <a:r>
              <a:rPr lang="ru-RU" altLang="ru-RU" sz="2800" b="1" dirty="0">
                <a:latin typeface="Times New Roman" pitchFamily="18" charset="0"/>
              </a:rPr>
              <a:t>слов.</a:t>
            </a:r>
          </a:p>
          <a:p>
            <a:pPr eaLnBrk="1" hangingPunct="1"/>
            <a:r>
              <a:rPr lang="ru-RU" altLang="ru-RU" sz="2800" b="1" dirty="0">
                <a:latin typeface="Times New Roman" pitchFamily="18" charset="0"/>
              </a:rPr>
              <a:t>«3» - </a:t>
            </a:r>
            <a:r>
              <a:rPr lang="ru-RU" altLang="ru-RU" sz="2800" b="1" dirty="0" smtClean="0">
                <a:latin typeface="Times New Roman" pitchFamily="18" charset="0"/>
              </a:rPr>
              <a:t>40-45слова</a:t>
            </a:r>
            <a:r>
              <a:rPr lang="ru-RU" altLang="ru-RU" sz="2800" b="1" dirty="0">
                <a:latin typeface="Times New Roman" pitchFamily="18" charset="0"/>
              </a:rPr>
              <a:t>.</a:t>
            </a:r>
          </a:p>
          <a:p>
            <a:pPr eaLnBrk="1" hangingPunct="1"/>
            <a:r>
              <a:rPr lang="ru-RU" altLang="ru-RU" sz="2800" b="1" dirty="0">
                <a:latin typeface="Times New Roman" pitchFamily="18" charset="0"/>
              </a:rPr>
              <a:t>«2» - </a:t>
            </a:r>
            <a:r>
              <a:rPr lang="ru-RU" altLang="ru-RU" sz="2800" b="1">
                <a:latin typeface="Times New Roman" pitchFamily="18" charset="0"/>
              </a:rPr>
              <a:t>меньше </a:t>
            </a:r>
            <a:r>
              <a:rPr lang="ru-RU" altLang="ru-RU" sz="2800" b="1" smtClean="0">
                <a:latin typeface="Times New Roman" pitchFamily="18" charset="0"/>
              </a:rPr>
              <a:t>40слов</a:t>
            </a:r>
            <a:r>
              <a:rPr lang="ru-RU" altLang="ru-RU" sz="2800" b="1" dirty="0">
                <a:latin typeface="Times New Roman" pitchFamily="18" charset="0"/>
              </a:rPr>
              <a:t>.</a:t>
            </a:r>
          </a:p>
        </p:txBody>
      </p:sp>
      <p:pic>
        <p:nvPicPr>
          <p:cNvPr id="7189" name="Picture 22" descr="https://im1-tub-ru.yandex.net/i?id=a466e6f072c66ff7367a08a5e5dd6a93&amp;n=33&amp;h=215&amp;w=2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652963"/>
            <a:ext cx="204787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023465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dirty="0" smtClean="0">
                <a:solidFill>
                  <a:srgbClr val="800080"/>
                </a:solidFill>
                <a:cs typeface="Times New Roman" pitchFamily="18" charset="0"/>
              </a:rPr>
              <a:t>На конец 3 четверти тех. чтения должна бьть-60 слов в минуту.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dirty="0" smtClean="0">
                <a:solidFill>
                  <a:srgbClr val="800080"/>
                </a:solidFill>
                <a:cs typeface="Times New Roman" pitchFamily="18" charset="0"/>
              </a:rPr>
              <a:t>На </a:t>
            </a:r>
            <a:r>
              <a:rPr lang="ru-RU" dirty="0" smtClean="0">
                <a:solidFill>
                  <a:srgbClr val="800080"/>
                </a:solidFill>
                <a:cs typeface="Times New Roman" pitchFamily="18" charset="0"/>
              </a:rPr>
              <a:t>конец 4 четверти тех. чтения должна бьть-65 слов в минуту.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dirty="0" smtClean="0">
                <a:solidFill>
                  <a:srgbClr val="800080"/>
                </a:solidFill>
                <a:cs typeface="Times New Roman" pitchFamily="18" charset="0"/>
              </a:rPr>
              <a:t>Читать не менее 20 минут в день, тогда темп чтения вашего ребёнка будет заметен!</a:t>
            </a:r>
            <a:endParaRPr lang="ru-RU" sz="1800" dirty="0" smtClean="0">
              <a:solidFill>
                <a:srgbClr val="800080"/>
              </a:solidFill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kern="0" dirty="0">
                <a:solidFill>
                  <a:srgbClr val="C00000"/>
                </a:solidFill>
                <a:latin typeface="Monotype Corsiva" pitchFamily="66" charset="0"/>
              </a:rPr>
              <a:t>Итоговые  результаты  </a:t>
            </a:r>
            <a:r>
              <a:rPr lang="en-US" b="1" i="1" kern="0" dirty="0" smtClean="0">
                <a:solidFill>
                  <a:srgbClr val="C00000"/>
                </a:solidFill>
                <a:latin typeface="Monotype Corsiva" pitchFamily="66" charset="0"/>
              </a:rPr>
              <a:t>III</a:t>
            </a:r>
            <a:r>
              <a:rPr lang="ru-RU" b="1" i="1" kern="0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b="1" i="1" kern="0" dirty="0">
                <a:solidFill>
                  <a:srgbClr val="C00000"/>
                </a:solidFill>
                <a:latin typeface="Monotype Corsiva" pitchFamily="66" charset="0"/>
              </a:rPr>
              <a:t>четверти.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>
        <p14:gallery dir="l"/>
        <p:sndAc>
          <p:stSnd>
            <p:snd r:embed="rId3" name="chimes.wav"/>
          </p:stSnd>
        </p:sndAc>
      </p:transition>
    </mc:Choice>
    <mc:Fallback>
      <p:transition spd="med" advClick="0" advTm="7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560840" cy="1143000"/>
          </a:xfrm>
        </p:spPr>
        <p:txBody>
          <a:bodyPr/>
          <a:lstStyle/>
          <a:p>
            <a:pPr eaLnBrk="1" hangingPunct="1"/>
            <a:r>
              <a:rPr lang="ru-RU" sz="5400" b="1" dirty="0" smtClean="0">
                <a:solidFill>
                  <a:srgbClr val="0070C0"/>
                </a:solidFill>
              </a:rPr>
              <a:t>Чтение - не наказание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 bwMode="auto">
          <a:xfrm>
            <a:off x="251520" y="1428750"/>
            <a:ext cx="8568952" cy="365643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2" charset="2"/>
              <a:buChar char="v"/>
            </a:pP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sz="3600" b="1" i="1" dirty="0" smtClean="0">
                <a:solidFill>
                  <a:srgbClr val="002060"/>
                </a:solidFill>
              </a:rPr>
              <a:t>Не пытайтесь заставить ребенка читать, когда он активно настроен на другое занятие.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3600" b="1" dirty="0" smtClean="0">
                <a:solidFill>
                  <a:srgbClr val="002060"/>
                </a:solidFill>
              </a:rPr>
              <a:t>Читает вслух –   играет в театр.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3600" b="1" i="1" dirty="0" smtClean="0">
                <a:solidFill>
                  <a:srgbClr val="002060"/>
                </a:solidFill>
              </a:rPr>
              <a:t>Чтение правильное, безошибочное, с пониманием.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4941168"/>
            <a:ext cx="8784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600" b="1" dirty="0" smtClean="0">
                <a:solidFill>
                  <a:srgbClr val="002060"/>
                </a:solidFill>
                <a:latin typeface="+mj-lt"/>
              </a:rPr>
              <a:t>Читаем детские журналы и комиксы, разгадываем кроссворды. </a:t>
            </a:r>
          </a:p>
          <a:p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31745" name="Picture 1" descr="C:\Users\user\Desktop\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-1"/>
            <a:ext cx="1907704" cy="1592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7000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3"/>
          <p:cNvSpPr>
            <a:spLocks noChangeArrowheads="1"/>
          </p:cNvSpPr>
          <p:nvPr/>
        </p:nvSpPr>
        <p:spPr bwMode="auto">
          <a:xfrm>
            <a:off x="251520" y="980728"/>
            <a:ext cx="8643937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dirty="0" smtClean="0"/>
              <a:t> </a:t>
            </a:r>
            <a:r>
              <a:rPr lang="ru-RU" sz="4400" b="1" u="sng" dirty="0">
                <a:solidFill>
                  <a:srgbClr val="002060"/>
                </a:solidFill>
              </a:rPr>
              <a:t>Главное, чтобы </a:t>
            </a:r>
            <a:r>
              <a:rPr lang="ru-RU" sz="7200" b="1" u="sng" dirty="0">
                <a:solidFill>
                  <a:srgbClr val="FF0000"/>
                </a:solidFill>
              </a:rPr>
              <a:t>чтение</a:t>
            </a:r>
            <a:r>
              <a:rPr lang="ru-RU" sz="4400" b="1" u="sng" dirty="0">
                <a:solidFill>
                  <a:srgbClr val="FF0000"/>
                </a:solidFill>
              </a:rPr>
              <a:t> </a:t>
            </a:r>
            <a:r>
              <a:rPr lang="ru-RU" sz="4400" b="1" u="sng" dirty="0">
                <a:solidFill>
                  <a:srgbClr val="002060"/>
                </a:solidFill>
              </a:rPr>
              <a:t>составило достойную конкуренцию </a:t>
            </a:r>
            <a:r>
              <a:rPr lang="ru-RU" sz="6600" b="1" u="sng" dirty="0" err="1" smtClean="0">
                <a:solidFill>
                  <a:srgbClr val="FF0000"/>
                </a:solidFill>
              </a:rPr>
              <a:t>Гаджетам</a:t>
            </a:r>
            <a:r>
              <a:rPr lang="ru-RU" sz="6600" b="1" u="sng" dirty="0" smtClean="0">
                <a:solidFill>
                  <a:srgbClr val="FF0000"/>
                </a:solidFill>
              </a:rPr>
              <a:t>.</a:t>
            </a:r>
            <a:endParaRPr lang="ru-RU" sz="6600" b="1" u="sng" dirty="0">
              <a:solidFill>
                <a:srgbClr val="FF0000"/>
              </a:solidFill>
            </a:endParaRPr>
          </a:p>
        </p:txBody>
      </p:sp>
      <p:pic>
        <p:nvPicPr>
          <p:cNvPr id="8" name="Picture 5" descr="Рисунок3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4276452"/>
            <a:ext cx="2448272" cy="2365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AG00374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0552" y="3861048"/>
            <a:ext cx="2223448" cy="2753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 smtClean="0"/>
              <a:t>Что подготовить для 3 класса.</a:t>
            </a:r>
          </a:p>
          <a:p>
            <a:r>
              <a:rPr lang="ru-RU" dirty="0" smtClean="0"/>
              <a:t>Покупка печатных тетрадей.</a:t>
            </a:r>
          </a:p>
          <a:p>
            <a:r>
              <a:rPr lang="ru-RU" dirty="0" smtClean="0"/>
              <a:t>Завершение </a:t>
            </a:r>
            <a:r>
              <a:rPr lang="ru-RU" dirty="0" smtClean="0"/>
              <a:t>учебного </a:t>
            </a:r>
            <a:r>
              <a:rPr lang="ru-RU" dirty="0"/>
              <a:t>года </a:t>
            </a:r>
            <a:r>
              <a:rPr lang="ru-RU" dirty="0" smtClean="0"/>
              <a:t>24 мая 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smtClean="0"/>
              <a:t>Пришкольный летний лагерь.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kern="0" dirty="0" smtClean="0">
                <a:solidFill>
                  <a:srgbClr val="C00000"/>
                </a:solidFill>
                <a:latin typeface="Monotype Corsiva" pitchFamily="66" charset="0"/>
              </a:rPr>
              <a:t>Разное.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>
        <p14:gallery dir="l"/>
        <p:sndAc>
          <p:stSnd>
            <p:snd r:embed="rId3" name="chimes.wav"/>
          </p:stSnd>
        </p:sndAc>
      </p:transition>
    </mc:Choice>
    <mc:Fallback>
      <p:transition spd="med" advClick="0" advTm="7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1149</TotalTime>
  <Words>677</Words>
  <Application>Microsoft Office PowerPoint</Application>
  <PresentationFormat>Экран (4:3)</PresentationFormat>
  <Paragraphs>147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Волна</vt:lpstr>
      <vt:lpstr>Слайд 1</vt:lpstr>
      <vt:lpstr>Повестка дня.</vt:lpstr>
      <vt:lpstr>Подведение итогов 3 четверти.</vt:lpstr>
      <vt:lpstr>Качество и успеваемость.</vt:lpstr>
      <vt:lpstr>Литературное чтение</vt:lpstr>
      <vt:lpstr>Итоговые  результаты  III четверти.</vt:lpstr>
      <vt:lpstr>Чтение - не наказание</vt:lpstr>
      <vt:lpstr>Слайд 8</vt:lpstr>
      <vt:lpstr>Разное.</vt:lpstr>
      <vt:lpstr>Форма одежды</vt:lpstr>
      <vt:lpstr>Волосы:</vt:lpstr>
      <vt:lpstr>Спортивная одежда</vt:lpstr>
      <vt:lpstr>Удобный рюкзак</vt:lpstr>
      <vt:lpstr>Третьекласснику нужно купить:</vt:lpstr>
      <vt:lpstr>Папка для уроков труда.</vt:lpstr>
      <vt:lpstr>Для уроков ИЗО</vt:lpstr>
      <vt:lpstr>И ещё!!!</vt:lpstr>
      <vt:lpstr>Печатные тетради</vt:lpstr>
      <vt:lpstr>Пришкольный летний лагерь</vt:lpstr>
      <vt:lpstr>Слайд 20</vt:lpstr>
      <vt:lpstr>Слайд 21</vt:lpstr>
      <vt:lpstr>Слайд 22</vt:lpstr>
      <vt:lpstr>Пишем без грязи – развиваем мелкую моторику</vt:lpstr>
      <vt:lpstr> Альтернатива русскому языку</vt:lpstr>
      <vt:lpstr>Нескучная математика</vt:lpstr>
      <vt:lpstr>БОЛЬШОЕ СПАСИБО!</vt:lpstr>
      <vt:lpstr>ПОЗДРАВЛЯЮ: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Наши взлеты и падения.</dc:title>
  <dc:creator>1</dc:creator>
  <cp:lastModifiedBy>teacher</cp:lastModifiedBy>
  <cp:revision>194</cp:revision>
  <cp:lastPrinted>2014-11-09T09:39:45Z</cp:lastPrinted>
  <dcterms:created xsi:type="dcterms:W3CDTF">2013-02-03T10:56:17Z</dcterms:created>
  <dcterms:modified xsi:type="dcterms:W3CDTF">2024-04-03T06:24:11Z</dcterms:modified>
</cp:coreProperties>
</file>