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74" r:id="rId12"/>
    <p:sldId id="275" r:id="rId13"/>
    <p:sldId id="276" r:id="rId14"/>
    <p:sldId id="278" r:id="rId15"/>
    <p:sldId id="279" r:id="rId16"/>
    <p:sldId id="284" r:id="rId17"/>
    <p:sldId id="280" r:id="rId18"/>
    <p:sldId id="285" r:id="rId19"/>
    <p:sldId id="28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8">
          <p15:clr>
            <a:srgbClr val="A4A3A4"/>
          </p15:clr>
        </p15:guide>
        <p15:guide id="2" pos="21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1410" y="108"/>
      </p:cViewPr>
      <p:guideLst>
        <p:guide orient="horz" pos="21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0" y="0"/>
      </p:cViewPr>
      <p:guideLst>
        <p:guide orient="horz" pos="2878"/>
        <p:guide pos="215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3FA7565-757D-40C5-A5AB-AFE1E53A3BF0}" type="datetime1">
              <a:rPr lang="ru-RU"/>
              <a:pPr lvl="0">
                <a:defRPr/>
              </a:pPr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BC29B088-2D3C-4661-B09C-021732AAD940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521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Заметки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C29B088-2D3C-4661-B09C-021732AAD940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BC29B088-2D3C-4661-B09C-021732AAD940}" type="slidenum">
              <a:rPr lang="en-US"/>
              <a:pPr lvl="0"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373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373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73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373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373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374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4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374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74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74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1BA67E-AF9E-4406-8E64-FC97DE609A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909EF-D309-477E-B647-48FA8E3A00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EFC10-09D4-4774-B482-06D7151A08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511DDE-CDCA-42B4-94A6-A1865A6335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5278F4-1652-4E72-9B76-ED3FA4C0E0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CF0F49-8242-421A-802C-799ED28FC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D41E6-3353-4973-BE39-26DC8C4BEB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A8B40-E3D9-4EBA-B2ED-B8BFC9E280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A993A-6A04-47E8-A7D1-1F9270C522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A3AD9-D5B5-4E5A-9ED1-178FC4C9CC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199E6-62CA-4CC6-BAB3-8D577B74BE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BB2C2-A431-41E6-87BB-1A2B8C061F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88B7C-849A-43DA-ACEE-0CD6FBA0F8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9A851-EDA3-4023-9A95-EA16B292C2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270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70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271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271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272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272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272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272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84CE351-A2B4-44EA-845C-80C4A157817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7400" y="1448780"/>
            <a:ext cx="7086600" cy="1431925"/>
          </a:xfrm>
        </p:spPr>
        <p:txBody>
          <a:bodyPr/>
          <a:lstStyle/>
          <a:p>
            <a:pPr lvl="0" algn="ctr">
              <a:defRPr/>
            </a:pPr>
            <a:r>
              <a:rPr lang="ru-RU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«Игровая деятельность, как фактор речевого развития детей младшего дошкольного возраста</a:t>
            </a:r>
            <a:r>
              <a:rPr lang="ru-RU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4953000"/>
            <a:ext cx="6400800" cy="1752600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Воспитатели:Герасимова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С.И.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656692"/>
            <a:ext cx="2310721" cy="30809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213" y="584865"/>
            <a:ext cx="2295119" cy="30601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92" y="3936293"/>
            <a:ext cx="3384240" cy="26464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933056"/>
            <a:ext cx="3476463" cy="26496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919" y="653311"/>
            <a:ext cx="2313257" cy="308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5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7543800" cy="1431925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3300"/>
                </a:solidFill>
              </a:rPr>
              <a:t>Основные виды дидактических игр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-228600"/>
            <a:ext cx="8839200" cy="3886200"/>
          </a:xfrm>
        </p:spPr>
        <p:txBody>
          <a:bodyPr/>
          <a:lstStyle/>
          <a:p>
            <a:pPr marL="0" indent="0">
              <a:buNone/>
            </a:pPr>
            <a:endParaRPr lang="ru-RU" sz="2000" dirty="0"/>
          </a:p>
          <a:p>
            <a:pPr>
              <a:buFontTx/>
              <a:buNone/>
            </a:pPr>
            <a:r>
              <a:rPr lang="ru-RU" sz="2000" dirty="0"/>
              <a:t>                   </a:t>
            </a:r>
          </a:p>
          <a:p>
            <a:pPr>
              <a:buFontTx/>
              <a:buChar char="-"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>
              <a:buFontTx/>
              <a:buChar char="-"/>
            </a:pPr>
            <a:r>
              <a:rPr lang="ru-RU" sz="2400" dirty="0"/>
              <a:t>Настольно-печатные  игры</a:t>
            </a:r>
          </a:p>
          <a:p>
            <a:pPr>
              <a:buFontTx/>
              <a:buChar char="-"/>
            </a:pPr>
            <a:r>
              <a:rPr lang="ru-RU" sz="2400" dirty="0"/>
              <a:t>Игры  с  предметами  ( игрушки, природный материал и т.д.)</a:t>
            </a:r>
          </a:p>
          <a:p>
            <a:pPr>
              <a:buFontTx/>
              <a:buChar char="-"/>
            </a:pPr>
            <a:r>
              <a:rPr lang="ru-RU" sz="2400" dirty="0"/>
              <a:t>Словесные игры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12" y="3289074"/>
            <a:ext cx="3492388" cy="26192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100" y="3303898"/>
            <a:ext cx="345638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81"/>
            <a:ext cx="3960440" cy="29703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-13134"/>
            <a:ext cx="3948440" cy="2961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115047"/>
            <a:ext cx="2772308" cy="3696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163399"/>
            <a:ext cx="2690056" cy="35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21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FF3300"/>
                </a:solidFill>
              </a:rPr>
              <a:t>Пальчиковые игры как способ развития речи детей  дошкольного возраста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64804"/>
            <a:ext cx="7620000" cy="519319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dirty="0"/>
              <a:t>            «Ум  ребенка находится на  кончиках его пальцев»</a:t>
            </a:r>
          </a:p>
          <a:p>
            <a:pPr>
              <a:buFont typeface="Wingdings" pitchFamily="2" charset="2"/>
              <a:buNone/>
            </a:pPr>
            <a:r>
              <a:rPr lang="ru-RU" sz="1800" dirty="0"/>
              <a:t>                                                           В.А. Сухомлинский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1800" dirty="0"/>
              <a:t>Словесная речь ребенка начинается</a:t>
            </a:r>
            <a:r>
              <a:rPr lang="en-US" sz="1800" dirty="0"/>
              <a:t>,</a:t>
            </a:r>
            <a:r>
              <a:rPr lang="ru-RU" sz="1800" dirty="0"/>
              <a:t>  когда движения его пальчиков достигают достаточной точности. Руки ребенка как бы подготавливают почву для последующего развития речи. Игры с пальчиками развивают мозг ребенка</a:t>
            </a:r>
            <a:r>
              <a:rPr lang="en-US" sz="1800" dirty="0"/>
              <a:t>,</a:t>
            </a:r>
            <a:r>
              <a:rPr lang="ru-RU" sz="1800" dirty="0"/>
              <a:t> творческие способности</a:t>
            </a:r>
            <a:r>
              <a:rPr lang="en-US" sz="1800" dirty="0"/>
              <a:t>,</a:t>
            </a:r>
            <a:r>
              <a:rPr lang="ru-RU" sz="1800" dirty="0"/>
              <a:t> фантазию малыша. Это не только стимул для развития речи и мелкой моторики</a:t>
            </a:r>
            <a:r>
              <a:rPr lang="en-US" sz="1800" dirty="0"/>
              <a:t>,</a:t>
            </a:r>
            <a:r>
              <a:rPr lang="ru-RU" sz="1800" dirty="0"/>
              <a:t> но и один из вариантов радостного общения.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90725" y="-4124237"/>
            <a:ext cx="2286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FFCC"/>
              </a:buClr>
              <a:buSzPct val="70000"/>
            </a:pPr>
            <a:endParaRPr lang="ru-RU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Clr>
                <a:srgbClr val="FFFFCC"/>
              </a:buClr>
              <a:buSzPct val="70000"/>
            </a:pP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4473116"/>
            <a:ext cx="3036337" cy="2277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124" y="4474790"/>
            <a:ext cx="3034105" cy="22755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304800"/>
            <a:ext cx="7543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dirty="0">
                <a:solidFill>
                  <a:srgbClr val="FF3300"/>
                </a:solidFill>
              </a:rPr>
              <a:t>Сюжетно-ролевая игра</a:t>
            </a:r>
            <a:r>
              <a:rPr lang="ru-RU" sz="3600" dirty="0"/>
              <a:t> </a:t>
            </a:r>
            <a:r>
              <a:rPr lang="ru-RU" sz="2600" dirty="0"/>
              <a:t>оказывает положительное влияние на развитие речи. В ходе игры ребенок вслух разговаривает с игрушкой, говорит и за себя, и за неё, подражает гудению самолета, голосам зверей и т. д.. Развивается диалогическая речь.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998837"/>
            <a:ext cx="2426672" cy="3236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998837"/>
            <a:ext cx="2426672" cy="3236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57" y="10886"/>
            <a:ext cx="7543800" cy="1431925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3300"/>
                </a:solidFill>
              </a:rPr>
              <a:t>Подвижные игры в речевом развитии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05800" cy="4572000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    В</a:t>
            </a:r>
            <a:r>
              <a:rPr lang="ru-RU" sz="2800" dirty="0"/>
              <a:t>о</a:t>
            </a:r>
            <a:r>
              <a:rPr lang="ru-RU" sz="2400" dirty="0"/>
              <a:t> время игры педагог стремится к расширению объёма  понимания речи детей, словарного речевого запаса, к подражательной деятельности. Это достигается путем проговаривания вместе с педагогом  </a:t>
            </a:r>
            <a:r>
              <a:rPr lang="ru-RU" sz="2400" dirty="0" err="1"/>
              <a:t>потешек</a:t>
            </a:r>
            <a:r>
              <a:rPr lang="en-US" sz="2400" dirty="0"/>
              <a:t>,</a:t>
            </a:r>
            <a:r>
              <a:rPr lang="ru-RU" sz="2400" dirty="0"/>
              <a:t> стихотворений</a:t>
            </a:r>
            <a:r>
              <a:rPr lang="en-US" sz="2400" dirty="0"/>
              <a:t>,</a:t>
            </a:r>
            <a:r>
              <a:rPr lang="ru-RU" sz="2400" dirty="0"/>
              <a:t> словесного сопровождения подвижных игр.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570462"/>
            <a:ext cx="2448272" cy="29357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715" y="3619763"/>
            <a:ext cx="2376265" cy="28815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628" y="546180"/>
            <a:ext cx="2052228" cy="2736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924" y="640338"/>
            <a:ext cx="2088232" cy="2661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629089"/>
            <a:ext cx="1965508" cy="2620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541" y="3502344"/>
            <a:ext cx="2096232" cy="2794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516829"/>
            <a:ext cx="2085367" cy="278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53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906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3300"/>
                </a:solidFill>
              </a:rPr>
              <a:t>Предметно развивающая среда в группе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32756"/>
            <a:ext cx="7391400" cy="478853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dirty="0"/>
              <a:t>«В пустых стенах ребенок не заговорит…»</a:t>
            </a:r>
          </a:p>
          <a:p>
            <a:pPr>
              <a:buFont typeface="Wingdings" pitchFamily="2" charset="2"/>
              <a:buNone/>
            </a:pPr>
            <a:r>
              <a:rPr lang="ru-RU" sz="1600" dirty="0"/>
              <a:t>                                            Е.И. Тихеева</a:t>
            </a:r>
          </a:p>
          <a:p>
            <a:pPr algn="just">
              <a:buNone/>
            </a:pPr>
            <a:r>
              <a:rPr lang="ru-RU" sz="1800" dirty="0"/>
              <a:t>    </a:t>
            </a:r>
            <a:r>
              <a:rPr lang="ru-RU" sz="1600" dirty="0"/>
              <a:t>Насыщая групповое пространство</a:t>
            </a:r>
            <a:r>
              <a:rPr lang="en-US" sz="1600" dirty="0"/>
              <a:t>,</a:t>
            </a:r>
            <a:r>
              <a:rPr lang="ru-RU" sz="1600" dirty="0"/>
              <a:t> мы заботимся о том, чтобы дети могли в группе удовлетворить свои важные жизненные потребности в познании</a:t>
            </a:r>
            <a:r>
              <a:rPr lang="en-US" sz="1600" dirty="0"/>
              <a:t>,</a:t>
            </a:r>
            <a:r>
              <a:rPr lang="ru-RU" sz="1600" dirty="0"/>
              <a:t> движении и в общении. Группы должны быть оснащены современным игровым оборудованием</a:t>
            </a:r>
            <a:r>
              <a:rPr lang="en-US" sz="1600" dirty="0"/>
              <a:t>,</a:t>
            </a:r>
            <a:r>
              <a:rPr lang="ru-RU" sz="1600" dirty="0"/>
              <a:t> которое включает наглядный</a:t>
            </a:r>
            <a:r>
              <a:rPr lang="en-US" sz="1600" dirty="0"/>
              <a:t>,</a:t>
            </a:r>
            <a:r>
              <a:rPr lang="ru-RU" sz="1600" dirty="0"/>
              <a:t> игровой и демонстрационный материал</a:t>
            </a:r>
            <a:r>
              <a:rPr lang="en-US" sz="1600" dirty="0"/>
              <a:t>,</a:t>
            </a:r>
            <a:r>
              <a:rPr lang="ru-RU" sz="1600" dirty="0"/>
              <a:t> обеспечивающий более высокий уровень познавательного развития детей и провоцирующий речевую активность.</a:t>
            </a:r>
          </a:p>
          <a:p>
            <a:pPr>
              <a:buFont typeface="Wingdings" pitchFamily="2" charset="2"/>
              <a:buNone/>
            </a:pPr>
            <a:endParaRPr lang="ru-RU" sz="1800" dirty="0"/>
          </a:p>
          <a:p>
            <a:pPr>
              <a:buFont typeface="Wingdings" pitchFamily="2" charset="2"/>
              <a:buNone/>
            </a:pP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590" y="5192189"/>
            <a:ext cx="2160241" cy="16201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9436"/>
            <a:ext cx="1615590" cy="2154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273" y="5205240"/>
            <a:ext cx="2111047" cy="16657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3537012"/>
            <a:ext cx="1528979" cy="20386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638" y="3392996"/>
            <a:ext cx="1492062" cy="19894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Работа с родителями: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Консультации для родителей «Развиваем речь играя»;</a:t>
            </a:r>
          </a:p>
          <a:p>
            <a:r>
              <a:rPr lang="ru-RU" sz="1800" dirty="0"/>
              <a:t>Рекомендации по развитию речи детей </a:t>
            </a:r>
          </a:p>
          <a:p>
            <a:r>
              <a:rPr lang="ru-RU" sz="1800" dirty="0"/>
              <a:t>Анкетирование</a:t>
            </a:r>
          </a:p>
        </p:txBody>
      </p:sp>
      <p:pic>
        <p:nvPicPr>
          <p:cNvPr id="4" name="Рисунок 3" descr="9RldI5AAvoQ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565" y="2808279"/>
            <a:ext cx="3359196" cy="25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12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>
                <a:solidFill>
                  <a:srgbClr val="FF3300"/>
                </a:solidFill>
              </a:rPr>
              <a:t>Спасибо за внимание!</a:t>
            </a:r>
          </a:p>
        </p:txBody>
      </p:sp>
      <p:pic>
        <p:nvPicPr>
          <p:cNvPr id="123908" name="Picture 4" descr="razvitie-rechi-detej-doshkolnogo-vozrasta-cherez-teatralizovannuyu-deyatelnost-opyt-raboty-chubukovoj-e-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24200"/>
            <a:ext cx="3171825" cy="248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57200"/>
            <a:ext cx="8686800" cy="6019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>
                <a:solidFill>
                  <a:srgbClr val="FF3300"/>
                </a:solidFill>
              </a:rPr>
              <a:t>Хорошая речь</a:t>
            </a:r>
            <a:r>
              <a:rPr lang="ru-RU" sz="2600"/>
              <a:t> – важное условие развития личности ребенка. Чем богаче и правильнее у ребенка речь</a:t>
            </a:r>
            <a:r>
              <a:rPr lang="en-US" sz="2600"/>
              <a:t>,</a:t>
            </a:r>
            <a:r>
              <a:rPr lang="ru-RU" sz="2600"/>
              <a:t> тем легче высказывать ему свои мысли</a:t>
            </a:r>
            <a:r>
              <a:rPr lang="en-US" sz="2600"/>
              <a:t>,</a:t>
            </a:r>
            <a:r>
              <a:rPr lang="ru-RU" sz="2600"/>
              <a:t> тем шире его возможности познания окружающего мира</a:t>
            </a:r>
            <a:r>
              <a:rPr lang="en-US" sz="2600"/>
              <a:t>,</a:t>
            </a:r>
            <a:r>
              <a:rPr lang="ru-RU" sz="2600"/>
              <a:t> тем активнее осуществляется его психическое развитие. Но речь ребенка не является врожденной функцией. Она развивается постепенно</a:t>
            </a:r>
            <a:r>
              <a:rPr lang="en-US" sz="2600"/>
              <a:t>,</a:t>
            </a:r>
            <a:r>
              <a:rPr lang="ru-RU" sz="2600"/>
              <a:t> вместе с его ростом и развитием. Речь необходима формировать и развивать в комплексе с общим развитием ребенка.</a:t>
            </a:r>
          </a:p>
          <a:p>
            <a:pPr>
              <a:buFont typeface="Wingdings" pitchFamily="2" charset="2"/>
              <a:buNone/>
            </a:pPr>
            <a:r>
              <a:rPr lang="ru-RU" sz="2600"/>
              <a:t>Гораздно успешнее это осуществлять</a:t>
            </a:r>
            <a:r>
              <a:rPr lang="en-US" sz="2600"/>
              <a:t>,</a:t>
            </a:r>
            <a:r>
              <a:rPr lang="ru-RU" sz="2600"/>
              <a:t> используя игры. Так как </a:t>
            </a:r>
            <a:r>
              <a:rPr lang="ru-RU" sz="2600">
                <a:solidFill>
                  <a:srgbClr val="FF3300"/>
                </a:solidFill>
              </a:rPr>
              <a:t>в дошкольном возрасте</a:t>
            </a:r>
            <a:r>
              <a:rPr lang="ru-RU" sz="2600"/>
              <a:t> </a:t>
            </a:r>
            <a:r>
              <a:rPr lang="ru-RU" sz="2600">
                <a:solidFill>
                  <a:srgbClr val="FF3300"/>
                </a:solidFill>
              </a:rPr>
              <a:t>игровая деятельность</a:t>
            </a:r>
            <a:r>
              <a:rPr lang="ru-RU" sz="2600"/>
              <a:t> </a:t>
            </a:r>
            <a:r>
              <a:rPr lang="ru-RU" sz="2600">
                <a:solidFill>
                  <a:srgbClr val="FF3300"/>
                </a:solidFill>
              </a:rPr>
              <a:t>является ведущей.</a:t>
            </a:r>
            <a:r>
              <a:rPr lang="ru-RU" sz="26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0772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200" dirty="0">
                <a:solidFill>
                  <a:srgbClr val="FF3300"/>
                </a:solidFill>
              </a:rPr>
              <a:t>Игровой метод</a:t>
            </a:r>
            <a:r>
              <a:rPr lang="ru-RU" sz="2200" dirty="0"/>
              <a:t> обучения способствует созданию заинтересованной</a:t>
            </a:r>
            <a:r>
              <a:rPr lang="en-US" sz="2200" dirty="0"/>
              <a:t>,</a:t>
            </a:r>
            <a:r>
              <a:rPr lang="ru-RU" sz="2200" dirty="0"/>
              <a:t> непринуждённой обстановки; повышает речевую мотивацию; побуждает детей к общению друг с другом; процесс мышления протекает быстрее</a:t>
            </a:r>
            <a:r>
              <a:rPr lang="en-US" sz="2200" dirty="0"/>
              <a:t>,</a:t>
            </a:r>
            <a:r>
              <a:rPr lang="ru-RU" sz="2200" dirty="0"/>
              <a:t> новые навыки усваиваются прочнее.</a:t>
            </a:r>
          </a:p>
          <a:p>
            <a:pPr>
              <a:buFont typeface="Wingdings" pitchFamily="2" charset="2"/>
              <a:buNone/>
            </a:pPr>
            <a:r>
              <a:rPr lang="ru-RU" sz="2200" dirty="0">
                <a:solidFill>
                  <a:srgbClr val="FF3300"/>
                </a:solidFill>
              </a:rPr>
              <a:t>Дидактическая игра</a:t>
            </a:r>
            <a:r>
              <a:rPr lang="ru-RU" sz="2200" dirty="0"/>
              <a:t> – прекрасное средство обучения и развития</a:t>
            </a:r>
            <a:r>
              <a:rPr lang="en-US" sz="2200" dirty="0"/>
              <a:t>,</a:t>
            </a:r>
            <a:r>
              <a:rPr lang="ru-RU" sz="2200" dirty="0"/>
              <a:t> используемое при усвоении любого программного материала. Специально подобранные игры и упражнения дают возможность благоприятно воздействовать на все компоненты речи. В игре ребенок получает возможность обогащать и закреплять словарь</a:t>
            </a:r>
            <a:r>
              <a:rPr lang="en-US" sz="2200" dirty="0"/>
              <a:t>,</a:t>
            </a:r>
            <a:r>
              <a:rPr lang="ru-RU" sz="2200" dirty="0"/>
              <a:t> формировать грамматические категории</a:t>
            </a:r>
            <a:r>
              <a:rPr lang="en-US" sz="2200" dirty="0"/>
              <a:t>,</a:t>
            </a:r>
            <a:r>
              <a:rPr lang="ru-RU" sz="2200" dirty="0"/>
              <a:t> развивать связную речь</a:t>
            </a:r>
            <a:r>
              <a:rPr lang="en-US" sz="2200" dirty="0"/>
              <a:t>,</a:t>
            </a:r>
            <a:r>
              <a:rPr lang="ru-RU" sz="2200" dirty="0"/>
              <a:t> расширять знания об окружающем мире</a:t>
            </a:r>
            <a:r>
              <a:rPr lang="en-US" sz="2200" dirty="0"/>
              <a:t>,</a:t>
            </a:r>
            <a:r>
              <a:rPr lang="ru-RU" sz="2200" dirty="0"/>
              <a:t> развивать словесное творчество</a:t>
            </a:r>
            <a:r>
              <a:rPr lang="en-US" sz="2200" dirty="0"/>
              <a:t>,</a:t>
            </a:r>
            <a:r>
              <a:rPr lang="ru-RU" sz="2200" dirty="0"/>
              <a:t> развивать коммуникативные навыки.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612" y="260648"/>
            <a:ext cx="7543800" cy="1656184"/>
          </a:xfrm>
        </p:spPr>
        <p:txBody>
          <a:bodyPr/>
          <a:lstStyle/>
          <a:p>
            <a:r>
              <a:rPr lang="ru-RU" sz="4000" dirty="0"/>
              <a:t>       </a:t>
            </a:r>
            <a:r>
              <a:rPr lang="ru-RU" sz="4000" dirty="0">
                <a:solidFill>
                  <a:srgbClr val="FF3300"/>
                </a:solidFill>
              </a:rPr>
              <a:t>Основные задачи             </a:t>
            </a:r>
            <a:br>
              <a:rPr lang="ru-RU" sz="4000" dirty="0">
                <a:solidFill>
                  <a:srgbClr val="FF3300"/>
                </a:solidFill>
              </a:rPr>
            </a:br>
            <a:r>
              <a:rPr lang="ru-RU" sz="4000" dirty="0">
                <a:solidFill>
                  <a:srgbClr val="FF3300"/>
                </a:solidFill>
              </a:rPr>
              <a:t>      речевого развития</a:t>
            </a:r>
            <a:br>
              <a:rPr lang="ru-RU" sz="4000" dirty="0">
                <a:solidFill>
                  <a:srgbClr val="FF3300"/>
                </a:solidFill>
              </a:rPr>
            </a:br>
            <a:r>
              <a:rPr lang="ru-RU" sz="4000" dirty="0">
                <a:solidFill>
                  <a:srgbClr val="FF3300"/>
                </a:solidFill>
              </a:rPr>
              <a:t>младших  дошкольников</a:t>
            </a:r>
            <a:r>
              <a:rPr lang="ru-RU" sz="4000" dirty="0"/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68860"/>
            <a:ext cx="7543800" cy="392714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endParaRPr lang="ru-RU" sz="2800" dirty="0"/>
          </a:p>
          <a:p>
            <a:pPr>
              <a:lnSpc>
                <a:spcPct val="90000"/>
              </a:lnSpc>
              <a:buFontTx/>
              <a:buChar char="-"/>
            </a:pPr>
            <a:endParaRPr lang="ru-RU" sz="28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dirty="0"/>
              <a:t>Развитие звуковой культуры речи;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dirty="0"/>
              <a:t>Формирование грамматического строя речи;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dirty="0"/>
              <a:t>Обогащение словарного запаса;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dirty="0"/>
              <a:t>Развитие связной речи.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Использование мнемотехники</a:t>
            </a:r>
            <a:br>
              <a:rPr lang="ru-RU" sz="3600">
                <a:solidFill>
                  <a:srgbClr val="FF3300"/>
                </a:solidFill>
              </a:rPr>
            </a:br>
            <a:r>
              <a:rPr lang="ru-RU" sz="3600">
                <a:solidFill>
                  <a:srgbClr val="FF3300"/>
                </a:solidFill>
              </a:rPr>
              <a:t>  для развития связной речи</a:t>
            </a:r>
            <a:br>
              <a:rPr lang="ru-RU" sz="3600">
                <a:solidFill>
                  <a:srgbClr val="FF3300"/>
                </a:solidFill>
              </a:rPr>
            </a:br>
            <a:r>
              <a:rPr lang="ru-RU" sz="3600">
                <a:solidFill>
                  <a:srgbClr val="FF3300"/>
                </a:solidFill>
              </a:rPr>
              <a:t>            дошкольников</a:t>
            </a:r>
            <a:r>
              <a:rPr lang="ru-RU" sz="3600"/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FF3300"/>
                </a:solidFill>
              </a:rPr>
              <a:t>Мнемотехника</a:t>
            </a:r>
            <a:r>
              <a:rPr lang="ru-RU" sz="2400"/>
              <a:t> – это система методов и приёмов</a:t>
            </a:r>
            <a:r>
              <a:rPr lang="en-US" sz="2400"/>
              <a:t>,</a:t>
            </a:r>
            <a:r>
              <a:rPr lang="ru-RU" sz="2400"/>
              <a:t> обеспечивающих эффективное запоминание</a:t>
            </a:r>
            <a:r>
              <a:rPr lang="en-US" sz="2400"/>
              <a:t>,</a:t>
            </a:r>
            <a:endParaRPr lang="ru-RU" sz="2400"/>
          </a:p>
          <a:p>
            <a:pPr>
              <a:buFont typeface="Wingdings" pitchFamily="2" charset="2"/>
              <a:buNone/>
            </a:pPr>
            <a:r>
              <a:rPr lang="ru-RU" sz="2400"/>
              <a:t>    сохранение и воспроизведение информации.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Использование мнемотехники сокращает время обучения и одновременно решает следующие речевые задачи: обогащение словарного запаса</a:t>
            </a:r>
            <a:r>
              <a:rPr lang="en-US" sz="2400"/>
              <a:t>,</a:t>
            </a:r>
            <a:r>
              <a:rPr lang="ru-RU" sz="2400"/>
              <a:t> составление рассказов</a:t>
            </a:r>
            <a:r>
              <a:rPr lang="en-US" sz="2400"/>
              <a:t>,</a:t>
            </a:r>
            <a:r>
              <a:rPr lang="ru-RU" sz="2400"/>
              <a:t> пересказ худ. литературы</a:t>
            </a:r>
            <a:r>
              <a:rPr lang="en-US" sz="2400"/>
              <a:t>,</a:t>
            </a:r>
            <a:r>
              <a:rPr lang="ru-RU" sz="2400"/>
              <a:t> отгадывание и загадывание загадок</a:t>
            </a:r>
            <a:r>
              <a:rPr lang="en-US" sz="2400"/>
              <a:t>,</a:t>
            </a:r>
            <a:r>
              <a:rPr lang="ru-RU" sz="2400"/>
              <a:t> заучивание стихов.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1520299106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00" y="609600"/>
            <a:ext cx="37920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1520298416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465600"/>
            <a:ext cx="510540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1520297690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708000" cy="27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3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FF3300"/>
                </a:solidFill>
              </a:rPr>
              <a:t>   Театрализованная деятельность как</a:t>
            </a:r>
            <a:br>
              <a:rPr lang="ru-RU" sz="2800">
                <a:solidFill>
                  <a:srgbClr val="FF3300"/>
                </a:solidFill>
              </a:rPr>
            </a:br>
            <a:r>
              <a:rPr lang="ru-RU" sz="2800">
                <a:solidFill>
                  <a:srgbClr val="FF3300"/>
                </a:solidFill>
              </a:rPr>
              <a:t>       средство развития речи детей</a:t>
            </a:r>
            <a:br>
              <a:rPr lang="ru-RU" sz="2800">
                <a:solidFill>
                  <a:srgbClr val="FF3300"/>
                </a:solidFill>
              </a:rPr>
            </a:br>
            <a:r>
              <a:rPr lang="ru-RU" sz="2800">
                <a:solidFill>
                  <a:srgbClr val="FF3300"/>
                </a:solidFill>
              </a:rPr>
              <a:t>              дошкольного возраста</a:t>
            </a:r>
          </a:p>
        </p:txBody>
      </p:sp>
      <p:sp>
        <p:nvSpPr>
          <p:cNvPr id="109582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1066800" y="1905000"/>
            <a:ext cx="7543800" cy="1981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/>
              <a:t>Театрализованные игры способствуют усвоению элементов речевого общения (мимика</a:t>
            </a:r>
            <a:r>
              <a:rPr lang="en-US" sz="1800" dirty="0"/>
              <a:t>,</a:t>
            </a:r>
            <a:r>
              <a:rPr lang="ru-RU" sz="1800" dirty="0"/>
              <a:t> жест</a:t>
            </a:r>
            <a:r>
              <a:rPr lang="en-US" sz="1800" dirty="0"/>
              <a:t>,</a:t>
            </a:r>
            <a:r>
              <a:rPr lang="ru-RU" sz="1800" dirty="0"/>
              <a:t> поза</a:t>
            </a:r>
            <a:r>
              <a:rPr lang="en-US" sz="1800" dirty="0"/>
              <a:t>,</a:t>
            </a:r>
            <a:r>
              <a:rPr lang="ru-RU" sz="1800" dirty="0"/>
              <a:t> интонация</a:t>
            </a:r>
            <a:r>
              <a:rPr lang="en-US" sz="1800" dirty="0"/>
              <a:t>,</a:t>
            </a:r>
            <a:r>
              <a:rPr lang="ru-RU" sz="1800" dirty="0"/>
              <a:t> модуляция голоса). Театрализованная деятельность – это не просто игра</a:t>
            </a:r>
            <a:r>
              <a:rPr lang="en-US" sz="1800" dirty="0"/>
              <a:t>,</a:t>
            </a:r>
            <a:r>
              <a:rPr lang="ru-RU" sz="1800" dirty="0"/>
              <a:t> а ещё и прекрасное средство для интенсивного развития речи детей</a:t>
            </a:r>
            <a:r>
              <a:rPr lang="en-US" sz="1800" dirty="0"/>
              <a:t>,</a:t>
            </a:r>
            <a:r>
              <a:rPr lang="ru-RU" sz="1800" dirty="0"/>
              <a:t> обогащение словаря</a:t>
            </a:r>
            <a:r>
              <a:rPr lang="en-US" sz="1800" dirty="0"/>
              <a:t>,</a:t>
            </a:r>
            <a:r>
              <a:rPr lang="ru-RU" sz="1800" dirty="0"/>
              <a:t> а так же развития мышления</a:t>
            </a:r>
            <a:r>
              <a:rPr lang="en-US" sz="1800" dirty="0"/>
              <a:t>,</a:t>
            </a:r>
            <a:r>
              <a:rPr lang="ru-RU" sz="1800" dirty="0"/>
              <a:t> воображения</a:t>
            </a:r>
            <a:r>
              <a:rPr lang="en-US" sz="1800" dirty="0"/>
              <a:t>,</a:t>
            </a:r>
            <a:r>
              <a:rPr lang="ru-RU" sz="1800" dirty="0"/>
              <a:t> внимания и памяти</a:t>
            </a:r>
            <a:r>
              <a:rPr lang="en-US" sz="1800" dirty="0"/>
              <a:t>,</a:t>
            </a:r>
            <a:r>
              <a:rPr lang="ru-RU" sz="1800" dirty="0"/>
              <a:t> что является психологической основой правильной речи.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708" y="3753036"/>
            <a:ext cx="2247714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140" y="3771129"/>
            <a:ext cx="2219657" cy="29607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 </a:t>
            </a:r>
            <a:r>
              <a:rPr lang="ru-RU" sz="4000">
                <a:solidFill>
                  <a:srgbClr val="FF3300"/>
                </a:solidFill>
              </a:rPr>
              <a:t>Музыкальные занятия и</a:t>
            </a:r>
            <a:br>
              <a:rPr lang="ru-RU" sz="4000">
                <a:solidFill>
                  <a:srgbClr val="FF3300"/>
                </a:solidFill>
              </a:rPr>
            </a:br>
            <a:r>
              <a:rPr lang="ru-RU" sz="4000">
                <a:solidFill>
                  <a:srgbClr val="FF3300"/>
                </a:solidFill>
              </a:rPr>
              <a:t>         развитие речи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914400" y="1752600"/>
            <a:ext cx="7543800" cy="1981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/>
              <a:t>Музыкальное воспитание в детском саду имеет большое значение для развития речи детей. Основополагающий принцип проведения музыкальных занятий является взаимосвязь речи</a:t>
            </a:r>
            <a:r>
              <a:rPr lang="en-US" sz="1800" dirty="0"/>
              <a:t>,</a:t>
            </a:r>
            <a:r>
              <a:rPr lang="ru-RU" sz="1800" dirty="0"/>
              <a:t> музыки и движения. Чёткое произношение ритмического текста и стихов под музыку развивает музыкальный слух</a:t>
            </a:r>
            <a:r>
              <a:rPr lang="en-US" sz="1800" dirty="0"/>
              <a:t>,</a:t>
            </a:r>
            <a:r>
              <a:rPr lang="ru-RU" sz="1800" dirty="0"/>
              <a:t> воображение</a:t>
            </a:r>
            <a:r>
              <a:rPr lang="en-US" sz="1800" dirty="0"/>
              <a:t>,</a:t>
            </a:r>
            <a:r>
              <a:rPr lang="ru-RU" sz="1800" dirty="0"/>
              <a:t> чувства слова. Каждое слово</a:t>
            </a:r>
            <a:r>
              <a:rPr lang="en-US" sz="1800" dirty="0"/>
              <a:t>,</a:t>
            </a:r>
            <a:r>
              <a:rPr lang="ru-RU" sz="1800" dirty="0"/>
              <a:t> слог</a:t>
            </a:r>
            <a:r>
              <a:rPr lang="en-US" sz="1800" dirty="0"/>
              <a:t>,</a:t>
            </a:r>
            <a:r>
              <a:rPr lang="ru-RU" sz="1800" dirty="0"/>
              <a:t> звук произносятся осмысленно</a:t>
            </a:r>
            <a:r>
              <a:rPr lang="en-US" sz="1800" dirty="0"/>
              <a:t>,</a:t>
            </a:r>
            <a:r>
              <a:rPr lang="ru-RU" sz="1800" dirty="0"/>
              <a:t> с искренним отношением.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629" y="3855168"/>
            <a:ext cx="3708411" cy="2445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855168"/>
            <a:ext cx="3384376" cy="2445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FF3300"/>
                </a:solidFill>
              </a:rPr>
              <a:t>Художественное творчество и развитие речи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8820"/>
            <a:ext cx="8469923" cy="428718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dirty="0">
                <a:latin typeface="Arial" charset="0"/>
              </a:rPr>
              <a:t>      </a:t>
            </a:r>
            <a:r>
              <a:rPr lang="ru-RU" sz="1800" dirty="0">
                <a:latin typeface="Arial" charset="0"/>
              </a:rPr>
              <a:t>Художественное творчество – уникальное средство для развития мелкой моторики и речи в их единстве и взаимосвязи. Дети учатся анализировать формы, наблюдать, сравнивать, выделять черты сходства и различия предметов.</a:t>
            </a:r>
          </a:p>
          <a:p>
            <a:pPr>
              <a:buFont typeface="Wingdings" pitchFamily="2" charset="2"/>
              <a:buNone/>
            </a:pPr>
            <a:endParaRPr lang="ru-RU" sz="24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18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1800" dirty="0"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868" y="3326701"/>
            <a:ext cx="3286192" cy="24646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284985"/>
            <a:ext cx="1980221" cy="2641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792" y="3215002"/>
            <a:ext cx="2015197" cy="26880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757</Words>
  <Application>Microsoft Office PowerPoint</Application>
  <PresentationFormat>Экран (4:3)</PresentationFormat>
  <Paragraphs>52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Wingdings</vt:lpstr>
      <vt:lpstr>Сумерки</vt:lpstr>
      <vt:lpstr>«Игровая деятельность, как фактор речевого развития детей младшего дошкольного возраста»</vt:lpstr>
      <vt:lpstr>Презентация PowerPoint</vt:lpstr>
      <vt:lpstr>Презентация PowerPoint</vt:lpstr>
      <vt:lpstr>       Основные задачи                    речевого развития младших  дошкольников </vt:lpstr>
      <vt:lpstr>Использование мнемотехники   для развития связной речи             дошкольников </vt:lpstr>
      <vt:lpstr>Презентация PowerPoint</vt:lpstr>
      <vt:lpstr>   Театрализованная деятельность как        средство развития речи детей               дошкольного возраста</vt:lpstr>
      <vt:lpstr>  Музыкальные занятия и          развитие речи</vt:lpstr>
      <vt:lpstr>Художественное творчество и развитие речи</vt:lpstr>
      <vt:lpstr>Презентация PowerPoint</vt:lpstr>
      <vt:lpstr>Основные виды дидактических игр</vt:lpstr>
      <vt:lpstr>Презентация PowerPoint</vt:lpstr>
      <vt:lpstr>Пальчиковые игры как способ развития речи детей  дошкольного возраста</vt:lpstr>
      <vt:lpstr>Презентация PowerPoint</vt:lpstr>
      <vt:lpstr>Подвижные игры в речевом развитии</vt:lpstr>
      <vt:lpstr>Презентация PowerPoint</vt:lpstr>
      <vt:lpstr>Предметно развивающая среда в группе</vt:lpstr>
      <vt:lpstr>Работа с родителями: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Влад</dc:creator>
  <cp:keywords>речь</cp:keywords>
  <cp:lastModifiedBy>gregg</cp:lastModifiedBy>
  <cp:revision>93</cp:revision>
  <dcterms:created xsi:type="dcterms:W3CDTF">2015-03-28T18:49:20Z</dcterms:created>
  <dcterms:modified xsi:type="dcterms:W3CDTF">2024-11-11T18:00:34Z</dcterms:modified>
  <cp:version>0906.0100.01</cp:version>
</cp:coreProperties>
</file>