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891F-1B9C-4143-9E59-20A93B7FF2A6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B87C-8CB1-4267-AA71-269B2CF3C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891F-1B9C-4143-9E59-20A93B7FF2A6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B87C-8CB1-4267-AA71-269B2CF3C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891F-1B9C-4143-9E59-20A93B7FF2A6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B87C-8CB1-4267-AA71-269B2CF3C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891F-1B9C-4143-9E59-20A93B7FF2A6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B87C-8CB1-4267-AA71-269B2CF3C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891F-1B9C-4143-9E59-20A93B7FF2A6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B87C-8CB1-4267-AA71-269B2CF3C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891F-1B9C-4143-9E59-20A93B7FF2A6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B87C-8CB1-4267-AA71-269B2CF3C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891F-1B9C-4143-9E59-20A93B7FF2A6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B87C-8CB1-4267-AA71-269B2CF3C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891F-1B9C-4143-9E59-20A93B7FF2A6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B87C-8CB1-4267-AA71-269B2CF3C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891F-1B9C-4143-9E59-20A93B7FF2A6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B87C-8CB1-4267-AA71-269B2CF3C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891F-1B9C-4143-9E59-20A93B7FF2A6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B87C-8CB1-4267-AA71-269B2CF3C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891F-1B9C-4143-9E59-20A93B7FF2A6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9EB87C-8CB1-4267-AA71-269B2CF3C4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15891F-1B9C-4143-9E59-20A93B7FF2A6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9EB87C-8CB1-4267-AA71-269B2CF3C40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Мастер-класс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Тема: Активное обучение в начальной школе</a:t>
            </a:r>
            <a:endParaRPr lang="ru-RU" dirty="0"/>
          </a:p>
          <a:p>
            <a:r>
              <a:rPr lang="ru-RU" smtClean="0"/>
              <a:t>Учитель:  </a:t>
            </a:r>
            <a:r>
              <a:rPr lang="ru-RU" dirty="0" smtClean="0"/>
              <a:t>Арефьева </a:t>
            </a:r>
            <a:r>
              <a:rPr lang="ru-RU" smtClean="0"/>
              <a:t>Ольга Вячеславовна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 Итак, вот 14 способов использования пустого цветочного горшка:</a:t>
            </a:r>
            <a:br>
              <a:rPr lang="ru-RU" dirty="0" smtClean="0"/>
            </a:br>
            <a:r>
              <a:rPr lang="ru-RU" dirty="0" smtClean="0"/>
              <a:t>1. Посадить в него цветок.</a:t>
            </a:r>
            <a:br>
              <a:rPr lang="ru-RU" dirty="0" smtClean="0"/>
            </a:br>
            <a:r>
              <a:rPr lang="ru-RU" dirty="0" smtClean="0"/>
              <a:t>2. </a:t>
            </a:r>
            <a:r>
              <a:rPr lang="ru-RU" dirty="0" err="1" smtClean="0"/>
              <a:t>Декорадивная</a:t>
            </a:r>
            <a:r>
              <a:rPr lang="ru-RU" dirty="0" smtClean="0"/>
              <a:t> цель - поставить на полочке для красоты.</a:t>
            </a:r>
            <a:br>
              <a:rPr lang="ru-RU" dirty="0" smtClean="0"/>
            </a:br>
            <a:r>
              <a:rPr lang="ru-RU" dirty="0" smtClean="0"/>
              <a:t>3. Подставка.</a:t>
            </a:r>
            <a:br>
              <a:rPr lang="ru-RU" dirty="0" smtClean="0"/>
            </a:br>
            <a:r>
              <a:rPr lang="ru-RU" dirty="0" smtClean="0"/>
              <a:t>4. Составная часть садового фонтана.</a:t>
            </a:r>
            <a:br>
              <a:rPr lang="ru-RU" dirty="0" smtClean="0"/>
            </a:br>
            <a:r>
              <a:rPr lang="ru-RU" dirty="0" smtClean="0"/>
              <a:t>5. Емкость для разных мелочей.</a:t>
            </a:r>
            <a:br>
              <a:rPr lang="ru-RU" dirty="0" smtClean="0"/>
            </a:br>
            <a:r>
              <a:rPr lang="ru-RU" dirty="0" smtClean="0"/>
              <a:t>6. Разбить на черепки, сделать дренаж для посадки цветка в другом горшке.</a:t>
            </a:r>
            <a:br>
              <a:rPr lang="ru-RU" dirty="0" smtClean="0"/>
            </a:br>
            <a:r>
              <a:rPr lang="ru-RU" dirty="0" smtClean="0"/>
              <a:t>7. Копилка.</a:t>
            </a:r>
            <a:br>
              <a:rPr lang="ru-RU" dirty="0" smtClean="0"/>
            </a:br>
            <a:r>
              <a:rPr lang="ru-RU" dirty="0" smtClean="0"/>
              <a:t>8. Поставить внутрь стеклянную банку и использовать как вазу для цветов.</a:t>
            </a:r>
            <a:br>
              <a:rPr lang="ru-RU" dirty="0" smtClean="0"/>
            </a:br>
            <a:r>
              <a:rPr lang="ru-RU" dirty="0" smtClean="0"/>
              <a:t>9. Домик для рыбок в аквариуме.</a:t>
            </a:r>
            <a:br>
              <a:rPr lang="ru-RU" dirty="0" smtClean="0"/>
            </a:br>
            <a:r>
              <a:rPr lang="ru-RU" dirty="0" smtClean="0"/>
              <a:t>10. Домик для хомяков.</a:t>
            </a:r>
            <a:br>
              <a:rPr lang="ru-RU" dirty="0" smtClean="0"/>
            </a:br>
            <a:r>
              <a:rPr lang="ru-RU" dirty="0" smtClean="0"/>
              <a:t>11. Пепельница.</a:t>
            </a:r>
            <a:br>
              <a:rPr lang="ru-RU" dirty="0" smtClean="0"/>
            </a:br>
            <a:r>
              <a:rPr lang="ru-RU" dirty="0" smtClean="0"/>
              <a:t>12. Обвязать веревкой, спускать что-либо из окна.</a:t>
            </a:r>
            <a:br>
              <a:rPr lang="ru-RU" dirty="0" smtClean="0"/>
            </a:br>
            <a:r>
              <a:rPr lang="ru-RU" dirty="0" smtClean="0"/>
              <a:t>13. Разбить на черепки, выложить дно аквариума.</a:t>
            </a:r>
            <a:br>
              <a:rPr lang="ru-RU" dirty="0" smtClean="0"/>
            </a:br>
            <a:r>
              <a:rPr lang="ru-RU" dirty="0" smtClean="0"/>
              <a:t>14. Подарок.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Ролевая игра</a:t>
            </a:r>
            <a:r>
              <a:rPr lang="ru-RU" dirty="0"/>
              <a:t> </a:t>
            </a:r>
            <a:r>
              <a:rPr lang="ru-RU" i="1" dirty="0"/>
              <a:t>, учимся читать сказку </a:t>
            </a:r>
            <a:r>
              <a:rPr lang="ru-RU" b="1" i="1" dirty="0"/>
              <a:t>"Красная Шапочка".</a:t>
            </a:r>
            <a:endParaRPr lang="ru-RU" dirty="0" smtClean="0"/>
          </a:p>
          <a:p>
            <a:r>
              <a:rPr lang="ru-RU" b="1" i="1" dirty="0"/>
              <a:t>Тема урока: "Приключения Красной Шапочки" </a:t>
            </a:r>
            <a:endParaRPr lang="ru-RU" dirty="0" smtClean="0"/>
          </a:p>
          <a:p>
            <a:r>
              <a:rPr lang="ru-RU" i="1" dirty="0"/>
              <a:t>Цель урока: понимание основных событий сказки "Красная Шапочка" и развитие способности вживаться в роли персонажей. </a:t>
            </a:r>
            <a:endParaRPr lang="ru-RU" dirty="0" smtClean="0"/>
          </a:p>
          <a:p>
            <a:r>
              <a:rPr lang="ru-RU" i="1" dirty="0"/>
              <a:t>Метод активного обучения: ролевая </a:t>
            </a:r>
            <a:r>
              <a:rPr lang="ru-RU" i="1" dirty="0" smtClean="0"/>
              <a:t>игра</a:t>
            </a:r>
          </a:p>
          <a:p>
            <a:r>
              <a:rPr lang="ru-RU" i="1" dirty="0" smtClean="0"/>
              <a:t>Итак ,коллеги,  </a:t>
            </a:r>
            <a:r>
              <a:rPr lang="ru-RU" i="1" dirty="0"/>
              <a:t>сегодня </a:t>
            </a:r>
            <a:r>
              <a:rPr lang="ru-RU" i="1" dirty="0" smtClean="0"/>
              <a:t>вы станете  </a:t>
            </a:r>
            <a:r>
              <a:rPr lang="ru-RU" i="1" dirty="0"/>
              <a:t>героями сказки "Красная Шапочка" и </a:t>
            </a:r>
            <a:r>
              <a:rPr lang="ru-RU" i="1" dirty="0" smtClean="0"/>
              <a:t>сыграете </a:t>
            </a:r>
            <a:r>
              <a:rPr lang="ru-RU" i="1" dirty="0"/>
              <a:t>различные сцены из нее. Кратко вспомним сюжет </a:t>
            </a:r>
            <a:r>
              <a:rPr lang="ru-RU" i="1" dirty="0" smtClean="0"/>
              <a:t>сказки.  Каждая из групп </a:t>
            </a:r>
            <a:r>
              <a:rPr lang="ru-RU" i="1" dirty="0"/>
              <a:t>представляет одну из сцен </a:t>
            </a:r>
            <a:r>
              <a:rPr lang="ru-RU" i="1" dirty="0" smtClean="0"/>
              <a:t>сказки. Первая </a:t>
            </a:r>
            <a:r>
              <a:rPr lang="ru-RU" i="1" dirty="0"/>
              <a:t>группа - начало сказки, вторая - встреча с волком, третья - посещение бабушки </a:t>
            </a:r>
            <a:r>
              <a:rPr lang="ru-RU" i="1" dirty="0" smtClean="0"/>
              <a:t> волком, четвертая –встреча внучки и волка, пятая группа будет охотниками. </a:t>
            </a:r>
            <a:r>
              <a:rPr lang="ru-RU" i="1" dirty="0"/>
              <a:t>Каждой группе </a:t>
            </a:r>
            <a:r>
              <a:rPr lang="ru-RU" i="1" dirty="0" smtClean="0"/>
              <a:t>предоставляю </a:t>
            </a:r>
            <a:r>
              <a:rPr lang="ru-RU" i="1" dirty="0"/>
              <a:t>несколько минут на подготовку </a:t>
            </a:r>
            <a:r>
              <a:rPr lang="ru-RU" i="1" dirty="0" smtClean="0"/>
              <a:t> </a:t>
            </a:r>
            <a:r>
              <a:rPr lang="ru-RU" i="1" dirty="0"/>
              <a:t>(выбор роли, обдумывание диалогов). Затем каждая группа представляет свою сцену перед классом. 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Групповой проект</a:t>
            </a:r>
            <a:r>
              <a:rPr lang="ru-RU" dirty="0"/>
              <a:t> </a:t>
            </a:r>
            <a:r>
              <a:rPr lang="ru-RU" dirty="0" smtClean="0"/>
              <a:t>:каждой группе нужно украсить окно, </a:t>
            </a:r>
            <a:r>
              <a:rPr lang="ru-RU" dirty="0"/>
              <a:t>чтобы оно стало зимним, сказочным. Для этого вам потребуется картон – макет окна, белая бумага, салфетки, вата, клей, ножницы и ваше воображение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Посмотрим, что у вас получилось. Представители каждой группы демонстрируют отчет о проделанной работе. У вас получился продукт совместной деятельности. В его создании участвовал каждый член группы и внес свой вклад чтобы получить конкретный результат.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Подведение </a:t>
            </a:r>
            <a:r>
              <a:rPr lang="ru-RU" b="1" dirty="0" smtClean="0"/>
              <a:t>итогов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Активное обучение - путь к успешному образованию. Активное обучение является эффективным методом, способствующим глубокому усвоению знаний и развитию навыков критического мышления и коммуникации. Это позволяет подготовить учащихся к современному миру, где важно уметь решать проблемы, работать в команде и применять знания на практике. Активное обучение способствует развитию личности учащихся, помогает им обрести самостоятельность, ответственность и уверенность в своих силах, а также способствует формированию положительного отношения к учебе и активному участию в учебном процессе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 надеюсь, что наш мастер-класс оказался для вас плодотворным и вдохновляющим событием, которое помогло вам, дорогие коллеги, приобрести новыми идеи, которые позволят сделать учебный процесс более интересным, увлекательным и результативным для каждого ребенка.</a:t>
            </a:r>
          </a:p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Введение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-Уважаемые  </a:t>
            </a:r>
            <a:r>
              <a:rPr lang="ru-RU" dirty="0"/>
              <a:t>коллеги, рада приветствовать вас на мастер-классе по теме "Активное обучение в начальной школе"!   Этот мастер-класс предоставит нам возможность разобраться в методах активного обучения, которые помогут сделать нашу классную работу более захватывающей и эффективной.  Сегодня мы будем учиться друг у друга и вместе искать новые пути для улучшения нашего профессионального мастерства, активно обсуждать и применять методы, которые позволят нам создать атмосферу радости и исследований в наших классах, а также сделать обучение более значимым для каждого ребенка. Я уверена, что ваше участие и опыт сыграют важную роль в успехе этого мастер-класса.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Теоретические основы активного обучения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Вот некоторые из ключевых принципов, на которых строится активное обучение:</a:t>
            </a:r>
            <a:endParaRPr lang="ru-RU" dirty="0" smtClean="0"/>
          </a:p>
          <a:p>
            <a:pPr lvl="0"/>
            <a:r>
              <a:rPr lang="ru-RU" dirty="0"/>
              <a:t>Активное вовлечение: ученики активно участвуют в учебном процессе, выполняют практические задания, решают проблемы, участвуют в дискуссиях и самостоятельно исследуют тему.</a:t>
            </a:r>
            <a:endParaRPr lang="ru-RU" dirty="0" smtClean="0"/>
          </a:p>
          <a:p>
            <a:pPr lvl="0"/>
            <a:r>
              <a:rPr lang="ru-RU" dirty="0"/>
              <a:t>Построение знаний: активное обучение ориентировано на то, чтобы помочь учащимся строить собственные знания, умения и навыки, а не просто передавать им информацию.</a:t>
            </a:r>
            <a:endParaRPr lang="ru-RU" dirty="0" smtClean="0"/>
          </a:p>
          <a:p>
            <a:pPr lvl="0"/>
            <a:r>
              <a:rPr lang="ru-RU" dirty="0" err="1"/>
              <a:t>Коллаборация</a:t>
            </a:r>
            <a:r>
              <a:rPr lang="ru-RU" dirty="0"/>
              <a:t>: сотрудничество и работа в группах стимулируют обмен идеями и опытом, а также развивают социальные навыки учеников.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концепции </a:t>
            </a:r>
            <a:r>
              <a:rPr lang="ru-RU" dirty="0"/>
              <a:t>активного обучения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стимулирование самостоятельности: активное обучение стремится развивать у учащихся навыки самостоятельного мышления, исследования, анализа и принятия решений. Это позволяет им становиться более независимыми и ответственными за свою учебу и школьную жизнь.</a:t>
            </a:r>
          </a:p>
          <a:p>
            <a:r>
              <a:rPr lang="ru-RU" dirty="0"/>
              <a:t>учебная активность и практика: ученики активно участвуют в учебном процессе, выполняют задания, решают проблемы, участвуют в дискуссиях и создают что-то новое. Такая активность способствует более глубокому усвоению материала и лучшему запоминанию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стимулирование самостоятельности: активное обучение стремится развивать у учащихся навыки самостоятельного мышления, исследования, анализа и принятия решений. Это позволяет им становиться более независимыми и ответственными за свою учебу и школьную жизнь.</a:t>
            </a:r>
          </a:p>
          <a:p>
            <a:r>
              <a:rPr lang="ru-RU" dirty="0"/>
              <a:t>учебная активность и практика: ученики активно участвуют в учебном процессе, выполняют задания, решают проблемы, участвуют в дискуссиях и создают что-то новое. Такая активность способствует более глубокому усвоению материала и лучшему запоминанию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сотрудничество и коммуникация: активное обучение поддерживает сотрудничество и общение между учениками. Работа в группах способствует обмену знаний и опытом, а также развитию коммуникационных навыков.</a:t>
            </a:r>
            <a:endParaRPr lang="ru-RU" dirty="0" smtClean="0"/>
          </a:p>
          <a:p>
            <a:pPr lvl="0"/>
            <a:r>
              <a:rPr lang="ru-RU" dirty="0"/>
              <a:t>применение знаний в реальных ситуациях: активное обучение стимулирует учащихся применять полученные знания и умения на практике, решая реальные проблемы и задачи.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индивидуализация обучения: каждый ученик уникален, и активное обучение предоставляет возможность адаптировать учебный процесс под индивидуальные потребности и интересы учащихся.</a:t>
            </a:r>
            <a:endParaRPr lang="ru-RU" dirty="0" smtClean="0"/>
          </a:p>
          <a:p>
            <a:pPr lvl="0"/>
            <a:r>
              <a:rPr lang="ru-RU" dirty="0"/>
              <a:t>развитие критического мышления: активное обучение подталкивает учащихся задавать вопросы, анализировать информацию, искать решения и оценивать результаты, что способствует развитию критического мышления.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</a:t>
            </a:r>
            <a:r>
              <a:rPr lang="ru-RU" dirty="0"/>
              <a:t>активного обучения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Ролевые </a:t>
            </a:r>
            <a:r>
              <a:rPr lang="ru-RU" b="1" dirty="0"/>
              <a:t>игры </a:t>
            </a:r>
            <a:r>
              <a:rPr lang="ru-RU" dirty="0"/>
              <a:t>- это метод активного обучения, при котором ученики играют различные роли, представляя персонажей или ситуации, связанные с изучаемой темой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/>
              <a:t>Дискуссии</a:t>
            </a:r>
            <a:r>
              <a:rPr lang="ru-RU" dirty="0"/>
              <a:t> -это метод активного обучения, при котором ученики активно общаются друг с другом на определенную тему, обмениваются мнениями, аргументируют свои взгляды и слушают точки зрения других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/>
              <a:t>Групповые проекты </a:t>
            </a:r>
            <a:r>
              <a:rPr lang="ru-RU" dirty="0"/>
              <a:t>представляют собой совместную работу учащихся в малых группах для выполнения конкретной задачи или проекта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Практические упражнения.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Мозговой штурм</a:t>
            </a:r>
            <a:r>
              <a:rPr lang="ru-RU" dirty="0"/>
              <a:t> </a:t>
            </a:r>
            <a:r>
              <a:rPr lang="ru-RU" dirty="0" smtClean="0"/>
              <a:t>.Коллеги, делимся на  группы по 4-5 человек.</a:t>
            </a:r>
          </a:p>
          <a:p>
            <a:r>
              <a:rPr lang="ru-RU" dirty="0" smtClean="0"/>
              <a:t>Каждой команде в течении минуты  нужно придумать  не мене 10 способов </a:t>
            </a:r>
            <a:r>
              <a:rPr lang="ru-RU" dirty="0"/>
              <a:t>и</a:t>
            </a:r>
            <a:r>
              <a:rPr lang="ru-RU" dirty="0" smtClean="0"/>
              <a:t>спользования  цветочного горшка.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894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Мастер-класс</vt:lpstr>
      <vt:lpstr>Введение </vt:lpstr>
      <vt:lpstr>Теоретические основы активного обучения  </vt:lpstr>
      <vt:lpstr>Основные концепции активного обучения</vt:lpstr>
      <vt:lpstr>Слайд 5</vt:lpstr>
      <vt:lpstr>Слайд 6</vt:lpstr>
      <vt:lpstr>Слайд 7</vt:lpstr>
      <vt:lpstr>Методы активного обучения</vt:lpstr>
      <vt:lpstr>Практические упражнения. </vt:lpstr>
      <vt:lpstr>Слайд 10</vt:lpstr>
      <vt:lpstr>Слайд 11</vt:lpstr>
      <vt:lpstr>Слайд 12</vt:lpstr>
      <vt:lpstr>Подведение итогов </vt:lpstr>
      <vt:lpstr>Слайд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класс</dc:title>
  <dc:creator>школа</dc:creator>
  <cp:lastModifiedBy>школа</cp:lastModifiedBy>
  <cp:revision>8</cp:revision>
  <dcterms:created xsi:type="dcterms:W3CDTF">2024-11-11T17:54:50Z</dcterms:created>
  <dcterms:modified xsi:type="dcterms:W3CDTF">2024-11-11T19:58:33Z</dcterms:modified>
</cp:coreProperties>
</file>