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2" r:id="rId9"/>
    <p:sldId id="265" r:id="rId10"/>
    <p:sldId id="266" r:id="rId11"/>
    <p:sldId id="270" r:id="rId12"/>
    <p:sldId id="271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2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0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07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75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67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3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56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7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1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3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4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9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8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5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379C-49EE-4B30-9EDC-44A1ACF1615F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D53C7A-F5CE-41B5-9BAF-1A685252C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6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i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Имя прилагательное.</a:t>
            </a:r>
            <a:br>
              <a:rPr lang="ru-RU" sz="6000" i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Прилагательные </a:t>
            </a:r>
            <a:r>
              <a:rPr lang="ru-RU" sz="6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качественные,</a:t>
            </a:r>
            <a:br>
              <a:rPr lang="ru-RU" sz="6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относительные, притяжательные</a:t>
            </a:r>
            <a:endParaRPr lang="ru-RU" sz="6000" i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6 </a:t>
            </a:r>
            <a:r>
              <a:rPr lang="ru-RU" dirty="0" smtClean="0"/>
              <a:t>класс</a:t>
            </a:r>
          </a:p>
          <a:p>
            <a:pPr algn="ctr"/>
            <a:r>
              <a:rPr lang="ru-RU" sz="1400" dirty="0" smtClean="0"/>
              <a:t>Подготовила: попова </a:t>
            </a:r>
            <a:r>
              <a:rPr lang="ru-RU" sz="1400" dirty="0" err="1" smtClean="0"/>
              <a:t>л.г</a:t>
            </a:r>
            <a:r>
              <a:rPr lang="ru-RU" sz="1400" dirty="0" smtClean="0"/>
              <a:t>., учитель русского языка и литературы </a:t>
            </a:r>
            <a:r>
              <a:rPr lang="ru-RU" sz="1400" dirty="0" err="1" smtClean="0"/>
              <a:t>тмкоу</a:t>
            </a:r>
            <a:r>
              <a:rPr lang="ru-RU" sz="1400" dirty="0" smtClean="0"/>
              <a:t> «</a:t>
            </a:r>
            <a:r>
              <a:rPr lang="ru-RU" sz="1400" dirty="0" err="1" smtClean="0"/>
              <a:t>новорыбинская</a:t>
            </a:r>
            <a:r>
              <a:rPr lang="ru-RU" sz="1400" dirty="0" smtClean="0"/>
              <a:t> средняя школа»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50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569"/>
            <a:ext cx="12096427" cy="617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kr.sh/i/130521/6pLqbz6C.jpg?download=1&amp;name=%D0%A1%D0%BA%D1%80%D0%B8%D0%BD%D1%88%D0%BE%D1%82%2013-05-2021%2021:33: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9" y="609600"/>
            <a:ext cx="11824513" cy="238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Надпишите разряд над каждым прилагательным в группе.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effectLst/>
              </a:rPr>
              <a:t> </a:t>
            </a:r>
            <a:r>
              <a:rPr lang="ru-RU" sz="2800" dirty="0">
                <a:effectLst/>
              </a:rPr>
              <a:t>1) Медвежья голова, медвежья шапка, медвежья походка. </a:t>
            </a:r>
            <a:endParaRPr lang="ru-RU" sz="2800" dirty="0" smtClean="0">
              <a:effectLst/>
            </a:endParaRPr>
          </a:p>
          <a:p>
            <a:r>
              <a:rPr lang="ru-RU" sz="2800" dirty="0" smtClean="0">
                <a:effectLst/>
              </a:rPr>
              <a:t>2</a:t>
            </a:r>
            <a:r>
              <a:rPr lang="ru-RU" sz="2800" dirty="0">
                <a:effectLst/>
              </a:rPr>
              <a:t>) Заячий тулуп, заячий хвост, заячий характер. </a:t>
            </a:r>
            <a:endParaRPr lang="ru-RU" sz="2800" dirty="0" smtClean="0">
              <a:effectLst/>
            </a:endParaRPr>
          </a:p>
          <a:p>
            <a:r>
              <a:rPr lang="ru-RU" sz="2800" dirty="0" smtClean="0">
                <a:effectLst/>
              </a:rPr>
              <a:t>3</a:t>
            </a:r>
            <a:r>
              <a:rPr lang="ru-RU" sz="2800" dirty="0">
                <a:effectLst/>
              </a:rPr>
              <a:t>) Собачья преданность, собачья конура, собачья лапа. </a:t>
            </a:r>
            <a:endParaRPr lang="ru-RU" sz="2800" dirty="0" smtClean="0">
              <a:effectLst/>
            </a:endParaRPr>
          </a:p>
          <a:p>
            <a:r>
              <a:rPr lang="ru-RU" sz="2800" dirty="0" smtClean="0">
                <a:effectLst/>
              </a:rPr>
              <a:t>4</a:t>
            </a:r>
            <a:r>
              <a:rPr lang="ru-RU" sz="2800" dirty="0">
                <a:effectLst/>
              </a:rPr>
              <a:t>) Лисья улыбка, лисья нора, лисья шуба.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94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1272"/>
            <a:ext cx="11267557" cy="5652655"/>
          </a:xfrm>
        </p:spPr>
        <p:txBody>
          <a:bodyPr>
            <a:normAutofit/>
          </a:bodyPr>
          <a:lstStyle/>
          <a:p>
            <a:r>
              <a:rPr lang="ru-RU" sz="6000" dirty="0" smtClean="0">
                <a:effectLst/>
              </a:rPr>
              <a:t>БЕРЕЖЛИВЫЙ</a:t>
            </a:r>
          </a:p>
          <a:p>
            <a:endParaRPr lang="ru-RU" sz="6000" dirty="0">
              <a:effectLst/>
            </a:endParaRPr>
          </a:p>
          <a:p>
            <a:endParaRPr lang="ru-RU" sz="6000" dirty="0" smtClean="0">
              <a:effectLst/>
            </a:endParaRPr>
          </a:p>
          <a:p>
            <a:r>
              <a:rPr lang="ru-RU" sz="6000" dirty="0" smtClean="0">
                <a:effectLst/>
              </a:rPr>
              <a:t>ДОБРОСОВЕСТНЫЙ </a:t>
            </a:r>
            <a:endParaRPr lang="ru-RU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66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0"/>
            <a:ext cx="12095018" cy="6858000"/>
          </a:xfrm>
        </p:spPr>
        <p:txBody>
          <a:bodyPr/>
          <a:lstStyle/>
          <a:p>
            <a:r>
              <a:rPr lang="ru-RU" sz="3600" dirty="0">
                <a:effectLst/>
              </a:rPr>
              <a:t> </a:t>
            </a:r>
            <a:r>
              <a:rPr lang="ru-RU" sz="3600" dirty="0" smtClean="0">
                <a:effectLst/>
              </a:rPr>
              <a:t> </a:t>
            </a:r>
            <a:r>
              <a:rPr lang="ru-RU" sz="3600" b="1" u="sng" dirty="0">
                <a:solidFill>
                  <a:srgbClr val="FF0000"/>
                </a:solidFill>
                <a:effectLst/>
              </a:rPr>
              <a:t>Найдите четвёртое лишнее </a:t>
            </a:r>
            <a:r>
              <a:rPr lang="ru-RU" sz="3600" b="1" u="sng" dirty="0" smtClean="0">
                <a:solidFill>
                  <a:srgbClr val="FF0000"/>
                </a:solidFill>
                <a:effectLst/>
              </a:rPr>
              <a:t>слово:</a:t>
            </a:r>
          </a:p>
          <a:p>
            <a:pPr marL="0" indent="0">
              <a:buNone/>
            </a:pPr>
            <a:r>
              <a:rPr lang="ru-RU" sz="3600" dirty="0" smtClean="0">
                <a:effectLst/>
              </a:rPr>
              <a:t>1)Красивая </a:t>
            </a:r>
            <a:r>
              <a:rPr lang="ru-RU" sz="3600" dirty="0">
                <a:effectLst/>
              </a:rPr>
              <a:t>девочка, старый дедушка, сильный соперник, орлиный клюв </a:t>
            </a:r>
            <a:endParaRPr lang="ru-RU" sz="3600" dirty="0" smtClean="0">
              <a:effectLst/>
            </a:endParaRPr>
          </a:p>
          <a:p>
            <a:pPr marL="0" indent="0">
              <a:buNone/>
            </a:pPr>
            <a:r>
              <a:rPr lang="ru-RU" sz="3600" dirty="0" smtClean="0">
                <a:effectLst/>
              </a:rPr>
              <a:t>2)Сестрин </a:t>
            </a:r>
            <a:r>
              <a:rPr lang="ru-RU" sz="3600" dirty="0">
                <a:effectLst/>
              </a:rPr>
              <a:t>платок, беличий хвост, мамин плащ, строгий директор </a:t>
            </a:r>
            <a:endParaRPr lang="ru-RU" sz="3600" dirty="0" smtClean="0">
              <a:effectLst/>
            </a:endParaRPr>
          </a:p>
          <a:p>
            <a:pPr marL="0" indent="0">
              <a:buNone/>
            </a:pPr>
            <a:r>
              <a:rPr lang="ru-RU" sz="3600" dirty="0" smtClean="0">
                <a:effectLst/>
              </a:rPr>
              <a:t>3)Гусиное </a:t>
            </a:r>
            <a:r>
              <a:rPr lang="ru-RU" sz="3600" dirty="0">
                <a:effectLst/>
              </a:rPr>
              <a:t>перо</a:t>
            </a:r>
            <a:r>
              <a:rPr lang="ru-RU" sz="3600" dirty="0" smtClean="0">
                <a:effectLst/>
              </a:rPr>
              <a:t>,</a:t>
            </a:r>
            <a:r>
              <a:rPr lang="ru-RU" sz="3600" dirty="0">
                <a:effectLst/>
              </a:rPr>
              <a:t> лисья </a:t>
            </a:r>
            <a:r>
              <a:rPr lang="ru-RU" sz="3600" dirty="0" smtClean="0">
                <a:effectLst/>
              </a:rPr>
              <a:t>шапка, </a:t>
            </a:r>
            <a:r>
              <a:rPr lang="ru-RU" sz="3600" dirty="0">
                <a:effectLst/>
              </a:rPr>
              <a:t>волчий хвост, заячьи </a:t>
            </a:r>
            <a:r>
              <a:rPr lang="ru-RU" sz="3600" dirty="0" smtClean="0">
                <a:effectLst/>
              </a:rPr>
              <a:t>уши</a:t>
            </a:r>
          </a:p>
          <a:p>
            <a:pPr marL="0" indent="0">
              <a:buNone/>
            </a:pPr>
            <a:r>
              <a:rPr lang="ru-RU" sz="3600" dirty="0" smtClean="0">
                <a:effectLst/>
              </a:rPr>
              <a:t>4)Оловянный </a:t>
            </a:r>
            <a:r>
              <a:rPr lang="ru-RU" sz="3600" dirty="0">
                <a:effectLst/>
              </a:rPr>
              <a:t>солдатик, </a:t>
            </a:r>
            <a:r>
              <a:rPr lang="ru-RU" sz="3600" dirty="0" smtClean="0">
                <a:effectLst/>
              </a:rPr>
              <a:t>деревянный </a:t>
            </a:r>
            <a:r>
              <a:rPr lang="ru-RU" sz="3600" dirty="0">
                <a:effectLst/>
              </a:rPr>
              <a:t>дом, собачья будка, </a:t>
            </a:r>
            <a:r>
              <a:rPr lang="ru-RU" sz="3600" dirty="0" smtClean="0">
                <a:effectLst/>
              </a:rPr>
              <a:t>стеклянный фужер</a:t>
            </a:r>
            <a:endParaRPr lang="ru-RU" sz="36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5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636327"/>
          </a:xfrm>
        </p:spPr>
        <p:txBody>
          <a:bodyPr>
            <a:normAutofit/>
          </a:bodyPr>
          <a:lstStyle/>
          <a:p>
            <a:r>
              <a:rPr lang="ru-RU" sz="4400" u="sng" dirty="0">
                <a:solidFill>
                  <a:srgbClr val="FF0000"/>
                </a:solidFill>
                <a:effectLst/>
              </a:rPr>
              <a:t>Имя прилагательное </a:t>
            </a:r>
            <a:r>
              <a:rPr lang="ru-RU" sz="4400" b="0" dirty="0">
                <a:solidFill>
                  <a:srgbClr val="FF0000"/>
                </a:solidFill>
                <a:effectLst/>
              </a:rPr>
              <a:t>– </a:t>
            </a:r>
            <a:r>
              <a:rPr lang="ru-RU" sz="4400" b="0" dirty="0">
                <a:effectLst/>
              </a:rPr>
              <a:t>самостоятельная часть речи, которая обозначает </a:t>
            </a:r>
            <a:r>
              <a:rPr lang="ru-RU" sz="4400" dirty="0">
                <a:solidFill>
                  <a:srgbClr val="FF0000"/>
                </a:solidFill>
                <a:effectLst/>
              </a:rPr>
              <a:t>признак предмета</a:t>
            </a:r>
            <a:r>
              <a:rPr lang="ru-RU" sz="4400" b="0" dirty="0">
                <a:effectLst/>
              </a:rPr>
              <a:t> и отвечает на </a:t>
            </a:r>
            <a:r>
              <a:rPr lang="ru-RU" sz="4400" b="0" dirty="0" smtClean="0">
                <a:effectLst/>
              </a:rPr>
              <a:t>вопросы</a:t>
            </a:r>
            <a:br>
              <a:rPr lang="ru-RU" sz="4400" b="0" dirty="0" smtClean="0">
                <a:effectLst/>
              </a:rPr>
            </a:b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Какой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/>
              </a:rPr>
              <a:t>?</a:t>
            </a:r>
            <a:r>
              <a:rPr lang="ru-RU" sz="4400" b="0" dirty="0">
                <a:effectLst/>
              </a:rPr>
              <a:t> (весёлый, глубокий, серьёзный) </a:t>
            </a:r>
            <a:r>
              <a:rPr lang="ru-RU" sz="4400" b="0" dirty="0" smtClean="0">
                <a:effectLst/>
              </a:rPr>
              <a:t/>
            </a:r>
            <a:br>
              <a:rPr lang="ru-RU" sz="4400" b="0" dirty="0" smtClean="0">
                <a:effectLst/>
              </a:rPr>
            </a:b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Чей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/>
              </a:rPr>
              <a:t>?</a:t>
            </a:r>
            <a:r>
              <a:rPr lang="ru-RU" sz="4400" b="0" dirty="0">
                <a:effectLst/>
              </a:rPr>
              <a:t> (медвежий, заячий, мамин) </a:t>
            </a:r>
            <a:r>
              <a:rPr lang="ru-RU" sz="4400" b="0" dirty="0" smtClean="0">
                <a:effectLst/>
              </a:rPr>
              <a:t/>
            </a:r>
            <a:br>
              <a:rPr lang="ru-RU" sz="4400" b="0" dirty="0" smtClean="0">
                <a:effectLst/>
              </a:rPr>
            </a:b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Каков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/>
              </a:rPr>
              <a:t>?</a:t>
            </a:r>
            <a:r>
              <a:rPr lang="ru-RU" sz="4400" b="0" dirty="0">
                <a:effectLst/>
              </a:rPr>
              <a:t> (красив, певуч, высок).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98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28" y="1510146"/>
            <a:ext cx="10810356" cy="1852794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FF0000"/>
                </a:solidFill>
                <a:effectLst/>
                <a:cs typeface="Aharoni" panose="02010803020104030203" pitchFamily="2" charset="-79"/>
              </a:rPr>
              <a:t>Как любая изменяемая часть речи, имя прилагательное имеет постоянные и непостоянные морфологические признаки</a:t>
            </a:r>
            <a:r>
              <a:rPr lang="ru-RU" sz="4400" dirty="0">
                <a:effectLst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1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800" b="0" dirty="0">
                <a:effectLst/>
              </a:rPr>
              <a:t>К  </a:t>
            </a:r>
            <a:r>
              <a:rPr lang="ru-RU" sz="4800" b="0" u="sng" dirty="0">
                <a:solidFill>
                  <a:schemeClr val="accent6">
                    <a:lumMod val="75000"/>
                  </a:schemeClr>
                </a:solidFill>
                <a:effectLst/>
              </a:rPr>
              <a:t>постоянным </a:t>
            </a:r>
            <a:r>
              <a:rPr lang="ru-RU" sz="4800" b="0" dirty="0">
                <a:effectLst/>
              </a:rPr>
              <a:t>морфологическим признакам относится разряд по значению: </a:t>
            </a:r>
            <a:r>
              <a:rPr lang="ru-RU" sz="4800" b="0" dirty="0" smtClean="0">
                <a:effectLst/>
              </a:rPr>
              <a:t/>
            </a:r>
            <a:br>
              <a:rPr lang="ru-RU" sz="4800" b="0" dirty="0" smtClean="0">
                <a:effectLst/>
              </a:rPr>
            </a:br>
            <a:r>
              <a:rPr lang="ru-RU" sz="4800" b="0" dirty="0" smtClean="0">
                <a:effectLst/>
              </a:rPr>
              <a:t>имена </a:t>
            </a:r>
            <a:r>
              <a:rPr lang="ru-RU" sz="4800" b="0" dirty="0">
                <a:effectLst/>
              </a:rPr>
              <a:t>прилагательные бывают </a:t>
            </a:r>
            <a:r>
              <a:rPr lang="ru-RU" sz="4800" dirty="0">
                <a:solidFill>
                  <a:srgbClr val="00B050"/>
                </a:solidFill>
                <a:effectLst/>
              </a:rPr>
              <a:t>качественные</a:t>
            </a:r>
            <a:r>
              <a:rPr lang="ru-RU" sz="4800" b="0" dirty="0">
                <a:effectLst/>
              </a:rPr>
              <a:t>, </a:t>
            </a:r>
            <a:r>
              <a:rPr lang="ru-RU" sz="4800" dirty="0">
                <a:solidFill>
                  <a:srgbClr val="FF0000"/>
                </a:solidFill>
                <a:effectLst/>
              </a:rPr>
              <a:t>относительные</a:t>
            </a:r>
            <a:r>
              <a:rPr lang="ru-RU" sz="4800" b="0" dirty="0">
                <a:effectLst/>
              </a:rPr>
              <a:t> и 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effectLst/>
              </a:rPr>
              <a:t>притяжательные</a:t>
            </a:r>
            <a:r>
              <a:rPr lang="ru-RU" sz="4800" b="0" dirty="0">
                <a:solidFill>
                  <a:schemeClr val="accent6">
                    <a:lumMod val="75000"/>
                  </a:schemeClr>
                </a:solidFill>
                <a:effectLst/>
              </a:rPr>
              <a:t>.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0"/>
            <a:ext cx="12095018" cy="6858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3200" u="sng" dirty="0" smtClean="0">
                <a:solidFill>
                  <a:srgbClr val="FF0000"/>
                </a:solidFill>
                <a:effectLst/>
              </a:rPr>
              <a:t>КАЧЕСТВЕННЫЕ ПРИЛАГАТЕЛЬНЫЕ отвечают </a:t>
            </a:r>
            <a:r>
              <a:rPr lang="ru-RU" sz="3200" u="sng" dirty="0">
                <a:solidFill>
                  <a:srgbClr val="FF0000"/>
                </a:solidFill>
                <a:effectLst/>
              </a:rPr>
              <a:t>на вопросы </a:t>
            </a:r>
            <a:endParaRPr lang="ru-RU" sz="3200" u="sng" dirty="0" smtClean="0">
              <a:solidFill>
                <a:srgbClr val="FF0000"/>
              </a:solidFill>
              <a:effectLst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200" u="sng" dirty="0" smtClean="0">
                <a:solidFill>
                  <a:srgbClr val="FF0000"/>
                </a:solidFill>
                <a:effectLst/>
              </a:rPr>
              <a:t>Какой</a:t>
            </a:r>
            <a:r>
              <a:rPr lang="ru-RU" sz="3200" u="sng" dirty="0">
                <a:solidFill>
                  <a:srgbClr val="FF0000"/>
                </a:solidFill>
                <a:effectLst/>
              </a:rPr>
              <a:t>? Какая? Какое? Какие?  и обозначают различные качества предметов, помогают дать им характеристику: </a:t>
            </a:r>
            <a:endParaRPr lang="ru-RU" sz="3200" u="sng" dirty="0" smtClean="0">
              <a:solidFill>
                <a:srgbClr val="FF0000"/>
              </a:solidFill>
              <a:effectLst/>
            </a:endParaRPr>
          </a:p>
          <a:p>
            <a:pPr algn="just">
              <a:lnSpc>
                <a:spcPct val="110000"/>
              </a:lnSpc>
            </a:pPr>
            <a:r>
              <a:rPr lang="ru-RU" sz="3200" dirty="0" smtClean="0">
                <a:effectLst/>
              </a:rPr>
              <a:t>по </a:t>
            </a:r>
            <a:r>
              <a:rPr lang="ru-RU" sz="3200" dirty="0">
                <a:effectLst/>
              </a:rPr>
              <a:t>внешнему </a:t>
            </a:r>
            <a:r>
              <a:rPr lang="ru-RU" sz="3200" dirty="0" smtClean="0">
                <a:effectLst/>
              </a:rPr>
              <a:t>виду </a:t>
            </a:r>
            <a:r>
              <a:rPr lang="ru-RU" sz="3200" dirty="0">
                <a:effectLst/>
              </a:rPr>
              <a:t>(привлекательное личико), </a:t>
            </a:r>
            <a:r>
              <a:rPr lang="ru-RU" sz="3200" dirty="0" smtClean="0">
                <a:effectLst/>
              </a:rPr>
              <a:t>по </a:t>
            </a:r>
            <a:r>
              <a:rPr lang="ru-RU" sz="3200" dirty="0">
                <a:effectLst/>
              </a:rPr>
              <a:t>весу (тяжелая сумка), </a:t>
            </a:r>
            <a:r>
              <a:rPr lang="ru-RU" sz="3200" dirty="0" smtClean="0">
                <a:effectLst/>
              </a:rPr>
              <a:t>величине </a:t>
            </a:r>
            <a:r>
              <a:rPr lang="ru-RU" sz="3200" dirty="0">
                <a:effectLst/>
              </a:rPr>
              <a:t>(высокий дом), т</a:t>
            </a:r>
            <a:r>
              <a:rPr lang="ru-RU" sz="3200" dirty="0" smtClean="0">
                <a:effectLst/>
              </a:rPr>
              <a:t>емпературе </a:t>
            </a:r>
            <a:r>
              <a:rPr lang="ru-RU" sz="3200" dirty="0">
                <a:effectLst/>
              </a:rPr>
              <a:t>(холодный </a:t>
            </a:r>
            <a:r>
              <a:rPr lang="ru-RU" sz="3200" dirty="0" smtClean="0">
                <a:effectLst/>
              </a:rPr>
              <a:t>чай)</a:t>
            </a:r>
          </a:p>
          <a:p>
            <a:pPr algn="just">
              <a:lnSpc>
                <a:spcPct val="110000"/>
              </a:lnSpc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</a:rPr>
              <a:t>Качественные прилагательные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образуют </a:t>
            </a:r>
            <a:r>
              <a:rPr lang="ru-RU" sz="3600" b="1" u="sng" dirty="0" smtClean="0">
                <a:solidFill>
                  <a:srgbClr val="FF0000"/>
                </a:solidFill>
                <a:effectLst/>
              </a:rPr>
              <a:t>КРАТКУЮ ФОРМУ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(высокий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</a:rPr>
              <a:t>– высок, весёлый - весел) и </a:t>
            </a:r>
            <a:r>
              <a:rPr lang="ru-RU" sz="3600" b="1" u="sng" dirty="0">
                <a:solidFill>
                  <a:srgbClr val="FF0000"/>
                </a:solidFill>
                <a:effectLst/>
              </a:rPr>
              <a:t>СТЕПЕНИ </a:t>
            </a:r>
            <a:r>
              <a:rPr lang="ru-RU" sz="3600" b="1" u="sng" dirty="0" smtClean="0">
                <a:solidFill>
                  <a:srgbClr val="FF0000"/>
                </a:solidFill>
                <a:effectLst/>
              </a:rPr>
              <a:t>СРАВНЕНИЯ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(красивый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</a:rPr>
              <a:t>– красивее, молодой - моложе), а также </a:t>
            </a:r>
            <a:r>
              <a:rPr lang="ru-RU" sz="3600" b="1" u="sng" dirty="0">
                <a:solidFill>
                  <a:srgbClr val="FF0000"/>
                </a:solidFill>
                <a:effectLst/>
              </a:rPr>
              <a:t>СОЧЕТАЮТСЯ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</a:rPr>
              <a:t>со словами  </a:t>
            </a:r>
            <a:r>
              <a:rPr lang="ru-RU" sz="3600" b="1" u="sng" dirty="0">
                <a:solidFill>
                  <a:srgbClr val="FF0000"/>
                </a:solidFill>
                <a:effectLst/>
              </a:rPr>
              <a:t>ОЧЕНЬ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</a:rPr>
              <a:t>и </a:t>
            </a:r>
            <a:r>
              <a:rPr lang="ru-RU" sz="3600" b="1" u="sng" dirty="0">
                <a:solidFill>
                  <a:srgbClr val="FF0000"/>
                </a:solidFill>
                <a:effectLst/>
              </a:rPr>
              <a:t>ВЕСЬМА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</a:rPr>
              <a:t>(очень горячий, весьма симпатичный).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just"/>
            <a:r>
              <a:rPr lang="ru-RU" sz="3200" b="1" u="sng" dirty="0" smtClean="0">
                <a:solidFill>
                  <a:srgbClr val="00B050"/>
                </a:solidFill>
                <a:effectLst/>
              </a:rPr>
              <a:t>ОТНОСИТЕЛЬНЫЕ ПРИЛАГАТЕЛЬНЫЕ отвечают </a:t>
            </a:r>
            <a:r>
              <a:rPr lang="ru-RU" sz="3200" b="1" u="sng" dirty="0">
                <a:solidFill>
                  <a:srgbClr val="00B050"/>
                </a:solidFill>
                <a:effectLst/>
              </a:rPr>
              <a:t>на вопросы Какой? Какая? Какое? Какие? </a:t>
            </a:r>
            <a:r>
              <a:rPr lang="ru-RU" sz="3200" dirty="0">
                <a:effectLst/>
              </a:rPr>
              <a:t>и </a:t>
            </a:r>
            <a:r>
              <a:rPr lang="ru-RU" sz="3200" b="1" u="sng" dirty="0" smtClean="0">
                <a:solidFill>
                  <a:srgbClr val="0070C0"/>
                </a:solidFill>
                <a:effectLst/>
              </a:rPr>
              <a:t>обозначают </a:t>
            </a:r>
            <a:r>
              <a:rPr lang="ru-RU" sz="3200" b="1" u="sng" dirty="0">
                <a:solidFill>
                  <a:srgbClr val="0070C0"/>
                </a:solidFill>
                <a:effectLst/>
              </a:rPr>
              <a:t>признак предмета не прямо, а через его отношение к другому предмету, явлению</a:t>
            </a:r>
            <a:r>
              <a:rPr lang="ru-RU" sz="3200" dirty="0">
                <a:effectLst/>
              </a:rPr>
              <a:t> </a:t>
            </a:r>
            <a:r>
              <a:rPr lang="ru-RU" sz="3200" dirty="0" smtClean="0">
                <a:effectLst/>
              </a:rPr>
              <a:t>(</a:t>
            </a:r>
            <a:r>
              <a:rPr lang="ru-RU" sz="3200" dirty="0">
                <a:effectLst/>
              </a:rPr>
              <a:t>городской житель – относящийся к городу, каменный дом – сделанный из камня</a:t>
            </a:r>
            <a:r>
              <a:rPr lang="ru-RU" sz="3200" dirty="0" smtClean="0">
                <a:effectLst/>
              </a:rPr>
              <a:t>).</a:t>
            </a:r>
          </a:p>
          <a:p>
            <a:pPr algn="just"/>
            <a:r>
              <a:rPr lang="ru-RU" sz="3200" dirty="0">
                <a:effectLst/>
              </a:rPr>
              <a:t>Относительные прилагательные </a:t>
            </a:r>
            <a:r>
              <a:rPr lang="ru-RU" sz="3200" b="1" u="sng" dirty="0" smtClean="0">
                <a:solidFill>
                  <a:srgbClr val="FF0000"/>
                </a:solidFill>
                <a:effectLst/>
              </a:rPr>
              <a:t>НЕ ИМЕЮТ КРАТКОЙ ФОРМЫ, НЕ ОБРАЗУЮТ СТЕПЕНИ СРАВНЕНИЯ, НЕ СОЧЕТАЮТСЯ со </a:t>
            </a:r>
            <a:r>
              <a:rPr lang="ru-RU" sz="3200" b="1" u="sng" dirty="0">
                <a:solidFill>
                  <a:srgbClr val="FF0000"/>
                </a:solidFill>
                <a:effectLst/>
              </a:rPr>
              <a:t>словами </a:t>
            </a:r>
            <a:r>
              <a:rPr lang="ru-RU" sz="3200" b="1" u="sng" dirty="0" smtClean="0">
                <a:solidFill>
                  <a:srgbClr val="FF0000"/>
                </a:solidFill>
                <a:effectLst/>
              </a:rPr>
              <a:t>ОЧЕНЬ </a:t>
            </a:r>
            <a:r>
              <a:rPr lang="ru-RU" sz="3200" b="1" u="sng" dirty="0">
                <a:solidFill>
                  <a:srgbClr val="FF0000"/>
                </a:solidFill>
                <a:effectLst/>
              </a:rPr>
              <a:t>и </a:t>
            </a:r>
            <a:r>
              <a:rPr lang="ru-RU" sz="3200" b="1" u="sng" dirty="0" smtClean="0">
                <a:solidFill>
                  <a:srgbClr val="FF0000"/>
                </a:solidFill>
                <a:effectLst/>
              </a:rPr>
              <a:t>ВЕСЬМА.</a:t>
            </a:r>
          </a:p>
          <a:p>
            <a:pPr algn="just"/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Они образуются с помощью особых суффиксов: 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-ан-, -</a:t>
            </a:r>
            <a:r>
              <a:rPr lang="ru-RU" sz="4000" b="1" u="sng" dirty="0" err="1">
                <a:solidFill>
                  <a:srgbClr val="C00000"/>
                </a:solidFill>
                <a:effectLst/>
              </a:rPr>
              <a:t>ян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-, -</a:t>
            </a:r>
            <a:r>
              <a:rPr lang="ru-RU" sz="4000" b="1" u="sng" dirty="0" err="1">
                <a:solidFill>
                  <a:srgbClr val="C00000"/>
                </a:solidFill>
                <a:effectLst/>
              </a:rPr>
              <a:t>ск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-, -</a:t>
            </a:r>
            <a:r>
              <a:rPr lang="ru-RU" sz="4000" b="1" u="sng" dirty="0" err="1">
                <a:solidFill>
                  <a:srgbClr val="C00000"/>
                </a:solidFill>
                <a:effectLst/>
              </a:rPr>
              <a:t>ов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</a:t>
            </a:r>
            <a:r>
              <a:rPr lang="ru-RU" sz="3200" dirty="0">
                <a:effectLst/>
              </a:rPr>
              <a:t> (песчаный берег, серебряное кольцо, ученический билет, лавровый венок).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21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  <a:effectLst/>
              </a:rPr>
              <a:t>ПРИТЯЖАТЕЛЬНЫЕ ПРИЛАГАТЕЛЬНЫЕ </a:t>
            </a:r>
            <a:r>
              <a:rPr lang="ru-RU" sz="3200" dirty="0" smtClean="0">
                <a:effectLst/>
              </a:rPr>
              <a:t>отвечают </a:t>
            </a:r>
            <a:r>
              <a:rPr lang="ru-RU" sz="3200" dirty="0">
                <a:effectLst/>
              </a:rPr>
              <a:t>на вопросы </a:t>
            </a:r>
            <a:r>
              <a:rPr lang="ru-RU" sz="4000" b="1" u="sng" dirty="0">
                <a:solidFill>
                  <a:srgbClr val="AB15A0"/>
                </a:solidFill>
                <a:effectLst/>
              </a:rPr>
              <a:t>Чей? Чья? Чьё? Чьи? </a:t>
            </a:r>
            <a:r>
              <a:rPr lang="ru-RU" sz="3200" dirty="0" smtClean="0">
                <a:effectLst/>
              </a:rPr>
              <a:t>и </a:t>
            </a:r>
            <a:r>
              <a:rPr lang="ru-RU" sz="3200" dirty="0">
                <a:effectLst/>
              </a:rPr>
              <a:t>обозначают </a:t>
            </a:r>
            <a:r>
              <a:rPr lang="ru-RU" sz="3200" b="1" u="sng" dirty="0">
                <a:solidFill>
                  <a:srgbClr val="00B0F0"/>
                </a:solidFill>
                <a:effectLst/>
              </a:rPr>
              <a:t>принадлежность определённому человеку или животному </a:t>
            </a:r>
            <a:r>
              <a:rPr lang="ru-RU" sz="3200" dirty="0">
                <a:effectLst/>
              </a:rPr>
              <a:t>(лисий хвост, собачий нос, птичий клюв, папин портфель, бабушкины очки, Петин галстук). </a:t>
            </a:r>
            <a:endParaRPr lang="ru-RU" sz="3200" dirty="0" smtClean="0">
              <a:effectLst/>
            </a:endParaRPr>
          </a:p>
          <a:p>
            <a:pPr algn="just"/>
            <a:r>
              <a:rPr lang="ru-RU" sz="3200" dirty="0" smtClean="0">
                <a:effectLst/>
              </a:rPr>
              <a:t>Притяжательные </a:t>
            </a:r>
            <a:r>
              <a:rPr lang="ru-RU" sz="3200" dirty="0">
                <a:effectLst/>
              </a:rPr>
              <a:t>прилагательные </a:t>
            </a:r>
            <a:r>
              <a:rPr lang="ru-RU" sz="3200" b="1" u="sng" dirty="0">
                <a:solidFill>
                  <a:srgbClr val="FF0000"/>
                </a:solidFill>
                <a:effectLst/>
              </a:rPr>
              <a:t>НЕ ИМЕЮТ КРАТКОЙ ФОРМЫ, НЕ ОБРАЗУЮТ СТЕПЕНИ СРАВНЕНИЯ, НЕ СОЧЕТАЮТСЯ со словами ОЧЕНЬ и ВЕСЬМА.</a:t>
            </a:r>
          </a:p>
          <a:p>
            <a:pPr algn="just"/>
            <a:r>
              <a:rPr lang="ru-RU" sz="3200" dirty="0" smtClean="0">
                <a:effectLst/>
              </a:rPr>
              <a:t>Они </a:t>
            </a:r>
            <a:r>
              <a:rPr lang="ru-RU" sz="3200" dirty="0">
                <a:effectLst/>
              </a:rPr>
              <a:t>образуются с помощью особых суффиксов: 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-ин-, -</a:t>
            </a:r>
            <a:r>
              <a:rPr lang="ru-RU" sz="4000" b="1" u="sng" dirty="0" err="1">
                <a:solidFill>
                  <a:srgbClr val="C00000"/>
                </a:solidFill>
                <a:effectLst/>
              </a:rPr>
              <a:t>ов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-, -</a:t>
            </a:r>
            <a:r>
              <a:rPr lang="ru-RU" sz="4000" b="1" u="sng" dirty="0" err="1">
                <a:solidFill>
                  <a:srgbClr val="C00000"/>
                </a:solidFill>
                <a:effectLst/>
              </a:rPr>
              <a:t>ий</a:t>
            </a:r>
            <a:r>
              <a:rPr lang="ru-RU" sz="4000" b="1" u="sng" dirty="0">
                <a:solidFill>
                  <a:srgbClr val="C00000"/>
                </a:solidFill>
                <a:effectLst/>
              </a:rPr>
              <a:t>- </a:t>
            </a:r>
            <a:r>
              <a:rPr lang="ru-RU" sz="3200" dirty="0" smtClean="0">
                <a:effectLst/>
              </a:rPr>
              <a:t>(дедушкина </a:t>
            </a:r>
            <a:r>
              <a:rPr lang="ru-RU" sz="3200" dirty="0">
                <a:effectLst/>
              </a:rPr>
              <a:t>машина, отцов ремень, кошачий глаз).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37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116/0004e315-09c9212e/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675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1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0837" y="789711"/>
            <a:ext cx="12192000" cy="1440872"/>
          </a:xfrm>
        </p:spPr>
        <p:txBody>
          <a:bodyPr>
            <a:normAutofit fontScale="90000"/>
          </a:bodyPr>
          <a:lstStyle/>
          <a:p>
            <a:r>
              <a:rPr lang="ru-RU" sz="3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Имена прилагательные на три группы: </a:t>
            </a:r>
            <a:r>
              <a:rPr lang="ru-RU" sz="31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качественные, относительные и притяжательные:</a:t>
            </a:r>
            <a:r>
              <a:rPr lang="ru-RU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0836" y="914401"/>
            <a:ext cx="12302836" cy="5943600"/>
          </a:xfrm>
        </p:spPr>
        <p:txBody>
          <a:bodyPr numCol="2">
            <a:normAutofit/>
          </a:bodyPr>
          <a:lstStyle/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1)Оловянный солдатик</a:t>
            </a: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2)мышиный хвостик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3)холодный день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 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поезд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5)смелый поступок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Серёжин портфель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7) </a:t>
            </a:r>
            <a:r>
              <a:rPr lang="ru-RU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синицыно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гнездо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8)глупый вопрос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9)волчья пасть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10)сердечная мышца 11)каменный дом 12)московский </a:t>
            </a: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метрополитен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13)дедов кабинет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14)добрый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5864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270</Words>
  <Application>Microsoft Office PowerPoint</Application>
  <PresentationFormat>Широкоэкранный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Aharoni</vt:lpstr>
      <vt:lpstr>Arial</vt:lpstr>
      <vt:lpstr>Century Gothic</vt:lpstr>
      <vt:lpstr>Times New Roman</vt:lpstr>
      <vt:lpstr>Wingdings 3</vt:lpstr>
      <vt:lpstr>Легкий дым</vt:lpstr>
      <vt:lpstr>Имя прилагательное. Прилагательные качественные, относительные, притяжательные</vt:lpstr>
      <vt:lpstr>Имя прилагательное – самостоятельная часть речи, которая обозначает признак предмета и отвечает на вопросы Какой? (весёлый, глубокий, серьёзный)  Чей? (медвежий, заячий, мамин)  Каков? (красив, певуч, высок).</vt:lpstr>
      <vt:lpstr>Как любая изменяемая часть речи, имя прилагательное имеет постоянные и непостоянные морфологические признаки.</vt:lpstr>
      <vt:lpstr>К  постоянным морфологическим признакам относится разряд по значению:  имена прилагательные бывают качественные, относительные и притяжательные.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распределите Имена прилагательные на три группы: качественные, относительные и притяжательные:  </vt:lpstr>
      <vt:lpstr>Презентация PowerPoint</vt:lpstr>
      <vt:lpstr>Презентация PowerPoint</vt:lpstr>
      <vt:lpstr>Надпишите разряд над каждым прилагательным в группе. 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прилагательное. Прилагательные качественные, относительные и притяжательные</dc:title>
  <dc:creator>Мэри</dc:creator>
  <cp:lastModifiedBy>станция штаба резерв</cp:lastModifiedBy>
  <cp:revision>21</cp:revision>
  <dcterms:created xsi:type="dcterms:W3CDTF">2020-05-11T09:02:18Z</dcterms:created>
  <dcterms:modified xsi:type="dcterms:W3CDTF">2024-11-11T12:08:20Z</dcterms:modified>
</cp:coreProperties>
</file>