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7D0EBCB-461B-4254-84BF-5DE72A90A782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D97AC59-603E-402C-BBC9-371A7E6E54E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172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BCB-461B-4254-84BF-5DE72A90A782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AC59-603E-402C-BBC9-371A7E6E5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344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BCB-461B-4254-84BF-5DE72A90A782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AC59-603E-402C-BBC9-371A7E6E54E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504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BCB-461B-4254-84BF-5DE72A90A782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AC59-603E-402C-BBC9-371A7E6E54E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373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BCB-461B-4254-84BF-5DE72A90A782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AC59-603E-402C-BBC9-371A7E6E5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493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BCB-461B-4254-84BF-5DE72A90A782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AC59-603E-402C-BBC9-371A7E6E54E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548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BCB-461B-4254-84BF-5DE72A90A782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AC59-603E-402C-BBC9-371A7E6E54E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64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BCB-461B-4254-84BF-5DE72A90A782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AC59-603E-402C-BBC9-371A7E6E54E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723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BCB-461B-4254-84BF-5DE72A90A782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AC59-603E-402C-BBC9-371A7E6E54E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133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BCB-461B-4254-84BF-5DE72A90A782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AC59-603E-402C-BBC9-371A7E6E5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28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BCB-461B-4254-84BF-5DE72A90A782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AC59-603E-402C-BBC9-371A7E6E54E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122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BCB-461B-4254-84BF-5DE72A90A782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AC59-603E-402C-BBC9-371A7E6E5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85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BCB-461B-4254-84BF-5DE72A90A782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AC59-603E-402C-BBC9-371A7E6E54E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35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BCB-461B-4254-84BF-5DE72A90A782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AC59-603E-402C-BBC9-371A7E6E54E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1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BCB-461B-4254-84BF-5DE72A90A782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AC59-603E-402C-BBC9-371A7E6E5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88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BCB-461B-4254-84BF-5DE72A90A782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AC59-603E-402C-BBC9-371A7E6E54E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51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0EBCB-461B-4254-84BF-5DE72A90A782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7AC59-603E-402C-BBC9-371A7E6E5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59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7D0EBCB-461B-4254-84BF-5DE72A90A782}" type="datetimeFigureOut">
              <a:rPr lang="ru-RU" smtClean="0"/>
              <a:t>08.04.2024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97AC59-603E-402C-BBC9-371A7E6E5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65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  <p:sldLayoutId id="2147484119" r:id="rId12"/>
    <p:sldLayoutId id="2147484120" r:id="rId13"/>
    <p:sldLayoutId id="2147484121" r:id="rId14"/>
    <p:sldLayoutId id="2147484122" r:id="rId15"/>
    <p:sldLayoutId id="2147484123" r:id="rId16"/>
    <p:sldLayoutId id="21474841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88D86483-F29D-DC10-6AB0-BC67E7BAA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1297" y="842759"/>
            <a:ext cx="7509405" cy="3269682"/>
          </a:xfrm>
        </p:spPr>
        <p:txBody>
          <a:bodyPr/>
          <a:lstStyle/>
          <a:p>
            <a:pPr indent="450215" algn="ctr"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effectLst/>
                <a:ea typeface="Artifakt Element Heavy" panose="020B0B03050000020004" pitchFamily="34" charset="-52"/>
                <a:cs typeface="Times New Roman" panose="02020603050405020304" pitchFamily="18" charset="0"/>
              </a:rPr>
              <a:t>Проектно-исследовательская работа</a:t>
            </a:r>
            <a:r>
              <a:rPr lang="ru-RU" sz="3200" dirty="0">
                <a:effectLst/>
                <a:ea typeface="Artifakt Element Heavy" panose="020B0B03050000020004" pitchFamily="34" charset="-52"/>
                <a:cs typeface="Times New Roman" panose="02020603050405020304" pitchFamily="18" charset="0"/>
              </a:rPr>
              <a:t/>
            </a:r>
            <a:br>
              <a:rPr lang="ru-RU" sz="3200" dirty="0">
                <a:effectLst/>
                <a:ea typeface="Artifakt Element Heavy" panose="020B0B03050000020004" pitchFamily="34" charset="-52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effectLst/>
                <a:ea typeface="Artifakt Element Heavy" panose="020B0B03050000020004" pitchFamily="34" charset="-52"/>
                <a:cs typeface="Times New Roman" panose="02020603050405020304" pitchFamily="18" charset="0"/>
              </a:rPr>
              <a:t>«Благоустройство территории дома на основе практико-ориентированных задач»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FCD73CA3-B8A1-BA3E-C055-DF442AC14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5033" y="4112441"/>
            <a:ext cx="6815669" cy="1320802"/>
          </a:xfrm>
        </p:spPr>
        <p:txBody>
          <a:bodyPr>
            <a:normAutofit/>
          </a:bodyPr>
          <a:lstStyle/>
          <a:p>
            <a:pPr algn="r"/>
            <a:r>
              <a:rPr lang="ru-RU" sz="3200" dirty="0">
                <a:latin typeface="+mj-lt"/>
                <a:ea typeface="Artifakt Element Black" panose="020B0A03050000020004" pitchFamily="34" charset="-52"/>
              </a:rPr>
              <a:t>Выполнила: ученица 5 класса </a:t>
            </a:r>
          </a:p>
          <a:p>
            <a:pPr algn="r"/>
            <a:r>
              <a:rPr lang="ru-RU" sz="3200" dirty="0">
                <a:latin typeface="+mj-lt"/>
                <a:ea typeface="Artifakt Element Black" panose="020B0A03050000020004" pitchFamily="34" charset="-52"/>
              </a:rPr>
              <a:t>Сулейманова Зарина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6505AB6-A5A8-0891-EC81-D603D2227BC3}"/>
              </a:ext>
            </a:extLst>
          </p:cNvPr>
          <p:cNvSpPr txBox="1"/>
          <p:nvPr/>
        </p:nvSpPr>
        <p:spPr>
          <a:xfrm>
            <a:off x="729161" y="145132"/>
            <a:ext cx="10025180" cy="13952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800"/>
              </a:spcAft>
            </a:pP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tifakt Element Black" panose="020B0A03050000020004" pitchFamily="34" charset="-52"/>
                <a:cs typeface="Times New Roman" panose="02020603050405020304" pitchFamily="18" charset="0"/>
              </a:rPr>
              <a:t> МБОУ </a:t>
            </a:r>
            <a:r>
              <a:rPr lang="ru-RU" sz="3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tifakt Element Black" panose="020B0A03050000020004" pitchFamily="34" charset="-52"/>
                <a:cs typeface="Times New Roman" panose="02020603050405020304" pitchFamily="18" charset="0"/>
              </a:rPr>
              <a:t>Мирновская</a:t>
            </a:r>
            <a:r>
              <a:rPr lang="ru-RU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tifakt Element Black" panose="020B0A03050000020004" pitchFamily="34" charset="-52"/>
                <a:cs typeface="Times New Roman" panose="02020603050405020304" pitchFamily="18" charset="0"/>
              </a:rPr>
              <a:t> СШ имени С.Ю. Пядышева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Artifakt Element Black" panose="020B0A03050000020004" pitchFamily="34" charset="-52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22233961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19140B8-43F9-28D8-DFCA-7F5139E4B1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2486" y="744008"/>
            <a:ext cx="6605589" cy="5456767"/>
          </a:xfrm>
        </p:spPr>
        <p:txBody>
          <a:bodyPr>
            <a:normAutofit fontScale="92500"/>
          </a:bodyPr>
          <a:lstStyle/>
          <a:p>
            <a:pPr indent="450215" algn="l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l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Рассчитаем площадь отмостки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l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24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=1м*(12м+5м+12м+9м)+1м*(6м+6м+5м)=55м</a:t>
            </a:r>
            <a:r>
              <a:rPr lang="ru-RU" sz="2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l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Длина всех участков отмостки, прилегающих к стенам дома и бани.</a:t>
            </a:r>
          </a:p>
          <a:p>
            <a:pPr indent="450215" algn="l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=10м+9м+10м+5м+4м+6м+4м=48м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l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55м</a:t>
            </a:r>
            <a:r>
              <a:rPr lang="ru-RU" sz="24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площадь, 48м длина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6A764BA-FD6C-F992-D8D9-612B893EE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464" y="687761"/>
            <a:ext cx="3716395" cy="54824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DE6AB53-EEC6-362C-8C52-B2D68091D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776" y="4956859"/>
            <a:ext cx="2178688" cy="121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500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669100-A90B-CE33-EA4F-11D3CFB4E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0"/>
            <a:ext cx="6241816" cy="1371600"/>
          </a:xfrm>
        </p:spPr>
        <p:txBody>
          <a:bodyPr/>
          <a:lstStyle/>
          <a:p>
            <a:r>
              <a:rPr lang="ru-RU" dirty="0"/>
              <a:t>Задача № 3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C7306D-3555-3E9B-8534-90C96DED6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2298" y="1371600"/>
            <a:ext cx="6943725" cy="3541182"/>
          </a:xfrm>
        </p:spPr>
        <p:txBody>
          <a:bodyPr>
            <a:normAutofit fontScale="92500" lnSpcReduction="10000"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Формулировка: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Один пакет семян газонной травы весит 2 кг, расход семян 50г на 1 м</a:t>
            </a:r>
            <a:r>
              <a:rPr lang="ru-RU" sz="26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какая площадь посева, сколько килограмм необходимо и какой вес семян у нас останется в остатке? Какая площадь останется под посадку овощей?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D58C078-FBB9-8F2F-D22E-FB6A85008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023" y="674625"/>
            <a:ext cx="3734458" cy="550874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8786B38-9053-445D-186A-E0160F7DE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566" y="4500563"/>
            <a:ext cx="2952649" cy="164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0760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C5885A3-9395-2DE2-EE41-EE1E9AEE1797}"/>
              </a:ext>
            </a:extLst>
          </p:cNvPr>
          <p:cNvSpPr txBox="1"/>
          <p:nvPr/>
        </p:nvSpPr>
        <p:spPr>
          <a:xfrm>
            <a:off x="988218" y="582067"/>
            <a:ext cx="1021556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Решение:</a:t>
            </a:r>
          </a:p>
          <a:p>
            <a:r>
              <a:rPr lang="ru-RU" sz="2800" dirty="0"/>
              <a:t>Для упрощения расчета площади посева газонной травы, необходимо рассчитать общую площадь построек и участков с известными размерами, и вычесть из площади всего участка</a:t>
            </a:r>
          </a:p>
          <a:p>
            <a:r>
              <a:rPr lang="ru-RU" sz="2800" dirty="0"/>
              <a:t>1)	</a:t>
            </a:r>
            <a:r>
              <a:rPr lang="ru-RU" sz="2800" dirty="0" err="1"/>
              <a:t>Sд</a:t>
            </a:r>
            <a:r>
              <a:rPr lang="ru-RU" sz="2800" dirty="0"/>
              <a:t>=10м*12м=120м2 – площадь дома</a:t>
            </a:r>
          </a:p>
          <a:p>
            <a:r>
              <a:rPr lang="ru-RU" sz="2800" dirty="0"/>
              <a:t>2)	</a:t>
            </a:r>
            <a:r>
              <a:rPr lang="ru-RU" sz="2800" dirty="0" err="1"/>
              <a:t>Sб</a:t>
            </a:r>
            <a:r>
              <a:rPr lang="ru-RU" sz="2800" dirty="0"/>
              <a:t>=4м*6м=24м2 – площадь бани</a:t>
            </a:r>
          </a:p>
          <a:p>
            <a:r>
              <a:rPr lang="ru-RU" sz="2800" dirty="0"/>
              <a:t>3)	</a:t>
            </a:r>
            <a:r>
              <a:rPr lang="ru-RU" sz="2800" dirty="0" err="1"/>
              <a:t>Sог</a:t>
            </a:r>
            <a:r>
              <a:rPr lang="ru-RU" sz="2800" dirty="0"/>
              <a:t>=12м*5м=60м2 – площадь огорода</a:t>
            </a:r>
          </a:p>
          <a:p>
            <a:r>
              <a:rPr lang="ru-RU" sz="2800" dirty="0"/>
              <a:t>4)	</a:t>
            </a:r>
            <a:r>
              <a:rPr lang="ru-RU" sz="2800" dirty="0" err="1"/>
              <a:t>Sотм</a:t>
            </a:r>
            <a:r>
              <a:rPr lang="ru-RU" sz="2800" dirty="0"/>
              <a:t>= 1м* (12м+5м+12м+9м)+1м*(6м+6м+5м)=55м2 -площадь отмостки</a:t>
            </a:r>
          </a:p>
          <a:p>
            <a:r>
              <a:rPr lang="ru-RU" sz="2800" dirty="0"/>
              <a:t>5)	</a:t>
            </a:r>
            <a:r>
              <a:rPr lang="ru-RU" sz="2800" dirty="0" err="1"/>
              <a:t>Sпл</a:t>
            </a:r>
            <a:r>
              <a:rPr lang="ru-RU" sz="2800" dirty="0"/>
              <a:t>=9м2+28м2+9м2=46м2 – площадь тротуарной плитки</a:t>
            </a:r>
          </a:p>
          <a:p>
            <a:r>
              <a:rPr lang="ru-RU" sz="2800" dirty="0"/>
              <a:t>6)	</a:t>
            </a:r>
            <a:r>
              <a:rPr lang="ru-RU" sz="2800" dirty="0" err="1"/>
              <a:t>Sобщ</a:t>
            </a:r>
            <a:r>
              <a:rPr lang="ru-RU" sz="2800" dirty="0"/>
              <a:t>=30м*20м=600м2 – площадь всего участка</a:t>
            </a:r>
          </a:p>
          <a:p>
            <a:r>
              <a:rPr lang="ru-RU" sz="2800" dirty="0"/>
              <a:t>7)	</a:t>
            </a:r>
            <a:r>
              <a:rPr lang="ru-RU" sz="2800" dirty="0" err="1"/>
              <a:t>Sг</a:t>
            </a:r>
            <a:r>
              <a:rPr lang="ru-RU" sz="2800" dirty="0"/>
              <a:t>=600м2-(46м2+60м2+24м2+120м2+55м2)=295м2 – площадь посева газонной травы</a:t>
            </a:r>
          </a:p>
        </p:txBody>
      </p:sp>
    </p:spTree>
    <p:extLst>
      <p:ext uri="{BB962C8B-B14F-4D97-AF65-F5344CB8AC3E}">
        <p14:creationId xmlns:p14="http://schemas.microsoft.com/office/powerpoint/2010/main" val="421781389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1D53160-A89C-A640-A127-EF4A7177DD35}"/>
              </a:ext>
            </a:extLst>
          </p:cNvPr>
          <p:cNvSpPr txBox="1"/>
          <p:nvPr/>
        </p:nvSpPr>
        <p:spPr>
          <a:xfrm>
            <a:off x="942974" y="899386"/>
            <a:ext cx="9686926" cy="4650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Найдем массу семян, которая необходима для посадки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М=295м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*50г=14750г=14,75кг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=14,75/2=7,375 округляем до целого и получаем 8 упаковок семян, а это 16 кг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=16кг-14,75кг=1,25кг остаток семян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295м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-площадь посева; 14,75 кг – масса семян; 1,2 кг – остаток семян.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2178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D0D0B9-CF57-5258-09DB-213FB6D02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2842" y="541337"/>
            <a:ext cx="4319588" cy="685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ea typeface="Artifakt Element Black" panose="020B0A03050000020004" pitchFamily="34" charset="-52"/>
              </a:rPr>
              <a:t>Задача №4. Забор</a:t>
            </a:r>
            <a:endParaRPr lang="ru-RU" sz="4000" dirty="0">
              <a:ea typeface="Artifakt Element Black" panose="020B0A03050000020004" pitchFamily="34" charset="-52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723BC60-30A7-9EB4-EFC4-51AF8F1B8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6773" y="1227137"/>
            <a:ext cx="9991726" cy="1828800"/>
          </a:xfrm>
        </p:spPr>
        <p:txBody>
          <a:bodyPr>
            <a:normAutofit fontScale="92500" lnSpcReduction="20000"/>
          </a:bodyPr>
          <a:lstStyle/>
          <a:p>
            <a:pPr indent="450215">
              <a:lnSpc>
                <a:spcPct val="150000"/>
              </a:lnSpc>
              <a:spcAft>
                <a:spcPts val="800"/>
              </a:spcAft>
            </a:pP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Формулировка: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Участок нужно огородить забором, размеры участка 20х30м, сколько листов профнастила необходимо купить, если ширина одного листа 1,2м?</a:t>
            </a:r>
            <a:endParaRPr lang="ru-RU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48B3E5-9D53-D902-1195-F97FF2E40CB3}"/>
              </a:ext>
            </a:extLst>
          </p:cNvPr>
          <p:cNvSpPr txBox="1"/>
          <p:nvPr/>
        </p:nvSpPr>
        <p:spPr>
          <a:xfrm>
            <a:off x="866773" y="2754341"/>
            <a:ext cx="10263190" cy="35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найти длину забора, необходимо найти периметр участка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=(30м+20м)*2=100м длина забора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en-GB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=100м/1,2м=83,33 – округляем до целого числа и получаем 84 листа профнастила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84 листа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7817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E442A9-4C6E-7A51-6826-7CDDA3801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5092" y="240770"/>
            <a:ext cx="6241816" cy="1371600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Задача №5. Яблони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621AD91-5820-B625-4B98-6E90827D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2500" y="1145717"/>
            <a:ext cx="6862763" cy="4845580"/>
          </a:xfrm>
        </p:spPr>
        <p:txBody>
          <a:bodyPr>
            <a:normAutofit/>
          </a:bodyPr>
          <a:lstStyle/>
          <a:p>
            <a:pPr marL="457200"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Формулировка: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Какое максимальное количество яблонь можно посадить вдоль забора на заднем дворе дома, если учесть, что диаметр кроны взрослого дерева 3м, расстояние от забора до кроны 1 метр, а расстояние между кронами деревьев 2 метра? 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Решение: по клеточкам на схеме отмериваем поочередно допустимые расстояния, от края до края забора и получаем 4 яблони.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01DF78-919D-660F-7147-FCE8D37E1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263" y="742950"/>
            <a:ext cx="3686176" cy="52483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363204D-E77B-DBCA-0D66-A5F62D27F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2183" y="4854682"/>
            <a:ext cx="2175709" cy="121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7100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A2BD8E5-4C52-B414-0C5D-D93DE6DD12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5900" y="287337"/>
            <a:ext cx="9601200" cy="1303338"/>
          </a:xfrm>
        </p:spPr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4E17083-B69A-4FF5-7498-BB9CDB8629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04900" y="1343025"/>
            <a:ext cx="10382250" cy="500062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          В процессе работы по данной теме я познакомилась с азами составления задач по математике и методами их решения. </a:t>
            </a:r>
            <a:r>
              <a:rPr lang="ru-RU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Я считаю, что занятия математикой развивает человека как личность, делает целеустремленным, активным, самостоятельным, трудолюбивым, упорным и терпеливым. Составление задач для сборника помогло мне еще больше полюбить такой сложный предмет, помогло быстрее находить различные варианты для решения повседневных задач. Этот навык мне пригодится в дальнейшем для решения задач на ВПР и ОГЭ.</a:t>
            </a:r>
            <a:endParaRPr lang="ru-R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    Работу над сборником я обязательно продолжу, так как многие темы, которые мы не прошли на уроках, еще впереди. В первый сборник я отобрала немного задач, а над другими нужно немного поработать, чтобы они звучали интересно и правильно были поставлены к ним вопросы.</a:t>
            </a:r>
            <a:endParaRPr lang="ru-RU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97595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9DF067-5814-8D66-10CF-39C8B12EFB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165" y="1885951"/>
            <a:ext cx="6815669" cy="2658000"/>
          </a:xfrm>
        </p:spPr>
        <p:txBody>
          <a:bodyPr/>
          <a:lstStyle/>
          <a:p>
            <a:r>
              <a:rPr lang="ru-RU" dirty="0"/>
              <a:t>БОЛЬШОЕ 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31563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88BEEC-AC4F-E531-CA94-C1A43F3B2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9F18AEA-8343-A422-C280-2E6D5272E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/>
              <a:t>1.Показать значимость и актуальность математики в любой сфере жизни.</a:t>
            </a:r>
          </a:p>
          <a:p>
            <a:r>
              <a:rPr lang="ru-RU" sz="2800" dirty="0"/>
              <a:t>2.Научиться составлять задачи, записывать информацию в виде различных математических моделей.</a:t>
            </a:r>
          </a:p>
          <a:p>
            <a:r>
              <a:rPr lang="ru-RU" sz="2800" dirty="0"/>
              <a:t>3. Расчет точного требуемого количества строительных материалов, необходимых для благоустройства территории моего дома.</a:t>
            </a:r>
          </a:p>
          <a:p>
            <a:r>
              <a:rPr lang="ru-RU" sz="2800" dirty="0"/>
              <a:t>4.Составить сборник собственных задач, которые можно использовать при подготовке к ОГЭ.</a:t>
            </a:r>
          </a:p>
        </p:txBody>
      </p:sp>
    </p:spTree>
    <p:extLst>
      <p:ext uri="{BB962C8B-B14F-4D97-AF65-F5344CB8AC3E}">
        <p14:creationId xmlns:p14="http://schemas.microsoft.com/office/powerpoint/2010/main" val="130638724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5E2BE7-B2D8-5630-BEAE-111A1238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Теоретическая часть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957510-ECD6-3569-94B5-7FFD7DBE3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В широком смысле задача рассматривается как проблемная ситуация с явно заданной целью, которую необходимо достичь.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В словаре Ожегова определение задачи звучит следующим образом: «Задача - то, что требует исполнения, разрешения. Это упражнение, которое выполняется посредством умозаключения, вычисления».</a:t>
            </a:r>
            <a:endParaRPr lang="ru-RU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079087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C474F9-04C0-91E5-0BE6-92F65532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935564"/>
            <a:ext cx="10006011" cy="1303867"/>
          </a:xfrm>
        </p:spPr>
        <p:txBody>
          <a:bodyPr>
            <a:normAutofit fontScale="90000"/>
          </a:bodyPr>
          <a:lstStyle/>
          <a:p>
            <a:r>
              <a:rPr lang="ru-RU" dirty="0"/>
              <a:t>Основные компоненты </a:t>
            </a:r>
            <a:br>
              <a:rPr lang="ru-RU" dirty="0"/>
            </a:br>
            <a:r>
              <a:rPr lang="ru-RU" dirty="0"/>
              <a:t>математических задач: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AEE584-C821-C616-1D34-D5143C4E5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/>
              <a:t>Условие- начальное состояние;</a:t>
            </a:r>
          </a:p>
          <a:p>
            <a:pPr marL="457200" indent="-457200">
              <a:buAutoNum type="arabicPeriod"/>
            </a:pPr>
            <a:r>
              <a:rPr lang="ru-RU" sz="2800" dirty="0"/>
              <a:t>Базис решения- теоретические основы решения;</a:t>
            </a:r>
          </a:p>
          <a:p>
            <a:pPr marL="457200" indent="-457200">
              <a:buAutoNum type="arabicPeriod"/>
            </a:pPr>
            <a:r>
              <a:rPr lang="ru-RU" sz="2800" dirty="0"/>
              <a:t>Решение-преобразование условия задачи для нахождения требуемого;</a:t>
            </a:r>
          </a:p>
          <a:p>
            <a:pPr marL="457200" indent="-457200">
              <a:buAutoNum type="arabicPeriod"/>
            </a:pPr>
            <a:r>
              <a:rPr lang="ru-RU" sz="2800" dirty="0"/>
              <a:t>Заключение-конечное состояние.</a:t>
            </a:r>
          </a:p>
        </p:txBody>
      </p:sp>
    </p:spTree>
    <p:extLst>
      <p:ext uri="{BB962C8B-B14F-4D97-AF65-F5344CB8AC3E}">
        <p14:creationId xmlns:p14="http://schemas.microsoft.com/office/powerpoint/2010/main" val="302478898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231129D-36C3-1D94-FBE7-567487494F7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764381"/>
            <a:ext cx="3028951" cy="53292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600" dirty="0"/>
              <a:t>Я начертила схему участка с размерами для формулировки задач. </a:t>
            </a:r>
          </a:p>
          <a:p>
            <a:pPr marL="0" indent="0">
              <a:buNone/>
            </a:pPr>
            <a:r>
              <a:rPr lang="ru-RU" sz="3600" dirty="0"/>
              <a:t>Размеры на схеме даны в метрах, участок размерами 20м*30м, размер одной клетки 1м*1м.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6EDA7A0-1947-F8C2-B0F8-0BA38F324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1" y="662574"/>
            <a:ext cx="3886199" cy="553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2562F34-BEE2-1FD7-2199-E012F686E8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983" y="2463324"/>
            <a:ext cx="2466975" cy="13728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A322F4-D251-EE7F-DCD8-97EBF8D0B617}"/>
              </a:ext>
            </a:extLst>
          </p:cNvPr>
          <p:cNvSpPr txBox="1"/>
          <p:nvPr/>
        </p:nvSpPr>
        <p:spPr>
          <a:xfrm>
            <a:off x="8403983" y="1952585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Условные обозначения:</a:t>
            </a:r>
          </a:p>
        </p:txBody>
      </p:sp>
    </p:spTree>
    <p:extLst>
      <p:ext uri="{BB962C8B-B14F-4D97-AF65-F5344CB8AC3E}">
        <p14:creationId xmlns:p14="http://schemas.microsoft.com/office/powerpoint/2010/main" val="44766591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53194B8-D7AC-AB1F-0364-7F04ABC40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255057"/>
            <a:ext cx="6241816" cy="1371600"/>
          </a:xfrm>
        </p:spPr>
        <p:txBody>
          <a:bodyPr/>
          <a:lstStyle/>
          <a:p>
            <a:r>
              <a:rPr lang="ru-RU" dirty="0"/>
              <a:t>Задача №1. Расчет количества упаковок тротуарной плитки.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A65FD4DE-ECFD-19A2-1621-EA271312C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3822" y="1626657"/>
            <a:ext cx="6795728" cy="395314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Формулировка:</a:t>
            </a:r>
          </a:p>
          <a:p>
            <a:pPr indent="450215" algn="just"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Магазин продает тротуарную плитку в упаковках по 6 штук, размерами 30х30 см, нам необходимо рассчитать количество упаковок, которое будет достаточным для выкладки площадок перед домом, между баней и домом, и дорожки до беседки (размеры дорожки 7,5м*1,2м). Параметры площадок указаны на схеме.</a:t>
            </a:r>
            <a:endParaRPr lang="ru-RU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7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387D08D-27B3-1E9C-3DF8-A65B1DFEB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9550" y="801026"/>
            <a:ext cx="3563081" cy="52559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7C8D62B-6067-88E7-C061-81A2FCE23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488" y="4986517"/>
            <a:ext cx="1922062" cy="107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6553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6F14930-51FC-2930-7CEF-1343F6428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5410" y="883706"/>
            <a:ext cx="9891715" cy="4545543"/>
          </a:xfrm>
        </p:spPr>
        <p:txBody>
          <a:bodyPr>
            <a:normAutofit fontScale="92500" lnSpcReduction="10000"/>
          </a:bodyPr>
          <a:lstStyle/>
          <a:p>
            <a:pPr indent="450215" algn="just">
              <a:lnSpc>
                <a:spcPct val="120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Найдем площади участков, которые будут выложены плиткой, их у нас три: площадка перед домом, между баней и домом, дорожка до беседки.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=3м*3м=9м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-площадь участка перед домом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=7м*4м=28м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-площадь участка между баней и домом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=1,2м*7,5м=9м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-площадь дорожки до беседки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Найдем общую площадь участков.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28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=9м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+28м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+9м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=46м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80860492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7143A7C-97D1-4EED-23AD-A7BFD30C8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5362" y="757237"/>
            <a:ext cx="10334626" cy="5443538"/>
          </a:xfrm>
        </p:spPr>
        <p:txBody>
          <a:bodyPr>
            <a:normAutofit fontScale="77500" lnSpcReduction="20000"/>
          </a:bodyPr>
          <a:lstStyle/>
          <a:p>
            <a:pPr indent="450215" algn="just">
              <a:lnSpc>
                <a:spcPct val="120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Найдем площадь плитки, но для начала поменяем единицы измерения размеров плитки для упрощения расчета.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30см*30см это 0,3м*0,3м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sz="2800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=0,3*0,3=0,09м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-площадь одной плитки</a:t>
            </a:r>
          </a:p>
          <a:p>
            <a:pPr lvl="0" algn="just">
              <a:lnSpc>
                <a:spcPct val="120000"/>
              </a:lnSpc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Найдем количество плиток, поделив общую площадь на площадь одной плитки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46м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/0,09м</a:t>
            </a:r>
            <a:r>
              <a:rPr lang="ru-RU" sz="2800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=511,11 , округляем до целого числа в большую сторону и получаем 512 штук</a:t>
            </a:r>
          </a:p>
          <a:p>
            <a:pPr lvl="0" algn="just">
              <a:lnSpc>
                <a:spcPct val="120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Рассчитаем количество упаковок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</a:t>
            </a:r>
            <a:r>
              <a:rPr lang="en-GB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=512шт/6шт=85,33 , округляем до целого числа в большую сторону, т.к. магазин продает товар целой упаковкой и получаем </a:t>
            </a:r>
            <a:r>
              <a:rPr lang="ru-RU" sz="2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86 упаковок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450215" algn="just">
              <a:lnSpc>
                <a:spcPct val="120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86 упаковок тротуарной плитки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58187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CB7E0D-1AE3-A031-BF22-21AE9ABD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262" y="1011237"/>
            <a:ext cx="6241816" cy="569382"/>
          </a:xfrm>
        </p:spPr>
        <p:txBody>
          <a:bodyPr/>
          <a:lstStyle/>
          <a:p>
            <a:r>
              <a:rPr lang="ru-RU" dirty="0"/>
              <a:t>Задача №2. Отмостка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05E6668-77D3-C3BE-433B-CE61831DF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141" y="1791225"/>
            <a:ext cx="6691314" cy="4020081"/>
          </a:xfrm>
        </p:spPr>
        <p:txBody>
          <a:bodyPr>
            <a:normAutofit fontScale="92500"/>
          </a:bodyPr>
          <a:lstStyle/>
          <a:p>
            <a:pPr marL="457200" indent="450215" algn="l">
              <a:lnSpc>
                <a:spcPct val="150000"/>
              </a:lnSpc>
              <a:spcAft>
                <a:spcPts val="800"/>
              </a:spcAft>
            </a:pPr>
            <a:r>
              <a:rPr lang="ru-RU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Формулировка:</a:t>
            </a:r>
            <a:endParaRPr lang="ru-RU" sz="2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l">
              <a:lnSpc>
                <a:spcPct val="150000"/>
              </a:lnSpc>
              <a:spcAft>
                <a:spcPts val="800"/>
              </a:spcAft>
            </a:pPr>
            <a:r>
              <a:rPr lang="ru-RU" sz="26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Отмостка вокруг дома и бани требует ремонта, для этого нужно рассчитать её площадь и сумма длин всех участков стен дома и бани, к которым она прилегает. Размеры участков и ширина отмостки показана на схеме.</a:t>
            </a:r>
            <a:endParaRPr lang="ru-RU" sz="2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A206CA-56EE-77C4-5410-2DDF47501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0464" y="687761"/>
            <a:ext cx="3716395" cy="54824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BC6AAEE-22BA-07E5-4309-81A7DCE88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059" y="4818341"/>
            <a:ext cx="2427405" cy="135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16020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135</TotalTime>
  <Words>815</Words>
  <Application>Microsoft Office PowerPoint</Application>
  <PresentationFormat>Произвольный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Натуральные материалы</vt:lpstr>
      <vt:lpstr>Проектно-исследовательская работа «Благоустройство территории дома на основе практико-ориентированных задач» </vt:lpstr>
      <vt:lpstr>Цели проекта</vt:lpstr>
      <vt:lpstr>Теоретическая часть</vt:lpstr>
      <vt:lpstr>Основные компоненты  математических задач:</vt:lpstr>
      <vt:lpstr>Презентация PowerPoint</vt:lpstr>
      <vt:lpstr>Задача №1. Расчет количества упаковок тротуарной плитки.</vt:lpstr>
      <vt:lpstr>Презентация PowerPoint</vt:lpstr>
      <vt:lpstr>Презентация PowerPoint</vt:lpstr>
      <vt:lpstr>Задача №2. Отмостка</vt:lpstr>
      <vt:lpstr>Презентация PowerPoint</vt:lpstr>
      <vt:lpstr>Задача № 3</vt:lpstr>
      <vt:lpstr>Презентация PowerPoint</vt:lpstr>
      <vt:lpstr>Презентация PowerPoint</vt:lpstr>
      <vt:lpstr>Задача №4. Забор</vt:lpstr>
      <vt:lpstr>Задача №5. Яблони </vt:lpstr>
      <vt:lpstr>Заключение</vt:lpstr>
      <vt:lpstr>БОЛЬШОЕ 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Проектно-исследовательская работа «Благоустройство территории дома на основе практико-ориентированных задач»</dc:title>
  <dc:creator>Сабина Сулейманова</dc:creator>
  <cp:lastModifiedBy>*</cp:lastModifiedBy>
  <cp:revision>10</cp:revision>
  <dcterms:created xsi:type="dcterms:W3CDTF">2023-04-28T16:12:51Z</dcterms:created>
  <dcterms:modified xsi:type="dcterms:W3CDTF">2024-04-08T18:08:09Z</dcterms:modified>
</cp:coreProperties>
</file>