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14630400" cy="8229600"/>
  <p:notesSz cx="8229600" cy="14630400"/>
  <p:embeddedFontLst>
    <p:embeddedFont>
      <p:font typeface="Prata" panose="020B0604020202020204" charset="-52"/>
      <p:regular r:id="rId12"/>
    </p:embeddedFont>
    <p:embeddedFont>
      <p:font typeface="Raleway" panose="020B0604020202020204" charset="-5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05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488" y="1655088"/>
            <a:ext cx="4919424" cy="49194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244084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48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Долина аммонитов в поселке Каменномостском</a:t>
            </a:r>
            <a:endParaRPr lang="en-US" sz="4800" dirty="0"/>
          </a:p>
        </p:txBody>
      </p:sp>
      <p:sp>
        <p:nvSpPr>
          <p:cNvPr id="5" name="Text 1"/>
          <p:cNvSpPr/>
          <p:nvPr/>
        </p:nvSpPr>
        <p:spPr>
          <a:xfrm>
            <a:off x="793790" y="4518898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Долина аммонитов - это уникальное </a:t>
            </a:r>
            <a:r>
              <a:rPr lang="en-US" sz="149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геологическое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образование, расположенное в живописном поселке Каменномостском в республике Адыгея. Здесь можно увидеть окаменелые раковины древних морских моллюсков - аммонитов, возраст которых составляет миллионы лет.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793790" y="6605468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6C1D4B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920234" y="6738104"/>
            <a:ext cx="110014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ЕГ</a:t>
            </a:r>
            <a:endParaRPr lang="en-US" sz="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117653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Географическое расположение и климат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Местоположение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Долина аммонитов находится в Майкопском районе республики Адыгея, примерно в 20 км от города Майкопа.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Климат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Для этого региона характерен мягкий умеренно-континентальный климат с теплым летом и мягкой зимой.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Рельеф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Долина расположена в живописной горной местности на берегу реки Белой, среди скалистых склонов и каньонов.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1655088"/>
            <a:ext cx="4919424" cy="49194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461135"/>
            <a:ext cx="59992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Что такое аммониты</a:t>
            </a:r>
            <a:endParaRPr lang="en-US" sz="4450" dirty="0"/>
          </a:p>
        </p:txBody>
      </p:sp>
      <p:sp>
        <p:nvSpPr>
          <p:cNvPr id="5" name="Shape 1"/>
          <p:cNvSpPr/>
          <p:nvPr/>
        </p:nvSpPr>
        <p:spPr>
          <a:xfrm>
            <a:off x="6280190" y="276522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6" name="Text 2"/>
          <p:cNvSpPr/>
          <p:nvPr/>
        </p:nvSpPr>
        <p:spPr>
          <a:xfrm>
            <a:off x="6476643" y="2850237"/>
            <a:ext cx="1173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3"/>
          <p:cNvSpPr/>
          <p:nvPr/>
        </p:nvSpPr>
        <p:spPr>
          <a:xfrm>
            <a:off x="7017306" y="2765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Древние моллюски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017306" y="3255645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Аммониты - это вымершие головоногие моллюски, обитавшие в морях в период с девона по мел.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10171867" y="276522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10" name="Text 6"/>
          <p:cNvSpPr/>
          <p:nvPr/>
        </p:nvSpPr>
        <p:spPr>
          <a:xfrm>
            <a:off x="10322719" y="2850237"/>
            <a:ext cx="20859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10908983" y="2765227"/>
            <a:ext cx="28776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Разнообразие форм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908983" y="3255645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Раковины аммонитов были разнообразной формы, от спиральной до прямой, и размеров - от 1 см до 2 м.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6280190" y="555212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14" name="Text 10"/>
          <p:cNvSpPr/>
          <p:nvPr/>
        </p:nvSpPr>
        <p:spPr>
          <a:xfrm>
            <a:off x="6429851" y="5637133"/>
            <a:ext cx="21097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1"/>
          <p:cNvSpPr/>
          <p:nvPr/>
        </p:nvSpPr>
        <p:spPr>
          <a:xfrm>
            <a:off x="7017306" y="5552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Гибель динозавров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7017306" y="604254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Аммониты вымерли вместе с динозаврами 66 млн. лет назад в результате космической катастрофы.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5E0D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4587" y="589598"/>
            <a:ext cx="7667625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История открытия долины аммонитов</a:t>
            </a:r>
            <a:endParaRPr lang="en-US" sz="4150" dirty="0"/>
          </a:p>
        </p:txBody>
      </p:sp>
      <p:sp>
        <p:nvSpPr>
          <p:cNvPr id="6" name="Shape 2"/>
          <p:cNvSpPr/>
          <p:nvPr/>
        </p:nvSpPr>
        <p:spPr>
          <a:xfrm>
            <a:off x="6529507" y="2224207"/>
            <a:ext cx="22860" cy="5415677"/>
          </a:xfrm>
          <a:prstGeom prst="roundRect">
            <a:avLst>
              <a:gd name="adj" fmla="val 138397"/>
            </a:avLst>
          </a:prstGeom>
          <a:solidFill>
            <a:srgbClr val="535455"/>
          </a:solidFill>
          <a:ln/>
        </p:spPr>
      </p:sp>
      <p:sp>
        <p:nvSpPr>
          <p:cNvPr id="7" name="Shape 3"/>
          <p:cNvSpPr/>
          <p:nvPr/>
        </p:nvSpPr>
        <p:spPr>
          <a:xfrm>
            <a:off x="6755309" y="2687122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535455"/>
          </a:solidFill>
          <a:ln/>
        </p:spPr>
      </p:sp>
      <p:sp>
        <p:nvSpPr>
          <p:cNvPr id="8" name="Shape 4"/>
          <p:cNvSpPr/>
          <p:nvPr/>
        </p:nvSpPr>
        <p:spPr>
          <a:xfrm>
            <a:off x="6303705" y="2461379"/>
            <a:ext cx="474464" cy="474464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9" name="Text 5"/>
          <p:cNvSpPr/>
          <p:nvPr/>
        </p:nvSpPr>
        <p:spPr>
          <a:xfrm>
            <a:off x="6486346" y="2540437"/>
            <a:ext cx="109180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450" dirty="0"/>
          </a:p>
        </p:txBody>
      </p:sp>
      <p:sp>
        <p:nvSpPr>
          <p:cNvPr id="10" name="Text 6"/>
          <p:cNvSpPr/>
          <p:nvPr/>
        </p:nvSpPr>
        <p:spPr>
          <a:xfrm>
            <a:off x="7700963" y="2435066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Первооткрыватели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7700963" y="2890957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Долина аммонитов была впервые обнаружена в 1970-х годах местными жителями поселка Каменномостский.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6755309" y="4450199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535455"/>
          </a:solidFill>
          <a:ln/>
        </p:spPr>
      </p:sp>
      <p:sp>
        <p:nvSpPr>
          <p:cNvPr id="13" name="Shape 9"/>
          <p:cNvSpPr/>
          <p:nvPr/>
        </p:nvSpPr>
        <p:spPr>
          <a:xfrm>
            <a:off x="6303705" y="4224457"/>
            <a:ext cx="474464" cy="474464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14" name="Text 10"/>
          <p:cNvSpPr/>
          <p:nvPr/>
        </p:nvSpPr>
        <p:spPr>
          <a:xfrm>
            <a:off x="6443960" y="4303514"/>
            <a:ext cx="19395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450" dirty="0"/>
          </a:p>
        </p:txBody>
      </p:sp>
      <p:sp>
        <p:nvSpPr>
          <p:cNvPr id="15" name="Text 11"/>
          <p:cNvSpPr/>
          <p:nvPr/>
        </p:nvSpPr>
        <p:spPr>
          <a:xfrm>
            <a:off x="7700963" y="4198144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Исследования</a:t>
            </a:r>
            <a:endParaRPr lang="en-US" sz="2050" dirty="0"/>
          </a:p>
        </p:txBody>
      </p:sp>
      <p:sp>
        <p:nvSpPr>
          <p:cNvPr id="16" name="Text 12"/>
          <p:cNvSpPr/>
          <p:nvPr/>
        </p:nvSpPr>
        <p:spPr>
          <a:xfrm>
            <a:off x="7700963" y="4654034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Геологи и палеонтологи начали изучать это уникальное местонахождение окаменелостей.</a:t>
            </a:r>
            <a:endParaRPr lang="en-US" sz="1650" dirty="0"/>
          </a:p>
        </p:txBody>
      </p:sp>
      <p:sp>
        <p:nvSpPr>
          <p:cNvPr id="17" name="Shape 13"/>
          <p:cNvSpPr/>
          <p:nvPr/>
        </p:nvSpPr>
        <p:spPr>
          <a:xfrm>
            <a:off x="6755309" y="6213277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535455"/>
          </a:solidFill>
          <a:ln/>
        </p:spPr>
      </p:sp>
      <p:sp>
        <p:nvSpPr>
          <p:cNvPr id="18" name="Shape 14"/>
          <p:cNvSpPr/>
          <p:nvPr/>
        </p:nvSpPr>
        <p:spPr>
          <a:xfrm>
            <a:off x="6303705" y="5987534"/>
            <a:ext cx="474464" cy="474464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19" name="Text 15"/>
          <p:cNvSpPr/>
          <p:nvPr/>
        </p:nvSpPr>
        <p:spPr>
          <a:xfrm>
            <a:off x="6442889" y="6066592"/>
            <a:ext cx="196096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450" dirty="0"/>
          </a:p>
        </p:txBody>
      </p:sp>
      <p:sp>
        <p:nvSpPr>
          <p:cNvPr id="20" name="Text 16"/>
          <p:cNvSpPr/>
          <p:nvPr/>
        </p:nvSpPr>
        <p:spPr>
          <a:xfrm>
            <a:off x="7700963" y="5961221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Статус памятника</a:t>
            </a:r>
            <a:endParaRPr lang="en-US" sz="2050" dirty="0"/>
          </a:p>
        </p:txBody>
      </p:sp>
      <p:sp>
        <p:nvSpPr>
          <p:cNvPr id="21" name="Text 17"/>
          <p:cNvSpPr/>
          <p:nvPr/>
        </p:nvSpPr>
        <p:spPr>
          <a:xfrm>
            <a:off x="7700963" y="6417112"/>
            <a:ext cx="6191250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 1985 году долина аммонитов была объявлена геологическим памятником природы республиканского значения.</a:t>
            </a:r>
            <a:endParaRPr lang="en-US" sz="165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80" y="431336"/>
            <a:ext cx="4973241" cy="331970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04466" y="1050846"/>
            <a:ext cx="7707868" cy="1282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Уникальность геологического памятника</a:t>
            </a:r>
            <a:endParaRPr lang="en-US" sz="4000" dirty="0"/>
          </a:p>
        </p:txBody>
      </p:sp>
      <p:sp>
        <p:nvSpPr>
          <p:cNvPr id="5" name="Shape 1"/>
          <p:cNvSpPr/>
          <p:nvPr/>
        </p:nvSpPr>
        <p:spPr>
          <a:xfrm>
            <a:off x="6204466" y="2640806"/>
            <a:ext cx="3751421" cy="2166342"/>
          </a:xfrm>
          <a:prstGeom prst="roundRect">
            <a:avLst>
              <a:gd name="adj" fmla="val 1421"/>
            </a:avLst>
          </a:prstGeom>
          <a:solidFill>
            <a:srgbClr val="3A3B3C"/>
          </a:solidFill>
          <a:ln/>
        </p:spPr>
      </p:sp>
      <p:sp>
        <p:nvSpPr>
          <p:cNvPr id="6" name="Text 2"/>
          <p:cNvSpPr/>
          <p:nvPr/>
        </p:nvSpPr>
        <p:spPr>
          <a:xfrm>
            <a:off x="6409611" y="2845951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Возраст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6409611" y="3289459"/>
            <a:ext cx="3341132" cy="1312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Окаменелые раковины аммонитов в долине имеют возраст около 90-100 миллионов лет.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10161032" y="2640806"/>
            <a:ext cx="3751421" cy="2166342"/>
          </a:xfrm>
          <a:prstGeom prst="roundRect">
            <a:avLst>
              <a:gd name="adj" fmla="val 1421"/>
            </a:avLst>
          </a:prstGeom>
          <a:solidFill>
            <a:srgbClr val="3A3B3C"/>
          </a:solidFill>
          <a:ln/>
        </p:spPr>
      </p:sp>
      <p:sp>
        <p:nvSpPr>
          <p:cNvPr id="9" name="Text 5"/>
          <p:cNvSpPr/>
          <p:nvPr/>
        </p:nvSpPr>
        <p:spPr>
          <a:xfrm>
            <a:off x="10366177" y="2845951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Сохранность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10366177" y="3289459"/>
            <a:ext cx="3341132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Многие аммониты сохранились в отличном состоянии, позволяя изучать их строение.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6204466" y="5012293"/>
            <a:ext cx="3751421" cy="2166342"/>
          </a:xfrm>
          <a:prstGeom prst="roundRect">
            <a:avLst>
              <a:gd name="adj" fmla="val 1421"/>
            </a:avLst>
          </a:prstGeom>
          <a:solidFill>
            <a:srgbClr val="3A3B3C"/>
          </a:solidFill>
          <a:ln/>
        </p:spPr>
      </p:sp>
      <p:sp>
        <p:nvSpPr>
          <p:cNvPr id="12" name="Text 8"/>
          <p:cNvSpPr/>
          <p:nvPr/>
        </p:nvSpPr>
        <p:spPr>
          <a:xfrm>
            <a:off x="6409611" y="5217438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Плотность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6409611" y="5660946"/>
            <a:ext cx="3341132" cy="1312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Долина аммонитов отличается высокой концентрацией окаменелостей на небольшой площади.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10161032" y="5012293"/>
            <a:ext cx="3751421" cy="2166342"/>
          </a:xfrm>
          <a:prstGeom prst="roundRect">
            <a:avLst>
              <a:gd name="adj" fmla="val 1421"/>
            </a:avLst>
          </a:prstGeom>
          <a:solidFill>
            <a:srgbClr val="3A3B3C"/>
          </a:solidFill>
          <a:ln/>
        </p:spPr>
      </p:sp>
      <p:sp>
        <p:nvSpPr>
          <p:cNvPr id="15" name="Text 11"/>
          <p:cNvSpPr/>
          <p:nvPr/>
        </p:nvSpPr>
        <p:spPr>
          <a:xfrm>
            <a:off x="10366177" y="5217438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Доступность</a:t>
            </a:r>
            <a:endParaRPr lang="en-US" sz="2000" dirty="0"/>
          </a:p>
        </p:txBody>
      </p:sp>
      <p:sp>
        <p:nvSpPr>
          <p:cNvPr id="16" name="Text 12"/>
          <p:cNvSpPr/>
          <p:nvPr/>
        </p:nvSpPr>
        <p:spPr>
          <a:xfrm>
            <a:off x="10366177" y="5660946"/>
            <a:ext cx="3341132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Это один из немногих в мире доступных для посещения памятников аммонитовой фауны.</a:t>
            </a:r>
            <a:endParaRPr lang="en-US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2" y="3970999"/>
            <a:ext cx="5016783" cy="3898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92088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Разнообразие видов аммонитов</a:t>
            </a:r>
            <a:endParaRPr lang="en-US" sz="4450" dirty="0"/>
          </a:p>
        </p:txBody>
      </p:sp>
      <p:pic>
        <p:nvPicPr>
          <p:cNvPr id="3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" y="2491264"/>
            <a:ext cx="3815255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Различные формы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 долине можно найти аммониты самых разнообразных форм и размеров.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Богатство видов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Здесь встречаются десятки видов этих древних головоногих моллюсков.</a:t>
            </a:r>
            <a:endParaRPr lang="en-US" sz="1750" dirty="0"/>
          </a:p>
        </p:txBody>
      </p:sp>
      <p:pic>
        <p:nvPicPr>
          <p:cNvPr id="9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65" y="2491264"/>
            <a:ext cx="4052632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36014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Уникальная сохранность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Многие аммониты имеют отличную степень сохранности своих раковин.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06" y="2371368"/>
            <a:ext cx="4934069" cy="348674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59473" y="608290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Как сформировалась долина аммонитов</a:t>
            </a:r>
            <a:endParaRPr lang="en-US" sz="43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2319933"/>
            <a:ext cx="1104424" cy="176712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695128" y="254079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Древнее море</a:t>
            </a:r>
            <a:endParaRPr lang="en-US" sz="2150" dirty="0"/>
          </a:p>
        </p:txBody>
      </p:sp>
      <p:sp>
        <p:nvSpPr>
          <p:cNvPr id="7" name="Text 2"/>
          <p:cNvSpPr/>
          <p:nvPr/>
        </p:nvSpPr>
        <p:spPr>
          <a:xfrm>
            <a:off x="7695128" y="3018353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Долина аммонитов ранее находилась на дне древнего теплого моря.</a:t>
            </a:r>
            <a:endParaRPr lang="en-US" sz="17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4087058"/>
            <a:ext cx="1104424" cy="176712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695128" y="4307919"/>
            <a:ext cx="3772733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Вымирание и захоронение</a:t>
            </a:r>
            <a:endParaRPr lang="en-US" sz="2150" dirty="0"/>
          </a:p>
        </p:txBody>
      </p:sp>
      <p:sp>
        <p:nvSpPr>
          <p:cNvPr id="10" name="Text 4"/>
          <p:cNvSpPr/>
          <p:nvPr/>
        </p:nvSpPr>
        <p:spPr>
          <a:xfrm>
            <a:off x="7695128" y="4785479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Аммониты вымерли и были захоронены в морских отложениях.</a:t>
            </a:r>
            <a:endParaRPr lang="en-US" sz="17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473" y="5854184"/>
            <a:ext cx="1104424" cy="176712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695128" y="607504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Поднятие и эрозия</a:t>
            </a:r>
            <a:endParaRPr lang="en-US" sz="2150" dirty="0"/>
          </a:p>
        </p:txBody>
      </p:sp>
      <p:sp>
        <p:nvSpPr>
          <p:cNvPr id="13" name="Text 6"/>
          <p:cNvSpPr/>
          <p:nvPr/>
        </p:nvSpPr>
        <p:spPr>
          <a:xfrm>
            <a:off x="7695128" y="6552605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Со временем морское дно поднялось, а эрозия обнажила окаменелости.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250" y="2472809"/>
            <a:ext cx="4919782" cy="328398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075" y="623768"/>
            <a:ext cx="7557849" cy="1416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Меры по охране памятника природы</a:t>
            </a:r>
            <a:endParaRPr lang="en-US" sz="4450" dirty="0"/>
          </a:p>
        </p:txBody>
      </p:sp>
      <p:sp>
        <p:nvSpPr>
          <p:cNvPr id="5" name="Shape 1"/>
          <p:cNvSpPr/>
          <p:nvPr/>
        </p:nvSpPr>
        <p:spPr>
          <a:xfrm>
            <a:off x="793075" y="2379821"/>
            <a:ext cx="7557849" cy="5225891"/>
          </a:xfrm>
          <a:prstGeom prst="roundRect">
            <a:avLst>
              <a:gd name="adj" fmla="val 65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6" name="Shape 2"/>
          <p:cNvSpPr/>
          <p:nvPr/>
        </p:nvSpPr>
        <p:spPr>
          <a:xfrm>
            <a:off x="800695" y="2387441"/>
            <a:ext cx="7542609" cy="173688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1027271" y="2531031"/>
            <a:ext cx="3314343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Статус охраны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4802386" y="2531031"/>
            <a:ext cx="3314343" cy="1449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Долина аммонитов объявлена геологическим памятником природы республиканского значения.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800695" y="4124325"/>
            <a:ext cx="7542609" cy="209931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1027271" y="4267914"/>
            <a:ext cx="3314343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Ограничения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4802386" y="4267914"/>
            <a:ext cx="3314343" cy="1812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Запрещен сбор окаменелостей, геологические работы и другая деятельность, ведущая к повреждениям.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800695" y="6223635"/>
            <a:ext cx="7542609" cy="137445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1027271" y="6367224"/>
            <a:ext cx="3314343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Экологические меры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4802386" y="6367224"/>
            <a:ext cx="3314343" cy="1087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Проводится очистка территории, укрепление склонов, создание экотроп.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176" y="2257782"/>
            <a:ext cx="4952048" cy="371403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48070" y="759262"/>
            <a:ext cx="7647861" cy="2003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Посещение долины аммонитов: советы для туристов</a:t>
            </a:r>
            <a:endParaRPr lang="en-US" sz="4200" dirty="0"/>
          </a:p>
        </p:txBody>
      </p:sp>
      <p:sp>
        <p:nvSpPr>
          <p:cNvPr id="5" name="Shape 1"/>
          <p:cNvSpPr/>
          <p:nvPr/>
        </p:nvSpPr>
        <p:spPr>
          <a:xfrm>
            <a:off x="748070" y="3083719"/>
            <a:ext cx="3717131" cy="1915478"/>
          </a:xfrm>
          <a:prstGeom prst="roundRect">
            <a:avLst>
              <a:gd name="adj" fmla="val 1674"/>
            </a:avLst>
          </a:prstGeom>
          <a:solidFill>
            <a:srgbClr val="3A3B3C"/>
          </a:solidFill>
          <a:ln/>
        </p:spPr>
      </p:sp>
      <p:sp>
        <p:nvSpPr>
          <p:cNvPr id="6" name="Text 2"/>
          <p:cNvSpPr/>
          <p:nvPr/>
        </p:nvSpPr>
        <p:spPr>
          <a:xfrm>
            <a:off x="961787" y="3297436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Время года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961787" y="3759637"/>
            <a:ext cx="3289697" cy="1025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Лучшее время для посещения - весна и осень, когда погода наиболее благоприятна.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4678918" y="3083719"/>
            <a:ext cx="3717131" cy="1915478"/>
          </a:xfrm>
          <a:prstGeom prst="roundRect">
            <a:avLst>
              <a:gd name="adj" fmla="val 1674"/>
            </a:avLst>
          </a:prstGeom>
          <a:solidFill>
            <a:srgbClr val="3A3B3C"/>
          </a:solidFill>
          <a:ln/>
        </p:spPr>
      </p:sp>
      <p:sp>
        <p:nvSpPr>
          <p:cNvPr id="9" name="Text 5"/>
          <p:cNvSpPr/>
          <p:nvPr/>
        </p:nvSpPr>
        <p:spPr>
          <a:xfrm>
            <a:off x="4892635" y="3297436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Транспорт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4892635" y="3759637"/>
            <a:ext cx="3289697" cy="1025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Добраться можно на личном автомобиле или с экскурсионными группами.</a:t>
            </a:r>
            <a:endParaRPr lang="en-US" sz="1650" dirty="0"/>
          </a:p>
        </p:txBody>
      </p:sp>
      <p:sp>
        <p:nvSpPr>
          <p:cNvPr id="11" name="Shape 7"/>
          <p:cNvSpPr/>
          <p:nvPr/>
        </p:nvSpPr>
        <p:spPr>
          <a:xfrm>
            <a:off x="748070" y="5212913"/>
            <a:ext cx="3717131" cy="2257425"/>
          </a:xfrm>
          <a:prstGeom prst="roundRect">
            <a:avLst>
              <a:gd name="adj" fmla="val 1420"/>
            </a:avLst>
          </a:prstGeom>
          <a:solidFill>
            <a:srgbClr val="3A3B3C"/>
          </a:solidFill>
          <a:ln/>
        </p:spPr>
      </p:sp>
      <p:sp>
        <p:nvSpPr>
          <p:cNvPr id="12" name="Text 8"/>
          <p:cNvSpPr/>
          <p:nvPr/>
        </p:nvSpPr>
        <p:spPr>
          <a:xfrm>
            <a:off x="961787" y="5426631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Правила</a:t>
            </a:r>
            <a:endParaRPr lang="en-US" sz="2100" dirty="0"/>
          </a:p>
        </p:txBody>
      </p:sp>
      <p:sp>
        <p:nvSpPr>
          <p:cNvPr id="13" name="Text 9"/>
          <p:cNvSpPr/>
          <p:nvPr/>
        </p:nvSpPr>
        <p:spPr>
          <a:xfrm>
            <a:off x="961787" y="5888831"/>
            <a:ext cx="3289697" cy="1025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Разрешается осматривать окаменелости, но запрещено их собирать или повреждать.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4678918" y="5212913"/>
            <a:ext cx="3717131" cy="2257425"/>
          </a:xfrm>
          <a:prstGeom prst="roundRect">
            <a:avLst>
              <a:gd name="adj" fmla="val 1420"/>
            </a:avLst>
          </a:prstGeom>
          <a:solidFill>
            <a:srgbClr val="3A3B3C"/>
          </a:solidFill>
          <a:ln/>
        </p:spPr>
      </p:sp>
      <p:sp>
        <p:nvSpPr>
          <p:cNvPr id="15" name="Text 11"/>
          <p:cNvSpPr/>
          <p:nvPr/>
        </p:nvSpPr>
        <p:spPr>
          <a:xfrm>
            <a:off x="4892635" y="5426631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Программа</a:t>
            </a:r>
            <a:endParaRPr lang="en-US" sz="2100" dirty="0"/>
          </a:p>
        </p:txBody>
      </p:sp>
      <p:sp>
        <p:nvSpPr>
          <p:cNvPr id="16" name="Text 12"/>
          <p:cNvSpPr/>
          <p:nvPr/>
        </p:nvSpPr>
        <p:spPr>
          <a:xfrm>
            <a:off x="4892635" y="5888831"/>
            <a:ext cx="3289697" cy="1367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Помимо осмотра, можно посетить музей и принять участие в различных мероприятиях.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453</Words>
  <Application>Microsoft Office PowerPoint</Application>
  <PresentationFormat>Произвольный</PresentationFormat>
  <Paragraphs>78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Prata</vt:lpstr>
      <vt:lpstr>Raleway</vt:lpstr>
      <vt:lpstr>Raleway Medium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Елена</cp:lastModifiedBy>
  <cp:revision>2</cp:revision>
  <dcterms:created xsi:type="dcterms:W3CDTF">2024-11-17T18:43:52Z</dcterms:created>
  <dcterms:modified xsi:type="dcterms:W3CDTF">2024-11-17T19:34:49Z</dcterms:modified>
</cp:coreProperties>
</file>