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A1376-537A-4ED5-AD31-7F816760533A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BAF89-F550-4964-A442-6669F789D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2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BAF89-F550-4964-A442-6669F789D4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2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1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8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5691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88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264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13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39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86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5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1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8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3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5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2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1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7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terbaz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2519766-88FB-5494-4C83-6270E5E48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564" y="-2181276"/>
            <a:ext cx="7485530" cy="4362551"/>
          </a:xfrm>
        </p:spPr>
        <p:txBody>
          <a:bodyPr/>
          <a:lstStyle/>
          <a:p>
            <a:r>
              <a:rPr lang="ru-RU" sz="1600" b="1" dirty="0">
                <a:solidFill>
                  <a:schemeClr val="tx1"/>
                </a:solidFill>
              </a:rPr>
              <a:t>Всероссийский конкурс профессионального мастерства в сфере социального обслуживания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97B6EF-5EE1-7507-D9E9-E6CFAB7E7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2782452" y="2121249"/>
            <a:ext cx="5187305" cy="36841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Номинация конкурса</a:t>
            </a:r>
            <a:r>
              <a:rPr lang="ru-RU" b="1" dirty="0" smtClean="0">
                <a:solidFill>
                  <a:schemeClr val="tx1"/>
                </a:solidFill>
              </a:rPr>
              <a:t>: 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Лучшая </a:t>
            </a:r>
            <a:r>
              <a:rPr lang="ru-RU" sz="1600" dirty="0">
                <a:solidFill>
                  <a:schemeClr val="tx1"/>
                </a:solidFill>
              </a:rPr>
              <a:t>практика комплексной поддержки </a:t>
            </a:r>
            <a:r>
              <a:rPr lang="ru-RU" sz="1600" b="1" dirty="0">
                <a:solidFill>
                  <a:schemeClr val="tx1"/>
                </a:solidFill>
              </a:rPr>
              <a:t>семей с детьми, в том числе воспитывающих детей с ограниченными возможностями здоровья и инвалидностью.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Наименование практики</a:t>
            </a:r>
            <a:r>
              <a:rPr lang="ru-RU" sz="2000" b="1" dirty="0" smtClean="0">
                <a:solidFill>
                  <a:schemeClr val="tx1"/>
                </a:solidFill>
              </a:rPr>
              <a:t>:</a:t>
            </a:r>
            <a:endParaRPr lang="ru-RU" sz="2000" b="1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     </a:t>
            </a:r>
            <a:r>
              <a:rPr lang="ru-RU" sz="3600" b="1" dirty="0">
                <a:solidFill>
                  <a:srgbClr val="FF0000"/>
                </a:solidFill>
              </a:rPr>
              <a:t>«Волшебная </a:t>
            </a:r>
            <a:r>
              <a:rPr lang="ru-RU" sz="3600" b="1" dirty="0" smtClean="0">
                <a:solidFill>
                  <a:srgbClr val="FF0000"/>
                </a:solidFill>
              </a:rPr>
              <a:t>кухня»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5103C-544C-8BC2-56E8-EC15212FC237}"/>
              </a:ext>
            </a:extLst>
          </p:cNvPr>
          <p:cNvSpPr txBox="1"/>
          <p:nvPr/>
        </p:nvSpPr>
        <p:spPr>
          <a:xfrm>
            <a:off x="5185675" y="157941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91" y="180109"/>
            <a:ext cx="5982218" cy="1399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28" y="3825252"/>
            <a:ext cx="1948472" cy="30604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9564" y="594196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Областное государственное казённое учреждение социального обслуживания « Реабилитационный центр для детей и подростков с ограниченными возможностями «Остров детства».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9564" y="5355480"/>
            <a:ext cx="5540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Харламова Антонина Анатольевна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20" y="180109"/>
            <a:ext cx="2482156" cy="22444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874" y="169421"/>
            <a:ext cx="210939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32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991784" y="714150"/>
            <a:ext cx="8596668" cy="5141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Благодарю                 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119485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4710329-C53B-7912-E2A6-76685D877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1957" y="248659"/>
            <a:ext cx="2911077" cy="388143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42DA1E-80C3-942D-B0EC-4FB429085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6" y="3831649"/>
            <a:ext cx="3325091" cy="320442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35527" y="595745"/>
            <a:ext cx="5874327" cy="317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Целевая группа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Получатели социальных услуг ОГКУСО РЦ «Остров детства» из категории: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дети с инвалидностью 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дети с ОВЗ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дети из малоимущих семей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дети из семей, находящихся в трудной жизненной ситуации 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59380" y="4578782"/>
            <a:ext cx="7121237" cy="213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Цель практики 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Социальная </a:t>
            </a:r>
            <a:r>
              <a:rPr lang="ru-RU" dirty="0">
                <a:solidFill>
                  <a:schemeClr val="tx1"/>
                </a:solidFill>
              </a:rPr>
              <a:t>адаптация детей с ОВЗ, детей с инвалидностью и детей из семей, находящихся в трудной жизненной ситуации, и интеграция их в общество. Подготовка детей к самостоятельной жизни, формирование у детей навыков самостоятельного приготовления разнообразной и здоровой </a:t>
            </a:r>
            <a:r>
              <a:rPr lang="ru-RU" dirty="0" smtClean="0">
                <a:solidFill>
                  <a:schemeClr val="tx1"/>
                </a:solidFill>
              </a:rPr>
              <a:t>пищи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968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09599"/>
            <a:ext cx="9274002" cy="3269673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                        Задачи практики: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-1316182" y="886691"/>
            <a:ext cx="12025746" cy="5154672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endParaRPr lang="ru-RU" sz="1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0" lvl="3" indent="0" algn="just">
              <a:buNone/>
            </a:pPr>
            <a:r>
              <a:rPr lang="ru-RU" sz="7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1            2            3</a:t>
            </a:r>
            <a:endParaRPr lang="ru-RU" sz="7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39090" y="1524390"/>
            <a:ext cx="2341419" cy="19119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Пробудить интерес к кулинарному искусству у детей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96691" y="1524390"/>
            <a:ext cx="2396836" cy="19119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Развивать творческую активность. Раскрыть кулинарные способности у детей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72945" y="1524389"/>
            <a:ext cx="2230582" cy="19119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Прививать трудовые навыки, навыки самообслуживания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1" y="3996451"/>
            <a:ext cx="3647209" cy="2522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47" y="3657600"/>
            <a:ext cx="1804988" cy="32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32" y="3996451"/>
            <a:ext cx="3557607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88EDB-AD67-AA06-3524-E7351256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189" y="1530903"/>
            <a:ext cx="7753290" cy="101627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Algerian" panose="02000000000000000000" pitchFamily="2" charset="0"/>
                <a:ea typeface="Algerian" panose="02000000000000000000" pitchFamily="2" charset="0"/>
              </a:rPr>
              <a:t>Задачи практики:</a:t>
            </a:r>
            <a:br>
              <a:rPr lang="ru-RU" sz="2800" b="1" dirty="0">
                <a:solidFill>
                  <a:schemeClr val="tx1"/>
                </a:solidFill>
                <a:latin typeface="Algerian" panose="02000000000000000000" pitchFamily="2" charset="0"/>
                <a:ea typeface="Algerian" panose="02000000000000000000" pitchFamily="2" charset="0"/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851564"/>
            <a:ext cx="8596668" cy="21897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12631" y="527024"/>
            <a:ext cx="7565856" cy="8728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марта по апрель 2024 г. успешно разработаны методики по занятиям, составлена программа.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510" y="133146"/>
            <a:ext cx="2914141" cy="387739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99100" y="2310909"/>
            <a:ext cx="2507066" cy="4547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 этап – подготовительный (диагностический) – знакомство с профессией кулинара, с режимом питания детей. Наличие знаний о правилах безопасности на кухне.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8140" y="2342326"/>
            <a:ext cx="2434838" cy="45156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 этап – основной. Формирование умений и навыков по сервировке стола, правилам этикета за столом, формирование навыков по простейшим приемам оригами: складывание салфеток. Формирование навыков по приготовлению блюд.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20671" y="2310909"/>
            <a:ext cx="2310147" cy="4547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 </a:t>
            </a:r>
            <a:r>
              <a:rPr lang="ru-RU" dirty="0">
                <a:solidFill>
                  <a:schemeClr val="tx1"/>
                </a:solidFill>
              </a:rPr>
              <a:t>3 этап – заключительный. Подведение итогов по проделанной </a:t>
            </a:r>
            <a:r>
              <a:rPr lang="ru-RU" dirty="0" smtClean="0">
                <a:solidFill>
                  <a:schemeClr val="tx1"/>
                </a:solidFill>
              </a:rPr>
              <a:t>работе.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38511" y="4293785"/>
            <a:ext cx="2014220" cy="21277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Возрастные группы: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8-10 </a:t>
            </a:r>
            <a:r>
              <a:rPr lang="ru-RU" dirty="0">
                <a:solidFill>
                  <a:schemeClr val="tx1"/>
                </a:solidFill>
              </a:rPr>
              <a:t>лет,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11-13 лет,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14-15 лет.</a:t>
            </a:r>
          </a:p>
        </p:txBody>
      </p:sp>
    </p:spTree>
    <p:extLst>
      <p:ext uri="{BB962C8B-B14F-4D97-AF65-F5344CB8AC3E}">
        <p14:creationId xmlns:p14="http://schemas.microsoft.com/office/powerpoint/2010/main" val="384649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57167-F275-3612-87DB-4BFD4EB2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43" y="409660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1DB3E4-E363-6741-A152-C7C48CCF8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0872" y="718801"/>
            <a:ext cx="3131128" cy="612370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6242F1-68C6-21F3-6728-4A2BE683B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5" y="2604655"/>
            <a:ext cx="7744691" cy="391431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72340" y="519137"/>
            <a:ext cx="7749988" cy="1475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dirty="0"/>
              <a:t>Актуальность программы: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Актуальность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программы «Волшебная кухня» в том, что обучение детей направлено на их профессиональную ориентацию являющихся важным этапом на пути социализации личности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9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BDD53-D256-0CFD-83F4-797E0F4E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Краткое описание практики: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FC99BEB-40D6-0A29-910C-9B1B2FE04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9551" y="360219"/>
            <a:ext cx="2404171" cy="411395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323545" y="1159949"/>
            <a:ext cx="8742217" cy="5601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Главной проблемой современных детей является употребление фаст-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фуда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 В ходе беседы с разновозрастными детьми, было выяснено, что большинство из них лишены полноценного режима питания, что оказывает негативное влияние на организм ребенка. Все большую популярность у детей завоевали сухарики,   чипсы, лимонад, бутерброды и т.д. Поэтому нами было принято решение организовать занятия по кулинарии для приобщения детей к самостоятельному приготовлению полезной пищи. 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В каждом заезде набиралась группа детей, желающих получить навыки по самостоятельному приготовлению полезных блюд. Группа делилась на подгруппы по возрастной категории по 5 человек. Занятия проводились два раза в неделю по 2 часа. На вводном занятии проводился инструктаж по технике безопасности при работе с ножом, нагревательными и электрическими приборами. На последующих занятиях с детьми производился разбор техники приготовления выбранного блюда с последующим приготовлением. В конце занятия дети приступали к дегустации приготовленного блюда и делились своими впечатлениями. Занятия были организованы от простого к более сложному.</a:t>
            </a:r>
          </a:p>
        </p:txBody>
      </p:sp>
    </p:spTree>
    <p:extLst>
      <p:ext uri="{BB962C8B-B14F-4D97-AF65-F5344CB8AC3E}">
        <p14:creationId xmlns:p14="http://schemas.microsoft.com/office/powerpoint/2010/main" val="295139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низ 4"/>
          <p:cNvSpPr/>
          <p:nvPr/>
        </p:nvSpPr>
        <p:spPr>
          <a:xfrm rot="1320785">
            <a:off x="1250733" y="2323523"/>
            <a:ext cx="240205" cy="644953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20313847">
            <a:off x="7411550" y="2312605"/>
            <a:ext cx="243124" cy="630157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255220" y="2340417"/>
            <a:ext cx="248774" cy="997659"/>
          </a:xfrm>
          <a:prstGeom prst="downArrow">
            <a:avLst>
              <a:gd name="adj1" fmla="val 50000"/>
              <a:gd name="adj2" fmla="val 4772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778" y="3131980"/>
            <a:ext cx="2022764" cy="22728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Освоили и улучшили навыки нарезки овощей и фруктов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50 </a:t>
            </a:r>
            <a:r>
              <a:rPr lang="ru-RU" dirty="0" smtClean="0">
                <a:solidFill>
                  <a:schemeClr val="tx1"/>
                </a:solidFill>
              </a:rPr>
              <a:t>детей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13493" y="3458884"/>
            <a:ext cx="2424546" cy="14717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Получили навыки приготовления несложных блюд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84 </a:t>
            </a:r>
            <a:r>
              <a:rPr lang="ru-RU" dirty="0" smtClean="0">
                <a:solidFill>
                  <a:schemeClr val="tx1"/>
                </a:solidFill>
              </a:rPr>
              <a:t>ребенка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87786" y="3101858"/>
            <a:ext cx="2022762" cy="23823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Освоили технику безопасности использования кухонных приборов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75 </a:t>
            </a:r>
            <a:r>
              <a:rPr lang="ru-RU" sz="1600" b="1" dirty="0" smtClean="0">
                <a:solidFill>
                  <a:schemeClr val="tx1"/>
                </a:solidFill>
              </a:rPr>
              <a:t>детей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6458" y="236651"/>
            <a:ext cx="8003582" cy="8451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Количественные результаты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38619" y="1278436"/>
            <a:ext cx="6844144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Прошли реабилитационный курс программы «Волшебная кухня» 84 человека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30650"/>
              </p:ext>
            </p:extLst>
          </p:nvPr>
        </p:nvGraphicFramePr>
        <p:xfrm>
          <a:off x="2033588" y="6138863"/>
          <a:ext cx="8124825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Диаграмма" r:id="rId3" imgW="8124950" imgH="5419726" progId="MSGraph.Chart.8">
                  <p:embed followColorScheme="full"/>
                </p:oleObj>
              </mc:Choice>
              <mc:Fallback>
                <p:oleObj name="Диаграмма" r:id="rId3" imgW="8124950" imgH="5419726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3588" y="6138863"/>
                        <a:ext cx="8124825" cy="45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010934"/>
              </p:ext>
            </p:extLst>
          </p:nvPr>
        </p:nvGraphicFramePr>
        <p:xfrm>
          <a:off x="2033588" y="6138863"/>
          <a:ext cx="5600267" cy="373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Диаграмма" r:id="rId5" imgW="8124950" imgH="5419726" progId="MSGraph.Chart.8">
                  <p:embed followColorScheme="full"/>
                </p:oleObj>
              </mc:Choice>
              <mc:Fallback>
                <p:oleObj name="Диаграмма" r:id="rId5" imgW="8124950" imgH="5419726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3588" y="6138863"/>
                        <a:ext cx="5600267" cy="373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Объект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663923"/>
              </p:ext>
            </p:extLst>
          </p:nvPr>
        </p:nvGraphicFramePr>
        <p:xfrm>
          <a:off x="8384451" y="93439"/>
          <a:ext cx="3834970" cy="2843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Диаграмма" r:id="rId6" imgW="8124950" imgH="5419726" progId="MSGraph.Chart.8">
                  <p:embed followColorScheme="full"/>
                </p:oleObj>
              </mc:Choice>
              <mc:Fallback>
                <p:oleObj name="Диаграмма" r:id="rId6" imgW="8124950" imgH="5419726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4451" y="93439"/>
                        <a:ext cx="3834970" cy="2843369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4829590" y="3429958"/>
            <a:ext cx="2532820" cy="14717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Освоили базовые навыки замеса и работы с тестом 34 ребенка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855715" y="2331490"/>
            <a:ext cx="229884" cy="94633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4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6640" y="139147"/>
            <a:ext cx="9177647" cy="8919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Качественные результаты в % соотношении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144860" y="139147"/>
            <a:ext cx="1858455" cy="1625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Получили навыки приготовления несложных блюд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100%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детей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34287" y="1841323"/>
            <a:ext cx="2569028" cy="16842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Освоили и улучшили навыки нарезки овощей и фруктов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59,5% детей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144860" y="3623554"/>
            <a:ext cx="1858455" cy="18294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Освоили технику безопасности использования кухонных приборов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89% детей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434287" y="5550932"/>
            <a:ext cx="2569028" cy="13070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Освоили базовые навыки замеса и работы с тестом 40,5% детей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869390"/>
              </p:ext>
            </p:extLst>
          </p:nvPr>
        </p:nvGraphicFramePr>
        <p:xfrm>
          <a:off x="678872" y="1288474"/>
          <a:ext cx="7966363" cy="5264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Диаграмма" r:id="rId3" imgW="8124950" imgH="5419726" progId="MSGraph.Chart.8">
                  <p:embed followColorScheme="full"/>
                </p:oleObj>
              </mc:Choice>
              <mc:Fallback>
                <p:oleObj name="Диаграмма" r:id="rId3" imgW="8124950" imgH="5419726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872" y="1288474"/>
                        <a:ext cx="7966363" cy="526472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46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537029" y="391887"/>
            <a:ext cx="6350664" cy="480949"/>
          </a:xfrm>
        </p:spPr>
        <p:txBody>
          <a:bodyPr/>
          <a:lstStyle/>
          <a:p>
            <a:r>
              <a:rPr lang="ru-RU" sz="2400" dirty="0" smtClean="0"/>
              <a:t>     </a:t>
            </a:r>
            <a:r>
              <a:rPr lang="ru-RU" sz="2400" dirty="0" smtClean="0">
                <a:solidFill>
                  <a:srgbClr val="FF0000"/>
                </a:solidFill>
              </a:rPr>
              <a:t>Наши партнеры:       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8" y="1649922"/>
            <a:ext cx="2932793" cy="1371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407" y="884292"/>
            <a:ext cx="2801257" cy="29028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6290" y="3706937"/>
            <a:ext cx="8686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 адрес</a:t>
            </a:r>
            <a:endParaRPr lang="ru-RU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8836" y="4849092"/>
            <a:ext cx="53617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Тел. +7(84240) 2-13-68</a:t>
            </a:r>
          </a:p>
          <a:p>
            <a:r>
              <a:rPr lang="en-US" sz="2800" b="1" dirty="0" smtClean="0"/>
              <a:t>@ 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interbaz@mail.ru</a:t>
            </a:r>
            <a:endParaRPr lang="en-US" dirty="0" smtClean="0"/>
          </a:p>
          <a:p>
            <a:r>
              <a:rPr lang="ru-RU" dirty="0" smtClean="0"/>
              <a:t>Ульяновская обл. </a:t>
            </a:r>
            <a:r>
              <a:rPr lang="ru-RU" dirty="0" err="1" smtClean="0"/>
              <a:t>Базарносызганский</a:t>
            </a:r>
            <a:r>
              <a:rPr lang="ru-RU" dirty="0" smtClean="0"/>
              <a:t> район </a:t>
            </a:r>
            <a:r>
              <a:rPr lang="ru-RU" dirty="0" err="1" smtClean="0"/>
              <a:t>р.п</a:t>
            </a:r>
            <a:r>
              <a:rPr lang="ru-RU" dirty="0" smtClean="0"/>
              <a:t>. Базарный Сызган ул. Советская д. 76. 433700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63348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657</TotalTime>
  <Words>557</Words>
  <Application>Microsoft Office PowerPoint</Application>
  <PresentationFormat>Широкоэкранный</PresentationFormat>
  <Paragraphs>62</Paragraphs>
  <Slides>10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Algerian</vt:lpstr>
      <vt:lpstr>Arial</vt:lpstr>
      <vt:lpstr>Calibri</vt:lpstr>
      <vt:lpstr>Trebuchet MS</vt:lpstr>
      <vt:lpstr>Wingdings 3</vt:lpstr>
      <vt:lpstr>Аспект</vt:lpstr>
      <vt:lpstr>Диаграмма</vt:lpstr>
      <vt:lpstr>Диаграмма Microsoft Graph</vt:lpstr>
      <vt:lpstr>Всероссийский конкурс профессионального мастерства в сфере социального обслуживания </vt:lpstr>
      <vt:lpstr>Презентация PowerPoint</vt:lpstr>
      <vt:lpstr>                           Задачи практики:</vt:lpstr>
      <vt:lpstr>Задачи практики:  </vt:lpstr>
      <vt:lpstr> </vt:lpstr>
      <vt:lpstr>Краткое описание практики:  </vt:lpstr>
      <vt:lpstr>Презентация PowerPoint</vt:lpstr>
      <vt:lpstr>Презентация PowerPoint</vt:lpstr>
      <vt:lpstr>     Наши партнеры: 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Гостевой пользователь</dc:creator>
  <cp:lastModifiedBy>Антонина</cp:lastModifiedBy>
  <cp:revision>70</cp:revision>
  <dcterms:created xsi:type="dcterms:W3CDTF">2025-01-22T05:27:50Z</dcterms:created>
  <dcterms:modified xsi:type="dcterms:W3CDTF">2025-03-26T19:07:25Z</dcterms:modified>
</cp:coreProperties>
</file>