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2D762F5-4DCD-4886-9D27-7C5F095A32A2}" type="datetimeFigureOut">
              <a:rPr lang="ru-RU" smtClean="0"/>
              <a:t>28.10.2023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1D0D98-E881-4958-9E8F-47FB2090ACB8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175351" cy="1793167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детей с ОВЗ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301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827584" y="476672"/>
            <a:ext cx="7920880" cy="6048672"/>
          </a:xfrm>
        </p:spPr>
        <p:txBody>
          <a:bodyPr>
            <a:normAutofit fontScale="92500" lnSpcReduction="2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Адаптированные основные общеобразовательные программы начального общего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(далее – АООП НОО)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начального общего образования обучающихся с ОВЗ (далее – ФГОС НОО ОВЗ), и ФАОП НОО . 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Адаптированные основные образовательные программы основного общего образования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(далее – АООП ООО)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основного общего образования (далее – ФГОС ООО) и ФАОП ООО.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Адаптированные основные образовательные программы среднего общего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(далее – АООП СОО)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среднего общего образования (далее – ФГОС СОО) и федеральной образовательной программой среднего общего образования.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Отдельной ФАОП для обучающихся с ОВЗ на уровне среднего общего образования не предусмотрено.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Адаптированные основные общеобразовательные программы образования обучающихся с умственной отсталостью (интеллектуальными нарушениями)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(далее – АООП УО)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образования обучающихся с умственной отсталостью (интеллектуальными нарушениями)18 (далее – ФГОС УО) и ФАООП УО</a:t>
            </a:r>
            <a:r>
              <a:rPr lang="ru-RU" sz="1800" dirty="0" smtClean="0"/>
              <a:t> . </a:t>
            </a:r>
            <a:endParaRPr lang="ru-RU" sz="1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1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организации обучения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057400"/>
            <a:ext cx="7498080" cy="3315816"/>
          </a:xfrm>
        </p:spPr>
        <p:txBody>
          <a:bodyPr/>
          <a:lstStyle/>
          <a:p>
            <a:r>
              <a:rPr lang="ru-RU" dirty="0" smtClean="0"/>
              <a:t>В образовательной организации (очная, очно-заочная, заочная)</a:t>
            </a:r>
          </a:p>
          <a:p>
            <a:pPr algn="just"/>
            <a:r>
              <a:rPr lang="ru-RU" dirty="0" smtClean="0"/>
              <a:t>Вне образовательной организации (семейное образование)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29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обучению с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детьми ОВЗ:</a:t>
            </a:r>
            <a:br>
              <a:rPr lang="ru-RU" sz="36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воздействие на все органы чувств;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разнообразные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виды деятельности;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обращение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опыту ребенка;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комфортные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условия на уроке;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должен испытывать успех в преодолении трудностей;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малыми дозами;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уважение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личности.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587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развитие ребенка с овз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356992"/>
            <a:ext cx="2415540" cy="1912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дети инвалиды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217" y="3212976"/>
            <a:ext cx="3994785" cy="2775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дети с овз в школе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212" y="764704"/>
            <a:ext cx="592201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9232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267672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интересен и пуглив.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безобразен и красив.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Неуклюж, порою странен, добродушен и открыт.</a:t>
            </a:r>
          </a:p>
          <a:p>
            <a:pPr marL="82296" indent="0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«особого» ребенка иногда он нас страшит.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 агрессивен? Почему он так закрыт?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 так испуган? Почему не говорит?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– он закрыт от глаз чужих.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допускает лишь своих!</a:t>
            </a:r>
            <a:endParaRPr lang="ru-RU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75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980728"/>
            <a:ext cx="7498080" cy="4800600"/>
          </a:xfrm>
        </p:spPr>
        <p:txBody>
          <a:bodyPr/>
          <a:lstStyle/>
          <a:p>
            <a:pPr marL="82296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ограниченными возможностями здоровья – это дети, состояние здоровья которых препятствует освоению образовательных программ или затрудняет его вне специальных условий обучения и воспитания. 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52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5212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категорий «детей с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ограниченными возможностями здоровья»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слуха (глухие, слабослышащие, позднооглохшие);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зрения (слепые, слабовидящие);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речи (логопаты);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опорно-двигательного аппарата;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умственной отсталостью;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задержкой психического развития;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нарушением поведения и общения;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выраженными расстройствами эмоционально-волевой сферы, включая РАС;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комплексными нарушениями психофизического развития, с так называемыми сложными дефектами (слепоглухонемые, глухие или слепые дети с умственной отсталостью). 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88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764704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государством ценности социальной и образовательной интеграции детей с ОВЗ обусловливает необходимость создания для них адекватного образовательного процесса именно в образовательном учреждении, которому отводится центральное место в обеспечении так называемого «инклюзивного»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</a:t>
            </a:r>
          </a:p>
          <a:p>
            <a:pPr marL="82296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Инклюзивная школа – школа равных возможностей.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46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Нормативно-правовое</a:t>
            </a:r>
            <a:r>
              <a:rPr lang="ru-RU" altLang="ru-RU" sz="32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регулирование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auto">
          <a:xfrm>
            <a:off x="1403648" y="1196752"/>
            <a:ext cx="7162800" cy="646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Федеральный закон от 29.12.2013 № 273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</a:p>
        </p:txBody>
      </p:sp>
      <p:sp>
        <p:nvSpPr>
          <p:cNvPr id="6" name="Прямоугольник 9"/>
          <p:cNvSpPr>
            <a:spLocks noChangeArrowheads="1"/>
          </p:cNvSpPr>
          <p:nvPr/>
        </p:nvSpPr>
        <p:spPr bwMode="auto">
          <a:xfrm>
            <a:off x="1143000" y="2060848"/>
            <a:ext cx="7848600" cy="9239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РФ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 20.09.2013 г. № 1082 </a:t>
            </a: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"Об утверждении Положения 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комиссии»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104900" y="3055778"/>
            <a:ext cx="7924800" cy="12001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Министерство просвещения РФ Приказ от 24.11.2022 № 1023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федеральной адаптированной образовательной программы начального общего образования для обучающихся с ограниченными возможностями здоровья»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04900" y="4437112"/>
            <a:ext cx="7924800" cy="1200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Министерство просвещения РФ Приказ от 24.11.2022 № 1025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федеральной адаптированной образовательной программы основного общего образования для обучающихся с ограниченными возможностями здоровья»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070248" y="5805264"/>
            <a:ext cx="7924800" cy="923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Министерство просвещения РФ Приказ от 24.11.2022 № 1026</a:t>
            </a:r>
          </a:p>
          <a:p>
            <a:pPr algn="ctr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«Об утверждении федеральной адаптированной образовательной программы обучающихся с умственной отсталостью (интеллектуальными нарушениями)»</a:t>
            </a:r>
          </a:p>
        </p:txBody>
      </p:sp>
    </p:spTree>
    <p:extLst>
      <p:ext uri="{BB962C8B-B14F-4D97-AF65-F5344CB8AC3E}">
        <p14:creationId xmlns:p14="http://schemas.microsoft.com/office/powerpoint/2010/main" val="3493990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построения инклюзивного образовательного пространства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772816"/>
            <a:ext cx="7498080" cy="4800600"/>
          </a:xfrm>
        </p:spPr>
        <p:txBody>
          <a:bodyPr>
            <a:noAutofit/>
          </a:bodyPr>
          <a:lstStyle/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индивидуального подхода;</a:t>
            </a:r>
          </a:p>
          <a:p>
            <a:pPr lvl="0"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взаимодействия (актуального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 всех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в образовательный  процесс);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междисциплинарного подхода,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вариативности;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семейно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ориентированного сопровождения;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динамического развития образования.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272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условия обучения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62880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адаптированных образовательных программ;</a:t>
            </a:r>
          </a:p>
          <a:p>
            <a:pPr lvl="0"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специальных учебников, учебных пособий, технических средств, если это требуется заключением ПМПК;</a:t>
            </a:r>
          </a:p>
          <a:p>
            <a:pPr lvl="0"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индивидуальных и групповых коррекционных занятий;</a:t>
            </a:r>
          </a:p>
          <a:p>
            <a:pPr lvl="0"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доступа в здание образовательной организации;</a:t>
            </a:r>
          </a:p>
          <a:p>
            <a:pPr lvl="0" algn="just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обучающемуся с ОВЗ психолого-педагогических, медицинских, социальных услуг, обеспечивающих адаптивную,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безбарьерную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среду обучения и жизнедеятельности</a:t>
            </a:r>
            <a:r>
              <a:rPr lang="ru-RU" dirty="0"/>
              <a:t>.</a:t>
            </a:r>
          </a:p>
          <a:p>
            <a:pPr marL="82296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441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4"/>
          <p:cNvSpPr>
            <a:spLocks noGrp="1" noChangeArrowheads="1"/>
          </p:cNvSpPr>
          <p:nvPr>
            <p:ph idx="1"/>
          </p:nvPr>
        </p:nvSpPr>
        <p:spPr>
          <a:xfrm>
            <a:off x="990600" y="533400"/>
            <a:ext cx="8153400" cy="2108200"/>
          </a:xfrm>
        </p:spPr>
        <p:txBody>
          <a:bodyPr>
            <a:spAutoFit/>
          </a:bodyPr>
          <a:lstStyle/>
          <a:p>
            <a:pPr marL="82296" indent="0"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Статья 2, п. 28</a:t>
            </a:r>
          </a:p>
          <a:p>
            <a:pPr algn="just"/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- </a:t>
            </a:r>
            <a:r>
              <a:rPr lang="ru-RU" altLang="ru-RU" sz="1800" dirty="0" smtClean="0">
                <a:latin typeface="Times New Roman" pitchFamily="18" charset="0"/>
                <a:cs typeface="Times New Roman" pitchFamily="18" charset="0"/>
              </a:rPr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лиц.</a:t>
            </a:r>
          </a:p>
        </p:txBody>
      </p:sp>
      <p:sp>
        <p:nvSpPr>
          <p:cNvPr id="5" name="Прямоугольник 4"/>
          <p:cNvSpPr txBox="1">
            <a:spLocks noChangeArrowheads="1"/>
          </p:cNvSpPr>
          <p:nvPr/>
        </p:nvSpPr>
        <p:spPr bwMode="auto">
          <a:xfrm>
            <a:off x="990600" y="3200400"/>
            <a:ext cx="815340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5125" indent="-28257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endParaRPr lang="ru-RU" alt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Адаптированная основная общеобразовательная </a:t>
            </a:r>
            <a:r>
              <a:rPr lang="ru-RU" altLang="ru-RU" b="1" dirty="0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– программа, разрабатываемая и реализуемая на уровнях общего образования. Указанная программа разрабатывается для обучающегося с ОВЗ, получающего общее образование безотносительно формата его организации – в отдельном классе, отдельной общеобразовательной организации (коррекционной школе), инклюзивно или на дому с учетом особенностей психофизического развития, индивидуальных возможностей конкретного обучающегося/ группы обучающихся.</a:t>
            </a:r>
          </a:p>
        </p:txBody>
      </p:sp>
    </p:spTree>
    <p:extLst>
      <p:ext uri="{BB962C8B-B14F-4D97-AF65-F5344CB8AC3E}">
        <p14:creationId xmlns:p14="http://schemas.microsoft.com/office/powerpoint/2010/main" val="2434285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807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Обучение детей с ОВЗ</vt:lpstr>
      <vt:lpstr>Презентация PowerPoint</vt:lpstr>
      <vt:lpstr>Презентация PowerPoint</vt:lpstr>
      <vt:lpstr>Классификация категорий «детей с ограниченными возможностями здоровья»</vt:lpstr>
      <vt:lpstr>Презентация PowerPoint</vt:lpstr>
      <vt:lpstr>Нормативно-правовое регулирование</vt:lpstr>
      <vt:lpstr>Принципы построения инклюзивного образовательного пространства</vt:lpstr>
      <vt:lpstr>Специальные условия обучения</vt:lpstr>
      <vt:lpstr>Презентация PowerPoint</vt:lpstr>
      <vt:lpstr>Презентация PowerPoint</vt:lpstr>
      <vt:lpstr>Формы организации обучения</vt:lpstr>
      <vt:lpstr> Требования к обучению с детьми ОВЗ: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детей с ОВЗ</dc:title>
  <dc:creator>Home</dc:creator>
  <cp:lastModifiedBy>Home</cp:lastModifiedBy>
  <cp:revision>8</cp:revision>
  <dcterms:created xsi:type="dcterms:W3CDTF">2023-10-28T07:43:52Z</dcterms:created>
  <dcterms:modified xsi:type="dcterms:W3CDTF">2023-10-28T08:43:55Z</dcterms:modified>
</cp:coreProperties>
</file>