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3" r:id="rId4"/>
    <p:sldId id="268" r:id="rId5"/>
    <p:sldId id="280" r:id="rId6"/>
    <p:sldId id="269" r:id="rId7"/>
    <p:sldId id="281" r:id="rId8"/>
    <p:sldId id="270" r:id="rId9"/>
    <p:sldId id="282" r:id="rId10"/>
    <p:sldId id="287" r:id="rId11"/>
    <p:sldId id="288" r:id="rId12"/>
    <p:sldId id="271" r:id="rId13"/>
    <p:sldId id="286" r:id="rId14"/>
    <p:sldId id="272" r:id="rId15"/>
    <p:sldId id="285" r:id="rId16"/>
    <p:sldId id="273" r:id="rId17"/>
    <p:sldId id="283" r:id="rId18"/>
    <p:sldId id="274" r:id="rId19"/>
    <p:sldId id="289" r:id="rId20"/>
    <p:sldId id="26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7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4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56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9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9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19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33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8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8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6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4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4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9E07-DDCC-46EF-BD76-F398C6B06E4F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2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43150" y="880587"/>
            <a:ext cx="52768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  <a:p>
            <a:pPr algn="ctr"/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</a:p>
          <a:p>
            <a:pPr algn="ctr"/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10</a:t>
            </a:r>
            <a:endParaRPr lang="ru-RU" sz="6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8215" y="4588285"/>
            <a:ext cx="6096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Сопко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Евгения Валерьевна</a:t>
            </a:r>
          </a:p>
          <a:p>
            <a:pPr lvl="0">
              <a:lnSpc>
                <a:spcPct val="115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Учитель физики МБОУ СОШ№1имени Я.М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 Чернявского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Косаревская Наталья Николаевна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учитель физики МБОУ СОШ№30 имени К.Т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 Першина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МО Крыловский район</a:t>
            </a:r>
            <a:endParaRPr lang="ru-RU" dirty="0">
              <a:solidFill>
                <a:schemeClr val="accent5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82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9760" y="2711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Решение</a:t>
            </a:r>
            <a:r>
              <a:rPr lang="ru-RU"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Для предмета под цифрой 1 получим мнимое прямое </a:t>
            </a:r>
          </a:p>
          <a:p>
            <a:pPr marL="0" indent="0">
              <a:buNone/>
            </a:pPr>
            <a:r>
              <a:rPr lang="ru-RU" dirty="0"/>
              <a:t>у</a:t>
            </a:r>
            <a:r>
              <a:rPr lang="ru-RU" dirty="0" smtClean="0"/>
              <a:t>величенное изображение </a:t>
            </a:r>
          </a:p>
          <a:p>
            <a:pPr marL="0" indent="0">
              <a:buNone/>
            </a:pPr>
            <a:r>
              <a:rPr lang="ru-RU" dirty="0" smtClean="0"/>
              <a:t>предмета. Этот ответ не подходит.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638" y="2541919"/>
            <a:ext cx="5898064" cy="3615216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5257800" y="3851910"/>
            <a:ext cx="723716" cy="38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22910" y="4622483"/>
            <a:ext cx="351272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935638" y="4508183"/>
            <a:ext cx="0" cy="34956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446020" y="4480560"/>
            <a:ext cx="11430" cy="29718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75617" y="4857750"/>
            <a:ext cx="32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9754" y="4801074"/>
            <a:ext cx="491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2F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689656" y="3855720"/>
            <a:ext cx="4568144" cy="27165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3301139" y="3879798"/>
            <a:ext cx="2680377" cy="269245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5972290" y="712922"/>
            <a:ext cx="3359456" cy="3166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5334990" y="687315"/>
            <a:ext cx="4372839" cy="3134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8233905" y="1743257"/>
            <a:ext cx="31683" cy="2933467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stealth"/>
            <a:tailEnd type="none"/>
          </a:ln>
          <a:scene3d>
            <a:camera prst="orthographicFront">
              <a:rot lat="3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9760" y="2711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Решение:</a:t>
            </a:r>
          </a:p>
          <a:p>
            <a:pPr marL="0" indent="0">
              <a:buNone/>
            </a:pPr>
            <a:r>
              <a:rPr lang="ru-RU" dirty="0" smtClean="0"/>
              <a:t>Изображение предмета 3, даваемое </a:t>
            </a:r>
            <a:r>
              <a:rPr lang="ru-RU" dirty="0"/>
              <a:t>собирающей линзой, </a:t>
            </a:r>
            <a:r>
              <a:rPr lang="ru-RU" u="sng" dirty="0" smtClean="0"/>
              <a:t>уменьшенное</a:t>
            </a:r>
            <a:r>
              <a:rPr lang="ru-RU" dirty="0"/>
              <a:t>, перевернутое и действительное, </a:t>
            </a:r>
            <a:r>
              <a:rPr lang="ru-RU" dirty="0" smtClean="0"/>
              <a:t>значит этот ответ также не подходит.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657" y="2371438"/>
            <a:ext cx="5898064" cy="3615216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5257800" y="3851910"/>
            <a:ext cx="3721315" cy="381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22910" y="4622483"/>
            <a:ext cx="351272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935638" y="4508183"/>
            <a:ext cx="0" cy="34956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446020" y="4480560"/>
            <a:ext cx="11430" cy="29718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75617" y="4857750"/>
            <a:ext cx="32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9754" y="4801074"/>
            <a:ext cx="491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2F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689656" y="3855720"/>
            <a:ext cx="4568144" cy="271653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1690866" y="3887685"/>
            <a:ext cx="7288249" cy="157807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029294" y="4654448"/>
            <a:ext cx="2870" cy="56263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scene3d>
            <a:camera prst="orthographicFront">
              <a:rot lat="3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1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Оптические 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Расстояние между предметом и зеркалом равно 10 см. Каково расстояние между предметом и его изображением?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920" y="1690688"/>
            <a:ext cx="5944116" cy="44586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Решение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Изображение  предмета в плоском зеркале находится на таком же расстоянии от зеркала, что и сам предмет, значит расстояние от предмета до изображения равно удвоенному расстоянию от предмета до зеркала, то есть 20 см.</a:t>
            </a:r>
          </a:p>
          <a:p>
            <a:pPr marL="0" indent="0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20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064" t="32786" r="57680" b="14884"/>
          <a:stretch/>
        </p:blipFill>
        <p:spPr>
          <a:xfrm>
            <a:off x="7696199" y="568418"/>
            <a:ext cx="4143803" cy="5041968"/>
          </a:xfrm>
          <a:prstGeom prst="rect">
            <a:avLst/>
          </a:prstGeom>
        </p:spPr>
      </p:pic>
      <p:sp>
        <p:nvSpPr>
          <p:cNvPr id="5" name="Дуга 4"/>
          <p:cNvSpPr/>
          <p:nvPr/>
        </p:nvSpPr>
        <p:spPr>
          <a:xfrm rot="6941324">
            <a:off x="8600409" y="4311663"/>
            <a:ext cx="1348353" cy="1114380"/>
          </a:xfrm>
          <a:prstGeom prst="arc">
            <a:avLst>
              <a:gd name="adj1" fmla="val 13076158"/>
              <a:gd name="adj2" fmla="val 1042176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6941324">
            <a:off x="9638108" y="3547213"/>
            <a:ext cx="1348353" cy="1082120"/>
          </a:xfrm>
          <a:prstGeom prst="arc">
            <a:avLst>
              <a:gd name="adj1" fmla="val 13832214"/>
              <a:gd name="adj2" fmla="val 741781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856922" y="5145437"/>
            <a:ext cx="123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см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08769" y="4088273"/>
            <a:ext cx="1090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см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1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Оптические 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Предмет находится на расстоянии </a:t>
            </a:r>
            <a:r>
              <a:rPr lang="ru-RU" i="1" dirty="0"/>
              <a:t>l </a:t>
            </a:r>
            <a:r>
              <a:rPr lang="ru-RU" dirty="0"/>
              <a:t>= 20 см от собирающей линзы (см. рисунок). При этом изображение предмета действительное и равное по высоте предмету. Чему равна оптическая сила линзы?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46" y="3376591"/>
            <a:ext cx="5122985" cy="221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4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2220" y="1019714"/>
            <a:ext cx="7236417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Решение:</a:t>
            </a:r>
          </a:p>
          <a:p>
            <a:r>
              <a:rPr lang="ru-RU" dirty="0" smtClean="0"/>
              <a:t>Оптическая сила – это величина, обратная фокусному расстоянию линзы.</a:t>
            </a:r>
          </a:p>
          <a:p>
            <a:r>
              <a:rPr lang="ru-RU" dirty="0" smtClean="0"/>
              <a:t>Собирающая линза дает изображение, равное по размеру самому предмету, если предмет находится на двойном фокусном расстоянии от линзы.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/>
              <a:t>= 2F </a:t>
            </a:r>
            <a:r>
              <a:rPr lang="ru-RU" dirty="0" smtClean="0"/>
              <a:t>=</a:t>
            </a:r>
            <a:r>
              <a:rPr lang="en-US" dirty="0" smtClean="0"/>
              <a:t>&gt; </a:t>
            </a:r>
            <a:r>
              <a:rPr lang="en-US" b="1" dirty="0" smtClean="0"/>
              <a:t>F =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b="1" dirty="0" smtClean="0"/>
              <a:t>/2</a:t>
            </a:r>
            <a:r>
              <a:rPr lang="en-US" b="1" dirty="0" smtClean="0"/>
              <a:t> </a:t>
            </a:r>
            <a:r>
              <a:rPr lang="ru-RU" b="1" dirty="0" smtClean="0"/>
              <a:t>=10 см = 0,1 м</a:t>
            </a:r>
            <a:endParaRPr lang="en-US" b="1" dirty="0" smtClean="0"/>
          </a:p>
          <a:p>
            <a:r>
              <a:rPr lang="en-US" b="1" dirty="0" smtClean="0"/>
              <a:t>D = 1/F = 1/0,1 = 10 </a:t>
            </a:r>
            <a:r>
              <a:rPr lang="ru-RU" b="1" dirty="0" err="1" smtClean="0"/>
              <a:t>дптр</a:t>
            </a:r>
            <a:endParaRPr lang="ru-RU" b="1" dirty="0" smtClean="0"/>
          </a:p>
          <a:p>
            <a:pPr marL="0" indent="0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684" t="29803" r="35752" b="41283"/>
          <a:stretch/>
        </p:blipFill>
        <p:spPr>
          <a:xfrm>
            <a:off x="9066509" y="1205693"/>
            <a:ext cx="2200759" cy="15808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088" y="3717327"/>
            <a:ext cx="5121084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Магнитные 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горизонтальной поверхности вокруг постоянного полосового магнита расположены магнитные стрелки (см. рисунок). Для какой из стрелок (1–4) её расположение </a:t>
            </a:r>
            <a:r>
              <a:rPr lang="ru-RU" b="1" dirty="0"/>
              <a:t>не</a:t>
            </a:r>
            <a:r>
              <a:rPr lang="ru-RU" dirty="0"/>
              <a:t> соответствует взаимодействию с постоянным магнитом?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34" y="4112369"/>
            <a:ext cx="3952875" cy="192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5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Решение:</a:t>
            </a:r>
          </a:p>
          <a:p>
            <a:pPr marL="0" indent="0">
              <a:buNone/>
            </a:pPr>
            <a:r>
              <a:rPr lang="ru-RU" dirty="0"/>
              <a:t>Магнитные полюса при взаимодействии с магнитом должны повернуться так, чтобы одноименные полюса отталкивались, а разноименные  — притягивались. Этому условию не удовлетворяет стрелка 3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3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844" y="3698557"/>
            <a:ext cx="5918835" cy="311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Магнитные явления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47317" y="152844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отсутствие тока в проводнике 1, расположенном перпендикулярно плоскости чертежа, магнитная стрелка располагалась в плоскости чертежа так, как показано на </a:t>
            </a:r>
            <a:r>
              <a:rPr lang="ru-RU" dirty="0" smtClean="0"/>
              <a:t>рисунке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ru-RU" dirty="0" smtClean="0"/>
          </a:p>
          <a:p>
            <a:r>
              <a:rPr lang="ru-RU" dirty="0"/>
              <a:t>Если по проводнику пропустить ток в направлении к наблюдателю, то на сколько градусов повернется магнитная стрелка</a:t>
            </a:r>
            <a:r>
              <a:rPr lang="ru-RU" dirty="0" smtClean="0"/>
              <a:t>?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22" y="2548857"/>
            <a:ext cx="3114171" cy="231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90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0590" y="1243548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 проводнику пропустить ток в направлении к наблюдателю,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правилом буравчика магнитные линии  поля, созданного проводником, будут направлены «против часовой стрелки», а значит магнитная стрелка развернется на 180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считается что именно северный полюс магнитной стрелки указывает направление магнитных линий.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180</a:t>
            </a:r>
            <a:endParaRPr lang="ru-RU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410" y="2102126"/>
            <a:ext cx="4131754" cy="29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600" dirty="0"/>
              <a:t>Линия 10 – задание с кратким ответом в виде числа, задание базового уровня сложности, проверяют умение вычислять значение физических величин, максимальный балл – 1. </a:t>
            </a:r>
          </a:p>
        </p:txBody>
      </p:sp>
    </p:spTree>
    <p:extLst>
      <p:ext uri="{BB962C8B-B14F-4D97-AF65-F5344CB8AC3E}">
        <p14:creationId xmlns:p14="http://schemas.microsoft.com/office/powerpoint/2010/main" val="18847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98015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987829"/>
              </p:ext>
            </p:extLst>
          </p:nvPr>
        </p:nvGraphicFramePr>
        <p:xfrm>
          <a:off x="550985" y="1383323"/>
          <a:ext cx="10996246" cy="357553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660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5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Надо знать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Надо уметь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Электромагнитные явления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(магнитное поле,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электромагнитная индукция,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оптика), физические величины и закономерности, их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характеризующие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Font typeface="Wingdings"/>
                        <a:buChar char=""/>
                      </a:pPr>
                      <a:r>
                        <a:rPr lang="ru-RU" sz="2400" dirty="0">
                          <a:effectLst/>
                        </a:rPr>
                        <a:t>Различать основные свойства электромагнитных явлений и процессов. Вычислять значение физических величин в</a:t>
                      </a: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Font typeface="Wingdings"/>
                        <a:buChar char=""/>
                      </a:pPr>
                      <a:r>
                        <a:rPr lang="ru-RU" sz="2400" dirty="0">
                          <a:effectLst/>
                        </a:rPr>
                        <a:t>стандартных учебных ситуациях, используя изученные формулы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9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Оптические явления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Луч света переходит из стекла в воздух, преломляясь на границе раздела двух сред. Какое из направлений 1–4 соответствует преломлённому лучу</a:t>
            </a:r>
            <a:r>
              <a:rPr lang="ru-RU" dirty="0" smtClean="0"/>
              <a:t>?</a:t>
            </a:r>
          </a:p>
          <a:p>
            <a:endParaRPr lang="ru-RU" dirty="0"/>
          </a:p>
          <a:p>
            <a:pPr marL="0" lvl="0" indent="0">
              <a:buNone/>
            </a:pPr>
            <a:endParaRPr lang="ru-RU" alt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Рисунок 1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38" y="2836984"/>
            <a:ext cx="4290646" cy="317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9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Решение:</a:t>
            </a:r>
          </a:p>
          <a:p>
            <a:pPr marL="0" indent="0" algn="just">
              <a:buNone/>
            </a:pPr>
            <a:r>
              <a:rPr lang="ru-RU" dirty="0" smtClean="0"/>
              <a:t>При </a:t>
            </a:r>
            <a:r>
              <a:rPr lang="ru-RU" dirty="0"/>
              <a:t>переходе из </a:t>
            </a:r>
            <a:r>
              <a:rPr lang="ru-RU" dirty="0" smtClean="0"/>
              <a:t>стекла </a:t>
            </a:r>
            <a:r>
              <a:rPr lang="ru-RU" dirty="0"/>
              <a:t>в </a:t>
            </a:r>
            <a:r>
              <a:rPr lang="ru-RU" dirty="0" smtClean="0"/>
              <a:t>воздух наблюдается </a:t>
            </a:r>
            <a:r>
              <a:rPr lang="ru-RU" dirty="0"/>
              <a:t>явление преломления света. Так как первая среда </a:t>
            </a:r>
            <a:r>
              <a:rPr lang="ru-RU" dirty="0" smtClean="0"/>
              <a:t> </a:t>
            </a:r>
            <a:r>
              <a:rPr lang="ru-RU" dirty="0"/>
              <a:t>оптически </a:t>
            </a:r>
            <a:r>
              <a:rPr lang="ru-RU" dirty="0" smtClean="0"/>
              <a:t>более плотная</a:t>
            </a:r>
            <a:r>
              <a:rPr lang="ru-RU" dirty="0"/>
              <a:t>, то угол падения </a:t>
            </a:r>
            <a:r>
              <a:rPr lang="ru-RU" dirty="0" smtClean="0"/>
              <a:t>меньше </a:t>
            </a:r>
            <a:r>
              <a:rPr lang="ru-RU" dirty="0"/>
              <a:t>угла преломления. </a:t>
            </a:r>
            <a:r>
              <a:rPr lang="ru-RU" dirty="0" smtClean="0"/>
              <a:t>Следовательно</a:t>
            </a:r>
            <a:r>
              <a:rPr lang="ru-RU" dirty="0"/>
              <a:t>, дальнейшему ходу соответствует луч </a:t>
            </a:r>
            <a:r>
              <a:rPr lang="ru-RU" dirty="0" smtClean="0"/>
              <a:t>4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4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1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03" y="3859393"/>
            <a:ext cx="2893999" cy="214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541477" y="3859393"/>
            <a:ext cx="0" cy="25765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 9"/>
          <p:cNvSpPr/>
          <p:nvPr/>
        </p:nvSpPr>
        <p:spPr>
          <a:xfrm>
            <a:off x="6332220" y="5212080"/>
            <a:ext cx="209257" cy="63397"/>
          </a:xfrm>
          <a:custGeom>
            <a:avLst/>
            <a:gdLst>
              <a:gd name="connsiteX0" fmla="*/ 0 w 164123"/>
              <a:gd name="connsiteY0" fmla="*/ 0 h 46986"/>
              <a:gd name="connsiteX1" fmla="*/ 58615 w 164123"/>
              <a:gd name="connsiteY1" fmla="*/ 35170 h 46986"/>
              <a:gd name="connsiteX2" fmla="*/ 164123 w 164123"/>
              <a:gd name="connsiteY2" fmla="*/ 46893 h 4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123" h="46986">
                <a:moveTo>
                  <a:pt x="0" y="0"/>
                </a:moveTo>
                <a:cubicBezTo>
                  <a:pt x="19538" y="11723"/>
                  <a:pt x="37201" y="27383"/>
                  <a:pt x="58615" y="35170"/>
                </a:cubicBezTo>
                <a:cubicBezTo>
                  <a:pt x="96153" y="48820"/>
                  <a:pt x="127065" y="46893"/>
                  <a:pt x="164123" y="4689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6588368" y="4572000"/>
            <a:ext cx="303921" cy="199292"/>
          </a:xfrm>
          <a:custGeom>
            <a:avLst/>
            <a:gdLst>
              <a:gd name="connsiteX0" fmla="*/ 0 w 246430"/>
              <a:gd name="connsiteY0" fmla="*/ 0 h 128954"/>
              <a:gd name="connsiteX1" fmla="*/ 58616 w 246430"/>
              <a:gd name="connsiteY1" fmla="*/ 11724 h 128954"/>
              <a:gd name="connsiteX2" fmla="*/ 93785 w 246430"/>
              <a:gd name="connsiteY2" fmla="*/ 35170 h 128954"/>
              <a:gd name="connsiteX3" fmla="*/ 187569 w 246430"/>
              <a:gd name="connsiteY3" fmla="*/ 58616 h 128954"/>
              <a:gd name="connsiteX4" fmla="*/ 222739 w 246430"/>
              <a:gd name="connsiteY4" fmla="*/ 70339 h 128954"/>
              <a:gd name="connsiteX5" fmla="*/ 246185 w 246430"/>
              <a:gd name="connsiteY5" fmla="*/ 128954 h 12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430" h="128954">
                <a:moveTo>
                  <a:pt x="0" y="0"/>
                </a:moveTo>
                <a:cubicBezTo>
                  <a:pt x="19539" y="3908"/>
                  <a:pt x="39959" y="4728"/>
                  <a:pt x="58616" y="11724"/>
                </a:cubicBezTo>
                <a:cubicBezTo>
                  <a:pt x="71808" y="16671"/>
                  <a:pt x="80544" y="30355"/>
                  <a:pt x="93785" y="35170"/>
                </a:cubicBezTo>
                <a:cubicBezTo>
                  <a:pt x="124068" y="46182"/>
                  <a:pt x="156999" y="48426"/>
                  <a:pt x="187569" y="58616"/>
                </a:cubicBezTo>
                <a:lnTo>
                  <a:pt x="222739" y="70339"/>
                </a:lnTo>
                <a:cubicBezTo>
                  <a:pt x="250520" y="112011"/>
                  <a:pt x="246185" y="91419"/>
                  <a:pt x="246185" y="12895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8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Оптические 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 Высота Солнца над горизонтом (см. рисунок) равна 50°. Каков угол падения луча на плоское зеркало, расположенное под некоторым углом к </a:t>
            </a:r>
            <a:r>
              <a:rPr lang="ru-RU" dirty="0" smtClean="0"/>
              <a:t>горизонту в </a:t>
            </a:r>
            <a:r>
              <a:rPr lang="ru-RU" dirty="0"/>
              <a:t>точке А, если луч отразился от зеркала вертикально вверх?</a:t>
            </a:r>
          </a:p>
          <a:p>
            <a:pPr marL="0" indent="0">
              <a:buNone/>
            </a:pPr>
            <a:endParaRPr lang="ru-RU" dirty="0"/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433" y="3927475"/>
            <a:ext cx="2399567" cy="214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80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" y="2306803"/>
            <a:ext cx="105156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Так как луч света отражается от зеркала вертикально вверх, то есть под прямым углом к горизонту, значит угол между падающим и отраженным лучами равен 40</a:t>
            </a:r>
            <a:r>
              <a:rPr lang="ru-RU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соответствии с законом отражения света угол падения равен углу отражения,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:2=20</a:t>
            </a:r>
            <a:r>
              <a:rPr lang="ru-RU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br>
              <a:rPr lang="ru-RU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8497" y="3935626"/>
            <a:ext cx="3181350" cy="2834147"/>
          </a:xfrm>
          <a:prstGeom prst="rect">
            <a:avLst/>
          </a:prstGeom>
        </p:spPr>
      </p:pic>
      <p:sp>
        <p:nvSpPr>
          <p:cNvPr id="5" name="Дуга 4"/>
          <p:cNvSpPr/>
          <p:nvPr/>
        </p:nvSpPr>
        <p:spPr>
          <a:xfrm>
            <a:off x="9490883" y="5342936"/>
            <a:ext cx="880110" cy="566932"/>
          </a:xfrm>
          <a:prstGeom prst="arc">
            <a:avLst>
              <a:gd name="adj1" fmla="val 10972620"/>
              <a:gd name="adj2" fmla="val 1950441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endCxn id="4" idx="0"/>
          </p:cNvCxnSpPr>
          <p:nvPr/>
        </p:nvCxnSpPr>
        <p:spPr>
          <a:xfrm flipH="1" flipV="1">
            <a:off x="9309172" y="3935626"/>
            <a:ext cx="865912" cy="23773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9189070" y="5867709"/>
            <a:ext cx="2123641" cy="99029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439360" y="4940201"/>
            <a:ext cx="81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40</a:t>
            </a:r>
            <a:r>
              <a:rPr lang="ru-RU" sz="2400" baseline="30000" dirty="0" smtClean="0">
                <a:latin typeface="Arial Black" panose="020B0A04020102020204" pitchFamily="34" charset="0"/>
              </a:rPr>
              <a:t>0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1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Оптические 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рисунке изображены три предмета: 1, 2 и 3. Изображение какого предмета</a:t>
            </a:r>
            <a:br>
              <a:rPr lang="ru-RU" dirty="0"/>
            </a:br>
            <a:r>
              <a:rPr lang="ru-RU" dirty="0"/>
              <a:t>в тонкой собирающей линзе, фокусное расстояние которой </a:t>
            </a:r>
            <a:r>
              <a:rPr lang="ru-RU" i="1" dirty="0"/>
              <a:t>F</a:t>
            </a:r>
            <a:r>
              <a:rPr lang="ru-RU" dirty="0"/>
              <a:t>, будет увеличенным, перевёрнутым и действительным?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939" y="3388581"/>
            <a:ext cx="4236060" cy="259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3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9760" y="271145"/>
            <a:ext cx="10043935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dirty="0" smtClean="0"/>
              <a:t>  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marL="0" indent="0">
              <a:lnSpc>
                <a:spcPct val="134000"/>
              </a:lnSpc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даваемое собирающей линзой,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увеличенным, перевернутым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действительным,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предмет находится на расстоянии между фокусом и двойным фокусом линзы. Такому условию удовлетворяет предмет 2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</a:t>
            </a:r>
            <a:endParaRPr lang="ru-RU" sz="1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638" y="2541919"/>
            <a:ext cx="5898064" cy="3615216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5257800" y="3851910"/>
            <a:ext cx="214884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22910" y="4622483"/>
            <a:ext cx="351272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935638" y="4508183"/>
            <a:ext cx="0" cy="34956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446020" y="4480560"/>
            <a:ext cx="11430" cy="29718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75617" y="4857750"/>
            <a:ext cx="32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9754" y="4801074"/>
            <a:ext cx="491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2F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689656" y="3855720"/>
            <a:ext cx="4568144" cy="27165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84052" y="3879798"/>
            <a:ext cx="7122588" cy="27561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1176563" y="4622483"/>
            <a:ext cx="27396" cy="16527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scene3d>
            <a:camera prst="orthographicFront">
              <a:rot lat="3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013710" y="4658257"/>
            <a:ext cx="18454" cy="55882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  <a:scene3d>
            <a:camera prst="orthographicFront">
              <a:rot lat="3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81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570</Words>
  <Application>Microsoft Office PowerPoint</Application>
  <PresentationFormat>Широкоэкранный</PresentationFormat>
  <Paragraphs>86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Batang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Оптические явления</vt:lpstr>
      <vt:lpstr>Презентация PowerPoint</vt:lpstr>
      <vt:lpstr>Оптические явления</vt:lpstr>
      <vt:lpstr>             Так как луч света отражается от зеркала вертикально вверх, то есть под прямым углом к горизонту, значит угол между падающим и отраженным лучами равен 400. В соответствии с законом отражения света угол падения равен углу отражения, следовательно 400:2=200    Ответ: 20</vt:lpstr>
      <vt:lpstr>Оптические явления</vt:lpstr>
      <vt:lpstr>Презентация PowerPoint</vt:lpstr>
      <vt:lpstr>Презентация PowerPoint</vt:lpstr>
      <vt:lpstr>Презентация PowerPoint</vt:lpstr>
      <vt:lpstr>Оптические явления</vt:lpstr>
      <vt:lpstr>Презентация PowerPoint</vt:lpstr>
      <vt:lpstr>Оптические явления</vt:lpstr>
      <vt:lpstr>Презентация PowerPoint</vt:lpstr>
      <vt:lpstr>Магнитные явления</vt:lpstr>
      <vt:lpstr>Презентация PowerPoint</vt:lpstr>
      <vt:lpstr>Магнитные явления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В. Кондрашова</dc:creator>
  <cp:lastModifiedBy>Домашний</cp:lastModifiedBy>
  <cp:revision>33</cp:revision>
  <dcterms:created xsi:type="dcterms:W3CDTF">2025-01-10T06:09:35Z</dcterms:created>
  <dcterms:modified xsi:type="dcterms:W3CDTF">2025-03-09T17:20:26Z</dcterms:modified>
</cp:coreProperties>
</file>