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3" r:id="rId4"/>
    <p:sldId id="264" r:id="rId5"/>
    <p:sldId id="265" r:id="rId6"/>
    <p:sldId id="257" r:id="rId7"/>
    <p:sldId id="274" r:id="rId8"/>
    <p:sldId id="262" r:id="rId9"/>
    <p:sldId id="259" r:id="rId10"/>
    <p:sldId id="260" r:id="rId11"/>
    <p:sldId id="267" r:id="rId12"/>
    <p:sldId id="278" r:id="rId13"/>
    <p:sldId id="279" r:id="rId14"/>
    <p:sldId id="270" r:id="rId15"/>
    <p:sldId id="268" r:id="rId16"/>
    <p:sldId id="269" r:id="rId17"/>
    <p:sldId id="280" r:id="rId18"/>
    <p:sldId id="272" r:id="rId19"/>
    <p:sldId id="273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87;&#1088;&#1086;&#1077;&#1082;&#1090;%20&#1053;&#1077;&#1082;&#1088;&#1072;&#1089;&#1086;&#1074;&#1086;&#1081;%20&#1045;%202\videoplayback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87;&#1088;&#1086;&#1077;&#1082;&#1090;%20&#1053;&#1077;&#1082;&#1088;&#1072;&#1089;&#1086;&#1074;&#1086;&#1081;%20&#1045;%202\&#1043;&#1086;&#1075;&#1086;&#1083;&#1100;.%20&#1042;&#1080;&#1081;%20&#171;&#1053;&#1077;%20&#1074;&#1099;&#1093;&#1086;&#1076;&#1080;%20&#1080;&#1079;%20&#1082;&#1088;&#1091;&#1075;&#1072;&#187;_Trim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Исследовательский  проект на тему:</a:t>
            </a:r>
            <a:br>
              <a:rPr lang="ru-RU" sz="2700" dirty="0" smtClean="0"/>
            </a:br>
            <a:r>
              <a:rPr lang="ru-RU" dirty="0" smtClean="0"/>
              <a:t>«Мистика в жизни и  творчестве Н.В.Гоголя»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645024"/>
            <a:ext cx="4024536" cy="2130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Проект выполнила </a:t>
            </a:r>
            <a:endParaRPr lang="ru-RU" dirty="0"/>
          </a:p>
          <a:p>
            <a:r>
              <a:rPr lang="ru-RU" dirty="0" smtClean="0"/>
              <a:t>ученица 8 класса </a:t>
            </a:r>
          </a:p>
          <a:p>
            <a:r>
              <a:rPr lang="ru-RU" dirty="0" smtClean="0"/>
              <a:t> МОУ Лучинниковской ООШ</a:t>
            </a:r>
          </a:p>
          <a:p>
            <a:r>
              <a:rPr lang="ru-RU" dirty="0" smtClean="0"/>
              <a:t>Некрасова Елизавета</a:t>
            </a:r>
          </a:p>
          <a:p>
            <a:r>
              <a:rPr lang="ru-RU" dirty="0" smtClean="0"/>
              <a:t>Руководитель: Макарова Е. В</a:t>
            </a:r>
          </a:p>
          <a:p>
            <a:r>
              <a:rPr lang="ru-RU" dirty="0" smtClean="0"/>
              <a:t>учитель русского языка и  литературы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73016"/>
            <a:ext cx="3804487" cy="2000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66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Мистика в произведениях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45638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</a:t>
            </a:r>
            <a:r>
              <a:rPr lang="ru-RU" dirty="0" smtClean="0"/>
              <a:t>окончании гимназии</a:t>
            </a:r>
            <a:r>
              <a:rPr lang="ru-RU" dirty="0"/>
              <a:t>, Николай Гоголь, переехав </a:t>
            </a:r>
            <a:r>
              <a:rPr lang="ru-RU" dirty="0" smtClean="0"/>
              <a:t>в Петербург</a:t>
            </a:r>
            <a:r>
              <a:rPr lang="ru-RU" dirty="0"/>
              <a:t>, начинает свою творчество с мистических </a:t>
            </a:r>
            <a:r>
              <a:rPr lang="ru-RU" dirty="0" smtClean="0"/>
              <a:t>повестей, </a:t>
            </a:r>
            <a:r>
              <a:rPr lang="ru-RU" dirty="0"/>
              <a:t>принесших ему огромную популярность. Все сюжеты, по его признанию, он брал из народного творчества. Его </a:t>
            </a:r>
            <a:r>
              <a:rPr lang="ru-RU" dirty="0" smtClean="0"/>
              <a:t>персонажи: </a:t>
            </a:r>
            <a:r>
              <a:rPr lang="ru-RU" dirty="0" err="1"/>
              <a:t>Вий</a:t>
            </a:r>
            <a:r>
              <a:rPr lang="ru-RU" dirty="0"/>
              <a:t>, Черт, Ведьма – настолько органичны в его произведениях, как будто они существовали на самом деле, мистика Гоголя буквально пронизывает 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89941"/>
            <a:ext cx="258805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959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ВЕЧЕРА НА ХУТОРЕ БЛИЗ ДИКАНЬКИ»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34888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Мир, открывавшийся в «Вечерах на хуторе близ Диканьки», мало имел общего с той реальной действительностью, в условиях которой жил Гоголь. Это был веселый, радостный, счастливый мир поэтической сказки, в котором преобладает светлое мажорное начало.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Майская ночь, или утопленница</a:t>
            </a:r>
            <a:endParaRPr lang="ru-RU" dirty="0"/>
          </a:p>
        </p:txBody>
      </p:sp>
      <p:pic>
        <p:nvPicPr>
          <p:cNvPr id="3" name="Рисунок 2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2232248" cy="318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636912"/>
            <a:ext cx="4245823" cy="272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Ночь перед рождеством</a:t>
            </a:r>
            <a:endParaRPr lang="ru-RU" dirty="0"/>
          </a:p>
        </p:txBody>
      </p:sp>
      <p:pic>
        <p:nvPicPr>
          <p:cNvPr id="3" name="Рисунок 2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298016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3014638" cy="2328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93096"/>
            <a:ext cx="3488760" cy="19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Моменты из фильма</a:t>
            </a:r>
            <a:endParaRPr lang="ru-RU" dirty="0"/>
          </a:p>
        </p:txBody>
      </p:sp>
      <p:pic>
        <p:nvPicPr>
          <p:cNvPr id="7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06084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Вий</a:t>
            </a:r>
            <a:endParaRPr lang="ru-RU" dirty="0"/>
          </a:p>
        </p:txBody>
      </p:sp>
      <p:pic>
        <p:nvPicPr>
          <p:cNvPr id="3" name="Рисунок 2" descr="Без названи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49237" cy="2095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Без названия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1099" y="4731971"/>
            <a:ext cx="2812901" cy="2126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Без назван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3055"/>
            <a:ext cx="3147417" cy="178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99592" y="2564904"/>
            <a:ext cx="72362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имя фантастического подземного духа, было придумано Гоголем в результате соединения имени властителя преисподней в украинской мифологии «железного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» и украинских слов «вия» - ресница и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повико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» - веко. Отсюда – длинные веки гоголевского персонажа.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Без названия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7342" y="0"/>
            <a:ext cx="3186658" cy="2112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Моменты из фильма</a:t>
            </a:r>
            <a:endParaRPr lang="ru-RU" dirty="0"/>
          </a:p>
        </p:txBody>
      </p:sp>
      <p:pic>
        <p:nvPicPr>
          <p:cNvPr id="4" name="Гоголь. Вий «Не выходи из круга»_Tri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492896"/>
            <a:ext cx="7195465" cy="3013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Петербургские повести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Герои "Петербургских</a:t>
            </a:r>
            <a:r>
              <a:rPr lang="ru-RU" b="1" dirty="0" smtClean="0"/>
              <a:t> </a:t>
            </a:r>
            <a:r>
              <a:rPr lang="ru-RU" dirty="0" smtClean="0"/>
              <a:t>повестей" – "маленькие люди" с низким социальным статусом и без выдающихся способностей. </a:t>
            </a:r>
            <a:r>
              <a:rPr lang="ru-RU" dirty="0" smtClean="0"/>
              <a:t>Фантастика в «Петербургских повестях» не только художественный приём, служащий целям психологической характеристики, но и способ видения действительности.</a:t>
            </a:r>
            <a:endParaRPr lang="ru-RU" dirty="0"/>
          </a:p>
        </p:txBody>
      </p:sp>
      <p:pic>
        <p:nvPicPr>
          <p:cNvPr id="4" name="Рисунок 3" descr="Без названия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5975">
            <a:off x="899592" y="4050785"/>
            <a:ext cx="2160240" cy="2807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Без названия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7550">
            <a:off x="4896003" y="3945898"/>
            <a:ext cx="1748643" cy="2720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Без назван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8364">
            <a:off x="6732241" y="4170706"/>
            <a:ext cx="1944216" cy="2687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cdn1.ozone.ru/multimedia/1005898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14561">
            <a:off x="3419872" y="4163914"/>
            <a:ext cx="1708820" cy="269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</a:t>
            </a:r>
            <a:endParaRPr lang="ru-RU" dirty="0"/>
          </a:p>
        </p:txBody>
      </p:sp>
      <p:pic>
        <p:nvPicPr>
          <p:cNvPr id="4" name="Рисунок 3" descr="Без названия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693535"/>
            <a:ext cx="2889672" cy="2164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Без названия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23729"/>
            <a:ext cx="2247213" cy="3134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3968" y="2204864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Гоголь стеснялся своего большого носа и, по-видимому, просил художников немного исправлять его на рисунках. Поэтому на разных портретах Гоголь выглядит                                                            </a:t>
            </a:r>
          </a:p>
          <a:p>
            <a:pPr algn="ctr"/>
            <a:r>
              <a:rPr lang="ru-RU" dirty="0" smtClean="0"/>
              <a:t>    по-разному. Переживания по   поводу собственного носа у Гоголя были настолько сильными, что в конце концов вылились в повесть "Нос".</a:t>
            </a:r>
          </a:p>
          <a:p>
            <a:pPr algn="r"/>
            <a:endParaRPr lang="ru-RU" dirty="0" smtClean="0"/>
          </a:p>
        </p:txBody>
      </p:sp>
      <p:pic>
        <p:nvPicPr>
          <p:cNvPr id="3" name="Рисунок 2" descr="Без названия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348880"/>
            <a:ext cx="2880320" cy="215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шинель</a:t>
            </a:r>
            <a:endParaRPr lang="ru-RU" dirty="0"/>
          </a:p>
        </p:txBody>
      </p:sp>
      <p:pic>
        <p:nvPicPr>
          <p:cNvPr id="3" name="Рисунок 2" descr="Без названия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76872"/>
            <a:ext cx="3380317" cy="1875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Без названия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3033688" cy="22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Без названия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140968"/>
            <a:ext cx="2532952" cy="3134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Мистические мотивы имеют широкое распространение в русской классической, а также современной литературе. Будучи гораздо древнее письменного слова, мотивы эти уходят своими корнями в фольклорные и мифологические системы славянских и других народов.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43608" y="2790218"/>
            <a:ext cx="69482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Гоголевская фантастика построена на представлении о двух противоположных началах – добра и зла, божественного и дьявольского, однако собственно доброй фантастики нет – она переплетена с «нечистой силой».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Фантастические элементы в творчестве Гоголя – это один из способов сатирического изображения многих пороков общества, один из способов утверждения реалистического начала в жизни.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36912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судьбах великих людях и мистике в их судьбе можно писать бесконечно, ведь история как и жизнь не имеет ни начала. ни конца.</a:t>
            </a:r>
            <a:endParaRPr lang="ru-RU" dirty="0"/>
          </a:p>
        </p:txBody>
      </p:sp>
      <p:pic>
        <p:nvPicPr>
          <p:cNvPr id="4" name="Рисунок 3" descr="Без названия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852936"/>
            <a:ext cx="2291946" cy="291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Целью исследования</a:t>
            </a:r>
            <a:r>
              <a:rPr lang="ru-RU" dirty="0" smtClean="0"/>
              <a:t> является рассмотрение специфики мистических мотивов в произведениях Н.В. Гоголя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сопоставление литературных мистических образов, созданных Н.В. Гоголем, с их фольклорными прототипами, выявление сходства;</a:t>
            </a:r>
          </a:p>
          <a:p>
            <a:pPr lvl="0"/>
            <a:r>
              <a:rPr lang="ru-RU" dirty="0" smtClean="0"/>
              <a:t>рассмотрение специфики гоголевских мистических персонажей;</a:t>
            </a:r>
          </a:p>
          <a:p>
            <a:pPr lvl="0"/>
            <a:r>
              <a:rPr lang="ru-RU" dirty="0" smtClean="0"/>
              <a:t>исследование причин введения мистической линии в изучаемых произведениях, их ценности для сюжета и идейного содержания.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мистические образы в творчестве Н.В.Гоголя связаны с необычными событиями в его жизни.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25" b="8625"/>
          <a:stretch>
            <a:fillRect/>
          </a:stretch>
        </p:blipFill>
        <p:spPr>
          <a:xfrm>
            <a:off x="1691680" y="1988840"/>
            <a:ext cx="2592288" cy="27363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412776"/>
            <a:ext cx="2912368" cy="3667352"/>
          </a:xfrm>
        </p:spPr>
        <p:txBody>
          <a:bodyPr>
            <a:normAutofit/>
          </a:bodyPr>
          <a:lstStyle/>
          <a:p>
            <a:r>
              <a:rPr lang="ru-RU" dirty="0" err="1"/>
              <a:t>Никола́й</a:t>
            </a:r>
            <a:r>
              <a:rPr lang="ru-RU" dirty="0"/>
              <a:t> </a:t>
            </a:r>
            <a:r>
              <a:rPr lang="ru-RU" dirty="0" err="1"/>
              <a:t>Васи́льевич</a:t>
            </a:r>
            <a:r>
              <a:rPr lang="ru-RU" dirty="0"/>
              <a:t> </a:t>
            </a:r>
            <a:r>
              <a:rPr lang="ru-RU" dirty="0" err="1" smtClean="0"/>
              <a:t>Го́голь</a:t>
            </a:r>
            <a:r>
              <a:rPr lang="ru-RU" dirty="0" smtClean="0"/>
              <a:t> — </a:t>
            </a:r>
            <a:r>
              <a:rPr lang="ru-RU" dirty="0"/>
              <a:t>русский прозаик, драматург, поэт, критик, публицист, широко признанный одним из классиков русской </a:t>
            </a:r>
            <a:r>
              <a:rPr lang="ru-RU" dirty="0" smtClean="0"/>
              <a:t>литературы. Гоголь родился в семье, где всего было шесть девочек и шесть мальчиков. Учился Гоголь в гимназии, где показывал не очень хорошие результаты 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8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2849091" cy="3973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Без названия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324002" cy="4225992"/>
          </a:xfrm>
          <a:prstGeom prst="rect">
            <a:avLst/>
          </a:prstGeom>
        </p:spPr>
      </p:pic>
      <p:pic>
        <p:nvPicPr>
          <p:cNvPr id="5" name="Рисунок 4" descr="Без названия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645024"/>
            <a:ext cx="4514808" cy="2528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 писателя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780928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Есть много гипотез насчет смерти Н. В. Гоголя, но со временем многие из них опровергаются. До сегодняшнего дня до сих пор </a:t>
            </a:r>
            <a:r>
              <a:rPr lang="ru-RU" dirty="0" smtClean="0"/>
              <a:t>неизвестно</a:t>
            </a:r>
            <a:r>
              <a:rPr lang="ru-RU" dirty="0" smtClean="0"/>
              <a:t>, что стало </a:t>
            </a:r>
            <a:r>
              <a:rPr lang="ru-RU" dirty="0" smtClean="0"/>
              <a:t>истинной </a:t>
            </a:r>
            <a:r>
              <a:rPr lang="ru-RU" dirty="0" smtClean="0"/>
              <a:t>причиной смерти Гоголя.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2520649" cy="2478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04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Мистицизм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3613584" cy="24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2132856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интерес к искусству у будущего классика в большой степени определила деятельность главы семьи;                         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 религиозность, творческое воображение и мистицизм повлияла глубоко набожная, впечатлительная и суеверная мать;  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раннее знакомство с образцами украинского фольклора, песнями, преданиями, колядками, обычаями сказалось на тематике произведений.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98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407</TotalTime>
  <Words>603</Words>
  <Application>Microsoft Office PowerPoint</Application>
  <PresentationFormat>Экран (4:3)</PresentationFormat>
  <Paragraphs>47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Кутюр</vt:lpstr>
      <vt:lpstr>                                        Исследовательский  проект на тему: «Мистика в жизни и  творчестве Н.В.Гоголя»</vt:lpstr>
      <vt:lpstr>Актуальность</vt:lpstr>
      <vt:lpstr>Цель проекта </vt:lpstr>
      <vt:lpstr>Задачи проекта </vt:lpstr>
      <vt:lpstr>Гипотеза </vt:lpstr>
      <vt:lpstr>Слайд 6</vt:lpstr>
      <vt:lpstr>Слайд 7</vt:lpstr>
      <vt:lpstr>Смерть писателя</vt:lpstr>
      <vt:lpstr>Мистицизм</vt:lpstr>
      <vt:lpstr>Мистика в произведениях</vt:lpstr>
      <vt:lpstr>ВЕЧЕРА НА ХУТОРЕ БЛИЗ ДИКАНЬКИ» </vt:lpstr>
      <vt:lpstr>Майская ночь, или утопленница</vt:lpstr>
      <vt:lpstr>Ночь перед рождеством</vt:lpstr>
      <vt:lpstr>Моменты из фильма</vt:lpstr>
      <vt:lpstr>Вий</vt:lpstr>
      <vt:lpstr>Моменты из фильма</vt:lpstr>
      <vt:lpstr>Петербургские повести</vt:lpstr>
      <vt:lpstr>Нос</vt:lpstr>
      <vt:lpstr>шинель</vt:lpstr>
      <vt:lpstr>вывод: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Мистика в творчестве Н.В.Гоголя</dc:title>
  <cp:lastModifiedBy>TOSHIBA</cp:lastModifiedBy>
  <cp:revision>44</cp:revision>
  <dcterms:modified xsi:type="dcterms:W3CDTF">2021-04-08T18:36:55Z</dcterms:modified>
</cp:coreProperties>
</file>