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0" r:id="rId4"/>
    <p:sldId id="262" r:id="rId5"/>
    <p:sldId id="263" r:id="rId6"/>
    <p:sldId id="272" r:id="rId7"/>
    <p:sldId id="273" r:id="rId8"/>
    <p:sldId id="280" r:id="rId9"/>
    <p:sldId id="291" r:id="rId10"/>
    <p:sldId id="287" r:id="rId11"/>
    <p:sldId id="283" r:id="rId12"/>
    <p:sldId id="288" r:id="rId13"/>
    <p:sldId id="289" r:id="rId14"/>
    <p:sldId id="278" r:id="rId15"/>
    <p:sldId id="290" r:id="rId16"/>
    <p:sldId id="279" r:id="rId17"/>
    <p:sldId id="269" r:id="rId18"/>
    <p:sldId id="268" r:id="rId19"/>
    <p:sldId id="281" r:id="rId20"/>
    <p:sldId id="286" r:id="rId21"/>
    <p:sldId id="276" r:id="rId22"/>
    <p:sldId id="271" r:id="rId23"/>
  </p:sldIdLst>
  <p:sldSz cx="9144000" cy="6858000" type="screen4x3"/>
  <p:notesSz cx="6797675" cy="9926638"/>
  <p:custDataLst>
    <p:tags r:id="rId2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16" y="786"/>
      </p:cViewPr>
      <p:guideLst>
        <p:guide orient="horz" pos="2160"/>
        <p:guide pos="2880"/>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71A4967-2231-4432-BF14-23C79EF92C20}" type="datetimeFigureOut">
              <a:rPr lang="ru-RU" smtClean="0"/>
              <a:t>18.03.2025</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DC5A95CD-1CEB-4994-ACBD-474C679CCAF7}" type="slidenum">
              <a:rPr lang="ru-RU" smtClean="0"/>
              <a:t>‹#›</a:t>
            </a:fld>
            <a:endParaRPr lang="ru-RU"/>
          </a:p>
        </p:txBody>
      </p:sp>
    </p:spTree>
    <p:extLst>
      <p:ext uri="{BB962C8B-B14F-4D97-AF65-F5344CB8AC3E}">
        <p14:creationId xmlns:p14="http://schemas.microsoft.com/office/powerpoint/2010/main" val="2738850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C5A95CD-1CEB-4994-ACBD-474C679CCAF7}" type="slidenum">
              <a:rPr lang="ru-RU" smtClean="0"/>
              <a:t>20</a:t>
            </a:fld>
            <a:endParaRPr lang="ru-RU"/>
          </a:p>
        </p:txBody>
      </p:sp>
    </p:spTree>
    <p:extLst>
      <p:ext uri="{BB962C8B-B14F-4D97-AF65-F5344CB8AC3E}">
        <p14:creationId xmlns:p14="http://schemas.microsoft.com/office/powerpoint/2010/main" val="4159685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18.03.2025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18.03.2025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7.png"/><Relationship Id="rId7"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hyperlink" Target="https://www.maam.ru/obrazovanie/ekonomicheskoe-vospitanie"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hyperlink" Target="&#1057;&#1077;&#1084;&#1080;&#1085;&#1072;&#1088;%20&#8211;%20&#1087;&#1088;&#1072;&#1082;&#1090;&#1080;&#1082;&#1091;&#1084;%20&#171;&#1057;&#1086;&#1079;&#1076;&#1072;&#1085;&#1080;&#1077;%20&#1080;&#1075;&#1088;&#1086;&#1074;&#1099;&#1093;%20&#1092;&#1080;&#1085;&#1072;&#1085;&#1089;&#1086;&#1074;&#1099;&#1093;%20&#1090;&#1077;&#1093;&#1085;&#1086;&#1083;&#1086;&#1075;&#1080;&#1081;%20&#1076;&#1083;&#1103;%20&#1076;&#1077;&#1090;&#1077;&#1081;%20&#1076;&#1086;&#1096;&#1082;&#1086;&#1083;&#1100;&#1085;&#1086;&#1075;&#1086;%20&#1074;&#1086;&#1079;&#1088;&#1072;&#1089;&#1090;&#1072;&#187;.ppt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jpeg"/></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1050;&#1072;&#1088;&#1090;&#1086;&#1090;&#1077;&#1082;&#1072;%20&#1087;&#1086;&#1089;&#1083;&#1086;&#1074;&#1080;&#1094;.%20&#1087;&#1086;&#1075;&#1086;&#1074;&#1086;&#1088;&#1086;&#1082;.%20&#1079;&#1072;&#1075;&#1072;&#1076;&#1086;&#1082;%20&#1080;%20&#1089;&#1090;&#1080;&#1093;&#1086;&#1090;&#1074;&#1086;&#1088;&#1077;&#1085;&#1080;&#1081;%20&#1087;&#1086;%20&#1092;&#1080;&#1085;&#1072;&#1085;&#1089;&#1086;&#1074;&#1086;&#1081;%20&#1075;&#1088;&#1072;&#1084;&#1086;&#1090;&#1085;&#1086;&#1089;&#1090;&#1080;.pdf" TargetMode="External"/><Relationship Id="rId3" Type="http://schemas.openxmlformats.org/officeDocument/2006/relationships/image" Target="../media/image3.jpeg"/><Relationship Id="rId7" Type="http://schemas.openxmlformats.org/officeDocument/2006/relationships/hyperlink" Target="25%20(2).docx" TargetMode="External"/><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hyperlink" Target="&#1050;&#1072;&#1088;&#1090;&#1086;&#1090;&#1077;&#1082;&#1072;%20&#1092;&#1080;&#1079;&#1084;&#1080;&#1085;&#1091;&#1090;&#1082;&#1080;%20&#1087;&#1086;%20&#1092;&#1080;&#1085;&#1072;&#1085;&#1089;&#1086;&#1074;&#1086;&#1081;%20&#1075;&#1088;&#1072;&#1084;&#1086;&#1090;&#1085;&#1086;&#1089;&#1090;&#1080;%20(%20&#1089;&#1088;&#1077;&#1076;&#1085;&#1103;&#1103;%20&#1075;&#1088;&#1091;&#1087;&#1087;&#1072;).docx" TargetMode="External"/><Relationship Id="rId5" Type="http://schemas.openxmlformats.org/officeDocument/2006/relationships/hyperlink" Target="&#1050;&#1086;&#1085;&#1089;&#1087;&#1077;&#1082;&#1090;&#1099;%20&#1079;&#1072;&#1085;&#1103;&#1090;&#1080;&#1081;%20&#1080;%20&#1073;&#1077;&#1089;&#1077;&#1076;%20&#1087;&#1086;%20&#1092;&#1080;&#1085;&#1072;&#1085;&#1089;&#1086;&#1074;&#1086;&#1081;%20&#1075;&#1088;&#1072;&#1084;&#1086;&#1090;&#1085;&#1086;&#1089;&#1090;&#1080;%20(%20&#1089;&#1088;&#1077;&#1076;&#1085;&#1103;&#1103;%20&#1075;&#1088;&#1091;&#1087;&#1087;&#1072;).docx" TargetMode="External"/><Relationship Id="rId10" Type="http://schemas.openxmlformats.org/officeDocument/2006/relationships/hyperlink" Target="26.02.2022_stsenariy_seminara_praktikuma_problemno-igrovye_tehnologii.docx" TargetMode="External"/><Relationship Id="rId4" Type="http://schemas.openxmlformats.org/officeDocument/2006/relationships/hyperlink" Target="&#1082;&#1072;&#1088;&#1090;&#1086;&#1090;&#1077;&#1082;&#1072;%20&#1087;&#1088;&#1088;&#1086;&#1073;&#1083;&#1077;&#1084;&#1085;&#1099;&#1093;%20&#1089;&#1080;&#1090;..docx" TargetMode="External"/><Relationship Id="rId9" Type="http://schemas.openxmlformats.org/officeDocument/2006/relationships/hyperlink" Target="&#1089;&#1082;&#1072;&#1079;&#1082;&#1080;%20&#1087;&#1086;%20&#1092;.&#1075;.doc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yandex.ru/images/_crpd/VP1iY5606/f7bf3fsim/hgN0TYqR1PGVnVO1reGrEk6I-jOpMynZB4_eiHKBv1NhOlJ_RNt9AJQr0JEFTKjg1SI7IHZeaS7RIaEDA6rk_tsCeGSzpJX40cQWrR2NlmYK1I9-xH8o4X--g5gOma5GUV8KSv33DQGtXoUNDVSk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6834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85800" y="116632"/>
            <a:ext cx="7772400" cy="4248471"/>
          </a:xfrm>
        </p:spPr>
        <p:txBody>
          <a:bodyPr>
            <a:normAutofit/>
          </a:bodyPr>
          <a:lstStyle/>
          <a:p>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Становимся финансово грамотными (игровые </a:t>
            </a:r>
            <a:r>
              <a:rPr lang="ru-RU" sz="3200" b="1" i="1" dirty="0" err="1" smtClean="0">
                <a:latin typeface="Times New Roman" pitchFamily="18" charset="0"/>
                <a:cs typeface="Times New Roman" pitchFamily="18" charset="0"/>
              </a:rPr>
              <a:t>технологии,занимательные</a:t>
            </a:r>
            <a:r>
              <a:rPr lang="ru-RU" sz="3200" b="1" i="1" dirty="0" smtClean="0">
                <a:latin typeface="Times New Roman" pitchFamily="18" charset="0"/>
                <a:cs typeface="Times New Roman" pitchFamily="18" charset="0"/>
              </a:rPr>
              <a:t> задачки, проблемные ситуации)</a:t>
            </a:r>
            <a:endParaRPr lang="ru-RU" sz="3200" b="1"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6228184" y="5157192"/>
            <a:ext cx="2915816" cy="1224136"/>
          </a:xfrm>
        </p:spPr>
        <p:txBody>
          <a:bodyPr>
            <a:normAutofit lnSpcReduction="10000"/>
          </a:bodyPr>
          <a:lstStyle/>
          <a:p>
            <a:r>
              <a:rPr lang="ru-RU" sz="2400" b="1" dirty="0" smtClean="0">
                <a:solidFill>
                  <a:schemeClr val="tx1"/>
                </a:solidFill>
                <a:latin typeface="Times New Roman" pitchFamily="18" charset="0"/>
                <a:cs typeface="Times New Roman" pitchFamily="18" charset="0"/>
              </a:rPr>
              <a:t>Подготовила: воспитатель</a:t>
            </a:r>
          </a:p>
          <a:p>
            <a:r>
              <a:rPr lang="ru-RU" sz="2400" b="1" dirty="0" smtClean="0">
                <a:solidFill>
                  <a:schemeClr val="tx1"/>
                </a:solidFill>
                <a:latin typeface="Times New Roman" pitchFamily="18" charset="0"/>
                <a:cs typeface="Times New Roman" pitchFamily="18" charset="0"/>
              </a:rPr>
              <a:t>Абдуллаева М. З.</a:t>
            </a:r>
          </a:p>
          <a:p>
            <a:endParaRPr lang="ru-RU" sz="2400" b="1" dirty="0" smtClean="0">
              <a:solidFill>
                <a:schemeClr val="tx1"/>
              </a:solidFill>
              <a:latin typeface="Times New Roman" pitchFamily="18" charset="0"/>
              <a:cs typeface="Times New Roman" pitchFamily="18" charset="0"/>
            </a:endParaRPr>
          </a:p>
          <a:p>
            <a:endParaRPr lang="ru-RU"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71384216"/>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764704"/>
            <a:ext cx="8229600" cy="1719064"/>
          </a:xfrm>
        </p:spPr>
        <p:txBody>
          <a:bodyPr>
            <a:normAutofit fontScale="90000"/>
          </a:bodyPr>
          <a:lstStyle/>
          <a:p>
            <a:r>
              <a:rPr lang="ru-RU" sz="3200" i="1" dirty="0" smtClean="0"/>
              <a:t>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b="1" dirty="0" smtClean="0">
                <a:solidFill>
                  <a:schemeClr val="accent2">
                    <a:lumMod val="50000"/>
                  </a:schemeClr>
                </a:solidFill>
                <a:latin typeface="Georgia" panose="02040502050405020303" pitchFamily="18" charset="0"/>
              </a:rPr>
              <a:t> </a:t>
            </a:r>
            <a:r>
              <a:rPr lang="ru-RU" sz="3200" b="1" i="1" dirty="0" smtClean="0">
                <a:latin typeface="Times New Roman" pitchFamily="18" charset="0"/>
                <a:cs typeface="Times New Roman" pitchFamily="18" charset="0"/>
              </a:rPr>
              <a:t>Цель наглядного моделирования </a:t>
            </a:r>
            <a:br>
              <a:rPr lang="ru-RU" sz="3200" b="1" i="1" dirty="0" smtClean="0">
                <a:latin typeface="Times New Roman" pitchFamily="18" charset="0"/>
                <a:cs typeface="Times New Roman" pitchFamily="18" charset="0"/>
              </a:rPr>
            </a:br>
            <a:r>
              <a:rPr lang="ru-RU" sz="3200" b="1" i="1" dirty="0" smtClean="0">
                <a:latin typeface="Times New Roman" pitchFamily="18" charset="0"/>
                <a:cs typeface="Times New Roman" pitchFamily="18" charset="0"/>
              </a:rPr>
              <a:t/>
            </a:r>
            <a:br>
              <a:rPr lang="ru-RU" sz="3200" b="1" i="1" dirty="0" smtClean="0">
                <a:latin typeface="Times New Roman" pitchFamily="18" charset="0"/>
                <a:cs typeface="Times New Roman" pitchFamily="18" charset="0"/>
              </a:rPr>
            </a:br>
            <a:r>
              <a:rPr lang="ru-RU" sz="2800" b="1" i="1" dirty="0">
                <a:latin typeface="Times New Roman" pitchFamily="18" charset="0"/>
                <a:cs typeface="Times New Roman" pitchFamily="18" charset="0"/>
              </a:rPr>
              <a:t>о</a:t>
            </a:r>
            <a:r>
              <a:rPr lang="ru-RU" sz="2800" b="1" i="1" dirty="0" smtClean="0">
                <a:latin typeface="Times New Roman" pitchFamily="18" charset="0"/>
                <a:cs typeface="Times New Roman" pitchFamily="18" charset="0"/>
              </a:rPr>
              <a:t>беспечить успешное усвоение детьми</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знаний об особенностях объектов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окружающего мира и мира природы,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их структуре, связях и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отношениях, существующих между ними,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сохранение и воспроизведение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информации, эффективное</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 запоминание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структуры рассказа, </a:t>
            </a:r>
            <a:br>
              <a:rPr lang="ru-RU" sz="2800" b="1" i="1" dirty="0" smtClean="0">
                <a:latin typeface="Times New Roman" pitchFamily="18" charset="0"/>
                <a:cs typeface="Times New Roman" pitchFamily="18" charset="0"/>
              </a:rPr>
            </a:br>
            <a:r>
              <a:rPr lang="ru-RU" sz="2800" b="1" i="1" dirty="0" smtClean="0">
                <a:latin typeface="Times New Roman" pitchFamily="18" charset="0"/>
                <a:cs typeface="Times New Roman" pitchFamily="18" charset="0"/>
              </a:rPr>
              <a:t>развитие речи.</a:t>
            </a:r>
            <a:endParaRPr lang="ru-RU" sz="2700" b="1" i="1" dirty="0">
              <a:latin typeface="Times New Roman" pitchFamily="18" charset="0"/>
              <a:cs typeface="Times New Roman" pitchFamily="18" charset="0"/>
            </a:endParaRPr>
          </a:p>
        </p:txBody>
      </p:sp>
    </p:spTree>
    <p:extLst>
      <p:ext uri="{BB962C8B-B14F-4D97-AF65-F5344CB8AC3E}">
        <p14:creationId xmlns:p14="http://schemas.microsoft.com/office/powerpoint/2010/main" val="3105946169"/>
      </p:ext>
    </p:extLst>
  </p:cSld>
  <p:clrMapOvr>
    <a:masterClrMapping/>
  </p:clrMapOvr>
  <p:transition spd="slow">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764704"/>
            <a:ext cx="8229600" cy="1719064"/>
          </a:xfrm>
        </p:spPr>
        <p:txBody>
          <a:bodyPr>
            <a:normAutofit fontScale="90000"/>
          </a:bodyPr>
          <a:lstStyle/>
          <a:p>
            <a:r>
              <a:rPr lang="ru-RU" sz="3200" i="1" dirty="0" smtClean="0"/>
              <a:t>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2700" b="1" i="1" dirty="0" smtClean="0">
                <a:latin typeface="Times New Roman" pitchFamily="18" charset="0"/>
                <a:cs typeface="Times New Roman" pitchFamily="18" charset="0"/>
              </a:rPr>
              <a:t>Метод наглядного моделирования –  это воспроизведение существенных свойств изучаемого объекта, создание его заместителя и работа с ним, в целях формирования знаний о свойствах, структуре, отношениях, связях объектов.</a:t>
            </a:r>
            <a:r>
              <a:rPr lang="ru-RU" sz="3200" b="1" i="1" dirty="0" smtClean="0"/>
              <a:t/>
            </a:r>
            <a:br>
              <a:rPr lang="ru-RU" sz="3200" b="1" i="1" dirty="0" smtClean="0"/>
            </a:br>
            <a:r>
              <a:rPr lang="ru-RU" sz="2700" b="1" i="1" dirty="0" smtClean="0">
                <a:latin typeface="Times New Roman" pitchFamily="18" charset="0"/>
                <a:cs typeface="Times New Roman" pitchFamily="18" charset="0"/>
              </a:rPr>
              <a:t>Это один из наиболее перспективных методов освоения финансовой грамотности, поскольку мышление старшего дошкольника отличается предметной образностью и наглядной конкретностью. Этот метод открывает перед педагогом ряд дополнительных возможностей  в интеллектуальном развитии ребенка, в том числе и в ознакомлении  с окружающим миром. </a:t>
            </a:r>
            <a:endParaRPr lang="ru-RU" sz="2700" b="1" i="1" dirty="0">
              <a:latin typeface="Times New Roman" pitchFamily="18" charset="0"/>
              <a:cs typeface="Times New Roman" pitchFamily="18" charset="0"/>
            </a:endParaRPr>
          </a:p>
        </p:txBody>
      </p:sp>
    </p:spTree>
    <p:extLst>
      <p:ext uri="{BB962C8B-B14F-4D97-AF65-F5344CB8AC3E}">
        <p14:creationId xmlns:p14="http://schemas.microsoft.com/office/powerpoint/2010/main" val="3105946169"/>
      </p:ext>
    </p:extLst>
  </p:cSld>
  <p:clrMapOvr>
    <a:masterClrMapping/>
  </p:clrMapOvr>
  <p:transition spd="slow">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764704"/>
            <a:ext cx="8229600" cy="1719064"/>
          </a:xfrm>
        </p:spPr>
        <p:txBody>
          <a:bodyPr>
            <a:normAutofit fontScale="90000"/>
          </a:bodyPr>
          <a:lstStyle/>
          <a:p>
            <a:r>
              <a:rPr lang="ru-RU" sz="3200" i="1" dirty="0" smtClean="0"/>
              <a:t>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b="1" dirty="0" smtClean="0">
                <a:latin typeface="Georgia" panose="02040502050405020303" pitchFamily="18" charset="0"/>
              </a:rPr>
              <a:t> </a:t>
            </a:r>
            <a:br>
              <a:rPr lang="ru-RU" sz="3200" b="1" dirty="0" smtClean="0">
                <a:latin typeface="Georgia" panose="02040502050405020303" pitchFamily="18" charset="0"/>
              </a:rPr>
            </a:br>
            <a:r>
              <a:rPr lang="ru-RU" sz="3200" b="1" dirty="0" smtClean="0">
                <a:latin typeface="Georgia" panose="02040502050405020303" pitchFamily="18" charset="0"/>
              </a:rPr>
              <a:t/>
            </a:r>
            <a:br>
              <a:rPr lang="ru-RU" sz="3200" b="1" dirty="0" smtClean="0">
                <a:latin typeface="Georgia" panose="02040502050405020303" pitchFamily="18" charset="0"/>
              </a:rPr>
            </a:br>
            <a:r>
              <a:rPr lang="ru-RU" sz="2200" b="1" i="1" dirty="0" smtClean="0">
                <a:latin typeface="Times New Roman" pitchFamily="18" charset="0"/>
                <a:cs typeface="Times New Roman" pitchFamily="18" charset="0"/>
              </a:rPr>
              <a:t>Моделирование помогает ребенку зрительно представить абстрактные понятия (звук, слово, предложение, текст) научиться работать с ними, т. к. дошкольники мыслительные задачи решают с преобладающей ролью внешних средств, наглядный материал усваивается лучше вербального. </a:t>
            </a:r>
            <a:r>
              <a:rPr lang="ru-RU" altLang="ru-RU" sz="2200" b="1" i="1" dirty="0" smtClean="0">
                <a:latin typeface="Times New Roman" pitchFamily="18" charset="0"/>
                <a:cs typeface="Times New Roman" pitchFamily="18" charset="0"/>
              </a:rPr>
              <a:t>В основе моделирования  лежит принцип замещения </a:t>
            </a:r>
            <a:r>
              <a:rPr lang="ru-RU" sz="2200" b="1" i="1" dirty="0" smtClean="0">
                <a:latin typeface="Times New Roman" pitchFamily="18" charset="0"/>
                <a:cs typeface="Times New Roman" pitchFamily="18" charset="0"/>
              </a:rPr>
              <a:t>реальных предметов рисунком, схемой, значком</a:t>
            </a:r>
            <a:r>
              <a:rPr lang="ru-RU" altLang="ru-RU" sz="2200" b="1" i="1" dirty="0" smtClean="0">
                <a:latin typeface="Times New Roman" pitchFamily="18" charset="0"/>
                <a:cs typeface="Times New Roman" pitchFamily="18" charset="0"/>
              </a:rPr>
              <a:t>.</a:t>
            </a:r>
            <a:br>
              <a:rPr lang="ru-RU" altLang="ru-RU" sz="2200" b="1" i="1" dirty="0" smtClean="0">
                <a:latin typeface="Times New Roman" pitchFamily="18" charset="0"/>
                <a:cs typeface="Times New Roman" pitchFamily="18" charset="0"/>
              </a:rPr>
            </a:br>
            <a:r>
              <a:rPr lang="ru-RU" altLang="ru-RU" sz="2200" b="1" i="1" dirty="0" smtClean="0">
                <a:latin typeface="Times New Roman" pitchFamily="18" charset="0"/>
                <a:cs typeface="Times New Roman" pitchFamily="18" charset="0"/>
              </a:rPr>
              <a:t/>
            </a:r>
            <a:br>
              <a:rPr lang="ru-RU" altLang="ru-RU" sz="2200" b="1" i="1" dirty="0" smtClean="0">
                <a:latin typeface="Times New Roman" pitchFamily="18" charset="0"/>
                <a:cs typeface="Times New Roman" pitchFamily="18" charset="0"/>
              </a:rPr>
            </a:br>
            <a:r>
              <a:rPr lang="ru-RU" altLang="ru-RU" sz="2200" b="1" i="1" dirty="0" smtClean="0">
                <a:latin typeface="Times New Roman" pitchFamily="18" charset="0"/>
                <a:cs typeface="Times New Roman" pitchFamily="18" charset="0"/>
              </a:rPr>
              <a:t>Требования, предъявляемые к модели:</a:t>
            </a:r>
            <a:br>
              <a:rPr lang="ru-RU" altLang="ru-RU" sz="2200" b="1" i="1" dirty="0" smtClean="0">
                <a:latin typeface="Times New Roman" pitchFamily="18" charset="0"/>
                <a:cs typeface="Times New Roman" pitchFamily="18" charset="0"/>
              </a:rPr>
            </a:br>
            <a:r>
              <a:rPr lang="ru-RU" altLang="ru-RU" sz="2200" b="1" i="1" dirty="0" smtClean="0">
                <a:latin typeface="Times New Roman" pitchFamily="18" charset="0"/>
                <a:cs typeface="Times New Roman" pitchFamily="18" charset="0"/>
              </a:rPr>
              <a:t>- чётко отражать основные свойства и отношения, которые являются объектом познания, быть по структуре аналогичной изучаемому объекту.</a:t>
            </a:r>
            <a:br>
              <a:rPr lang="ru-RU" altLang="ru-RU" sz="2200" b="1" i="1" dirty="0" smtClean="0">
                <a:latin typeface="Times New Roman" pitchFamily="18" charset="0"/>
                <a:cs typeface="Times New Roman" pitchFamily="18" charset="0"/>
              </a:rPr>
            </a:br>
            <a:r>
              <a:rPr lang="ru-RU" altLang="ru-RU" sz="2200" b="1" i="1" dirty="0" smtClean="0">
                <a:latin typeface="Times New Roman" pitchFamily="18" charset="0"/>
                <a:cs typeface="Times New Roman" pitchFamily="18" charset="0"/>
              </a:rPr>
              <a:t>- быть простой для восприятия и доступной для создания и действий с ней;</a:t>
            </a:r>
            <a:br>
              <a:rPr lang="ru-RU" altLang="ru-RU" sz="2200" b="1" i="1" dirty="0" smtClean="0">
                <a:latin typeface="Times New Roman" pitchFamily="18" charset="0"/>
                <a:cs typeface="Times New Roman" pitchFamily="18" charset="0"/>
              </a:rPr>
            </a:br>
            <a:r>
              <a:rPr lang="ru-RU" altLang="ru-RU" sz="2200" b="1" i="1" dirty="0" smtClean="0">
                <a:latin typeface="Times New Roman" pitchFamily="18" charset="0"/>
                <a:cs typeface="Times New Roman" pitchFamily="18" charset="0"/>
              </a:rPr>
              <a:t>- ярко и отчётливо передавать те свойства и отношения, которые должны быть освоены с её помощью;</a:t>
            </a:r>
            <a:br>
              <a:rPr lang="ru-RU" altLang="ru-RU" sz="2200" b="1" i="1" dirty="0" smtClean="0">
                <a:latin typeface="Times New Roman" pitchFamily="18" charset="0"/>
                <a:cs typeface="Times New Roman" pitchFamily="18" charset="0"/>
              </a:rPr>
            </a:br>
            <a:r>
              <a:rPr lang="ru-RU" altLang="ru-RU" sz="2200" b="1" i="1" dirty="0" smtClean="0">
                <a:latin typeface="Times New Roman" pitchFamily="18" charset="0"/>
                <a:cs typeface="Times New Roman" pitchFamily="18" charset="0"/>
              </a:rPr>
              <a:t>- она должна облегчать познание</a:t>
            </a:r>
            <a:r>
              <a:rPr lang="ru-RU" altLang="ru-RU" sz="3200" dirty="0" smtClean="0">
                <a:latin typeface="Georgia" panose="02040502050405020303" pitchFamily="18" charset="0"/>
              </a:rPr>
              <a:t>.</a:t>
            </a:r>
            <a:endParaRPr lang="ru-RU" sz="2700" b="1" i="1" dirty="0">
              <a:latin typeface="Times New Roman" pitchFamily="18" charset="0"/>
              <a:cs typeface="Times New Roman" pitchFamily="18" charset="0"/>
            </a:endParaRPr>
          </a:p>
        </p:txBody>
      </p:sp>
    </p:spTree>
    <p:extLst>
      <p:ext uri="{BB962C8B-B14F-4D97-AF65-F5344CB8AC3E}">
        <p14:creationId xmlns:p14="http://schemas.microsoft.com/office/powerpoint/2010/main" val="3105946169"/>
      </p:ext>
    </p:extLst>
  </p:cSld>
  <p:clrMapOvr>
    <a:masterClrMapping/>
  </p:clrMapOvr>
  <p:transition spd="slow">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3200" i="1" dirty="0" smtClean="0"/>
              <a:t> ,</a:t>
            </a:r>
            <a:endParaRPr lang="ru-RU" sz="1600" b="1" i="1" dirty="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cstate="print"/>
          <a:srcRect/>
          <a:stretch>
            <a:fillRect/>
          </a:stretch>
        </p:blipFill>
        <p:spPr bwMode="auto">
          <a:xfrm>
            <a:off x="755576" y="741900"/>
            <a:ext cx="3024336" cy="2687100"/>
          </a:xfrm>
          <a:prstGeom prst="rect">
            <a:avLst/>
          </a:prstGeom>
          <a:ln>
            <a:noFill/>
          </a:ln>
          <a:effectLst>
            <a:softEdge rad="112500"/>
          </a:effectLst>
        </p:spPr>
      </p:pic>
      <p:pic>
        <p:nvPicPr>
          <p:cNvPr id="4100" name="Picture 4"/>
          <p:cNvPicPr>
            <a:picLocks noChangeAspect="1" noChangeArrowheads="1"/>
          </p:cNvPicPr>
          <p:nvPr/>
        </p:nvPicPr>
        <p:blipFill>
          <a:blip r:embed="rId4" cstate="print"/>
          <a:srcRect/>
          <a:stretch>
            <a:fillRect/>
          </a:stretch>
        </p:blipFill>
        <p:spPr bwMode="auto">
          <a:xfrm>
            <a:off x="4200202" y="741900"/>
            <a:ext cx="2820069" cy="2687100"/>
          </a:xfrm>
          <a:prstGeom prst="rect">
            <a:avLst/>
          </a:prstGeom>
          <a:ln>
            <a:noFill/>
          </a:ln>
          <a:effectLst>
            <a:softEdge rad="112500"/>
          </a:effectLst>
        </p:spPr>
      </p:pic>
      <p:pic>
        <p:nvPicPr>
          <p:cNvPr id="4101" name="Picture 5"/>
          <p:cNvPicPr>
            <a:picLocks noChangeAspect="1" noChangeArrowheads="1"/>
          </p:cNvPicPr>
          <p:nvPr/>
        </p:nvPicPr>
        <p:blipFill>
          <a:blip r:embed="rId5" cstate="print"/>
          <a:srcRect/>
          <a:stretch>
            <a:fillRect/>
          </a:stretch>
        </p:blipFill>
        <p:spPr bwMode="auto">
          <a:xfrm>
            <a:off x="2051720" y="3645024"/>
            <a:ext cx="3888432" cy="2520280"/>
          </a:xfrm>
          <a:prstGeom prst="rect">
            <a:avLst/>
          </a:prstGeom>
          <a:ln>
            <a:noFill/>
          </a:ln>
          <a:effectLst>
            <a:softEdge rad="112500"/>
          </a:effectLst>
        </p:spPr>
      </p:pic>
    </p:spTree>
    <p:extLst>
      <p:ext uri="{BB962C8B-B14F-4D97-AF65-F5344CB8AC3E}">
        <p14:creationId xmlns:p14="http://schemas.microsoft.com/office/powerpoint/2010/main" val="3394863387"/>
      </p:ext>
    </p:extLst>
  </p:cSld>
  <p:clrMapOvr>
    <a:masterClrMapping/>
  </p:clrMapOvr>
  <p:transition spd="slow">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08520"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8520" y="0"/>
            <a:ext cx="8795320" cy="260648"/>
          </a:xfrm>
        </p:spPr>
        <p:txBody>
          <a:bodyPr>
            <a:normAutofit fontScale="90000"/>
          </a:bodyPr>
          <a:lstStyle/>
          <a:p>
            <a:r>
              <a:rPr lang="ru-RU" sz="1600" b="1" i="1" dirty="0" smtClean="0">
                <a:latin typeface="Times New Roman" pitchFamily="18" charset="0"/>
                <a:cs typeface="Times New Roman" pitchFamily="18" charset="0"/>
              </a:rPr>
              <a:t>.</a:t>
            </a:r>
            <a:endParaRPr lang="ru-RU" sz="1600" b="1" i="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402432" y="1009510"/>
            <a:ext cx="2520280" cy="2520280"/>
          </a:xfrm>
          <a:prstGeom prst="rect">
            <a:avLst/>
          </a:prstGeom>
          <a:ln>
            <a:noFill/>
          </a:ln>
          <a:effectLst>
            <a:softEdge rad="112500"/>
          </a:effectLst>
        </p:spPr>
      </p:pic>
      <p:pic>
        <p:nvPicPr>
          <p:cNvPr id="3075" name="Picture 3"/>
          <p:cNvPicPr>
            <a:picLocks noChangeAspect="1" noChangeArrowheads="1"/>
          </p:cNvPicPr>
          <p:nvPr/>
        </p:nvPicPr>
        <p:blipFill>
          <a:blip r:embed="rId4" cstate="print"/>
          <a:srcRect/>
          <a:stretch>
            <a:fillRect/>
          </a:stretch>
        </p:blipFill>
        <p:spPr bwMode="auto">
          <a:xfrm>
            <a:off x="3347864" y="980728"/>
            <a:ext cx="2369815" cy="2520280"/>
          </a:xfrm>
          <a:prstGeom prst="rect">
            <a:avLst/>
          </a:prstGeom>
          <a:ln>
            <a:noFill/>
          </a:ln>
          <a:effectLst>
            <a:softEdge rad="112500"/>
          </a:effectLst>
        </p:spPr>
      </p:pic>
      <p:pic>
        <p:nvPicPr>
          <p:cNvPr id="3076" name="Picture 4"/>
          <p:cNvPicPr>
            <a:picLocks noChangeAspect="1" noChangeArrowheads="1"/>
          </p:cNvPicPr>
          <p:nvPr/>
        </p:nvPicPr>
        <p:blipFill>
          <a:blip r:embed="rId5" cstate="print"/>
          <a:srcRect/>
          <a:stretch>
            <a:fillRect/>
          </a:stretch>
        </p:blipFill>
        <p:spPr bwMode="auto">
          <a:xfrm>
            <a:off x="323528" y="3789040"/>
            <a:ext cx="2654175" cy="2232248"/>
          </a:xfrm>
          <a:prstGeom prst="rect">
            <a:avLst/>
          </a:prstGeom>
          <a:ln>
            <a:noFill/>
          </a:ln>
          <a:effectLst>
            <a:softEdge rad="112500"/>
          </a:effectLst>
        </p:spPr>
      </p:pic>
      <p:pic>
        <p:nvPicPr>
          <p:cNvPr id="3077" name="Picture 5"/>
          <p:cNvPicPr>
            <a:picLocks noChangeAspect="1" noChangeArrowheads="1"/>
          </p:cNvPicPr>
          <p:nvPr/>
        </p:nvPicPr>
        <p:blipFill>
          <a:blip r:embed="rId6" cstate="print"/>
          <a:srcRect/>
          <a:stretch>
            <a:fillRect/>
          </a:stretch>
        </p:blipFill>
        <p:spPr bwMode="auto">
          <a:xfrm>
            <a:off x="5975859" y="1009510"/>
            <a:ext cx="2376264" cy="2448272"/>
          </a:xfrm>
          <a:prstGeom prst="rect">
            <a:avLst/>
          </a:prstGeom>
          <a:ln>
            <a:noFill/>
          </a:ln>
          <a:effectLst>
            <a:softEdge rad="112500"/>
          </a:effectLst>
        </p:spPr>
      </p:pic>
      <p:pic>
        <p:nvPicPr>
          <p:cNvPr id="2050" name="Picture 2" descr="D:\Документы\Downloads\20250217_16353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114774" y="3614418"/>
            <a:ext cx="2340578" cy="24017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F:\20250314_100551.jpg"/>
          <p:cNvPicPr>
            <a:picLocks noChangeAspect="1" noChangeArrowheads="1"/>
          </p:cNvPicPr>
          <p:nvPr/>
        </p:nvPicPr>
        <p:blipFill>
          <a:blip r:embed="rId8" cstate="print"/>
          <a:srcRect/>
          <a:stretch>
            <a:fillRect/>
          </a:stretch>
        </p:blipFill>
        <p:spPr bwMode="auto">
          <a:xfrm>
            <a:off x="3419872" y="4077072"/>
            <a:ext cx="2172072" cy="1296144"/>
          </a:xfrm>
          <a:prstGeom prst="rect">
            <a:avLst/>
          </a:prstGeom>
          <a:ln>
            <a:noFill/>
          </a:ln>
          <a:effectLst>
            <a:softEdge rad="112500"/>
          </a:effectLst>
        </p:spPr>
      </p:pic>
      <p:sp>
        <p:nvSpPr>
          <p:cNvPr id="10" name="Прямоугольник 9"/>
          <p:cNvSpPr/>
          <p:nvPr/>
        </p:nvSpPr>
        <p:spPr>
          <a:xfrm>
            <a:off x="2286000" y="404665"/>
            <a:ext cx="4572000" cy="338554"/>
          </a:xfrm>
          <a:prstGeom prst="rect">
            <a:avLst/>
          </a:prstGeom>
        </p:spPr>
        <p:txBody>
          <a:bodyPr wrap="square">
            <a:spAutoFit/>
          </a:bodyPr>
          <a:lstStyle/>
          <a:p>
            <a:r>
              <a:rPr lang="ru-RU" sz="1600" b="1" i="1" dirty="0" smtClean="0">
                <a:latin typeface="Times New Roman" pitchFamily="18" charset="0"/>
                <a:cs typeface="Times New Roman" pitchFamily="18" charset="0"/>
              </a:rPr>
              <a:t>.</a:t>
            </a:r>
            <a:endParaRPr lang="ru-RU" sz="1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394863387"/>
      </p:ext>
    </p:extLst>
  </p:cSld>
  <p:clrMapOvr>
    <a:masterClrMapping/>
  </p:clrMapOvr>
  <p:transition spd="slow">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606"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08520" y="0"/>
            <a:ext cx="8795320" cy="260648"/>
          </a:xfrm>
        </p:spPr>
        <p:txBody>
          <a:bodyPr>
            <a:normAutofit fontScale="90000"/>
          </a:bodyPr>
          <a:lstStyle/>
          <a:p>
            <a:r>
              <a:rPr lang="ru-RU" sz="1600" b="1" i="1" dirty="0" smtClean="0">
                <a:latin typeface="Times New Roman" pitchFamily="18" charset="0"/>
                <a:cs typeface="Times New Roman" pitchFamily="18" charset="0"/>
              </a:rPr>
              <a:t>.</a:t>
            </a:r>
            <a:endParaRPr lang="ru-RU" sz="1600" b="1" i="1" dirty="0">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3" cstate="print"/>
          <a:srcRect/>
          <a:stretch>
            <a:fillRect/>
          </a:stretch>
        </p:blipFill>
        <p:spPr bwMode="auto">
          <a:xfrm>
            <a:off x="0" y="3717032"/>
            <a:ext cx="2654175" cy="2232248"/>
          </a:xfrm>
          <a:prstGeom prst="rect">
            <a:avLst/>
          </a:prstGeom>
          <a:ln>
            <a:noFill/>
          </a:ln>
          <a:effectLst>
            <a:softEdge rad="112500"/>
          </a:effectLst>
        </p:spPr>
      </p:pic>
      <p:sp>
        <p:nvSpPr>
          <p:cNvPr id="10" name="Прямоугольник 9"/>
          <p:cNvSpPr/>
          <p:nvPr/>
        </p:nvSpPr>
        <p:spPr>
          <a:xfrm>
            <a:off x="2286000" y="404665"/>
            <a:ext cx="4572000" cy="338554"/>
          </a:xfrm>
          <a:prstGeom prst="rect">
            <a:avLst/>
          </a:prstGeom>
        </p:spPr>
        <p:txBody>
          <a:bodyPr wrap="square">
            <a:spAutoFit/>
          </a:bodyPr>
          <a:lstStyle/>
          <a:p>
            <a:r>
              <a:rPr lang="ru-RU" sz="1600" b="1" i="1" dirty="0" smtClean="0">
                <a:latin typeface="Times New Roman" pitchFamily="18" charset="0"/>
                <a:cs typeface="Times New Roman" pitchFamily="18" charset="0"/>
              </a:rPr>
              <a:t>.</a:t>
            </a:r>
          </a:p>
        </p:txBody>
      </p:sp>
      <p:pic>
        <p:nvPicPr>
          <p:cNvPr id="4098" name="Picture 2" descr="F:\20250110_092033 (1).jpg"/>
          <p:cNvPicPr>
            <a:picLocks noChangeAspect="1" noChangeArrowheads="1"/>
          </p:cNvPicPr>
          <p:nvPr/>
        </p:nvPicPr>
        <p:blipFill>
          <a:blip r:embed="rId4" cstate="print"/>
          <a:srcRect/>
          <a:stretch>
            <a:fillRect/>
          </a:stretch>
        </p:blipFill>
        <p:spPr bwMode="auto">
          <a:xfrm>
            <a:off x="611560" y="620688"/>
            <a:ext cx="2286000" cy="3048000"/>
          </a:xfrm>
          <a:prstGeom prst="rect">
            <a:avLst/>
          </a:prstGeom>
          <a:ln>
            <a:noFill/>
          </a:ln>
          <a:effectLst>
            <a:softEdge rad="112500"/>
          </a:effectLst>
        </p:spPr>
      </p:pic>
      <p:pic>
        <p:nvPicPr>
          <p:cNvPr id="13" name="Picture 6" descr="F:\20250313_170650.jpg"/>
          <p:cNvPicPr>
            <a:picLocks noChangeAspect="1" noChangeArrowheads="1"/>
          </p:cNvPicPr>
          <p:nvPr/>
        </p:nvPicPr>
        <p:blipFill>
          <a:blip r:embed="rId5" cstate="print"/>
          <a:srcRect/>
          <a:stretch>
            <a:fillRect/>
          </a:stretch>
        </p:blipFill>
        <p:spPr bwMode="auto">
          <a:xfrm>
            <a:off x="2987824" y="836712"/>
            <a:ext cx="2687960" cy="2286000"/>
          </a:xfrm>
          <a:prstGeom prst="rect">
            <a:avLst/>
          </a:prstGeom>
          <a:ln>
            <a:noFill/>
          </a:ln>
          <a:effectLst>
            <a:softEdge rad="112500"/>
          </a:effectLst>
        </p:spPr>
      </p:pic>
      <p:pic>
        <p:nvPicPr>
          <p:cNvPr id="4099" name="Picture 3" descr="F:\20241213_164906.jpg"/>
          <p:cNvPicPr>
            <a:picLocks noChangeAspect="1" noChangeArrowheads="1"/>
          </p:cNvPicPr>
          <p:nvPr/>
        </p:nvPicPr>
        <p:blipFill>
          <a:blip r:embed="rId6" cstate="print"/>
          <a:srcRect/>
          <a:stretch>
            <a:fillRect/>
          </a:stretch>
        </p:blipFill>
        <p:spPr bwMode="auto">
          <a:xfrm>
            <a:off x="5940152" y="476672"/>
            <a:ext cx="2286000" cy="3048000"/>
          </a:xfrm>
          <a:prstGeom prst="rect">
            <a:avLst/>
          </a:prstGeom>
          <a:ln>
            <a:noFill/>
          </a:ln>
          <a:effectLst>
            <a:softEdge rad="112500"/>
          </a:effectLst>
        </p:spPr>
      </p:pic>
      <p:pic>
        <p:nvPicPr>
          <p:cNvPr id="4100" name="Picture 4" descr="F:\20250226_101636.jpg"/>
          <p:cNvPicPr>
            <a:picLocks noChangeAspect="1" noChangeArrowheads="1"/>
          </p:cNvPicPr>
          <p:nvPr/>
        </p:nvPicPr>
        <p:blipFill>
          <a:blip r:embed="rId7" cstate="print"/>
          <a:srcRect/>
          <a:stretch>
            <a:fillRect/>
          </a:stretch>
        </p:blipFill>
        <p:spPr bwMode="auto">
          <a:xfrm>
            <a:off x="5796136" y="3717032"/>
            <a:ext cx="3048000" cy="2286000"/>
          </a:xfrm>
          <a:prstGeom prst="rect">
            <a:avLst/>
          </a:prstGeom>
          <a:ln>
            <a:noFill/>
          </a:ln>
          <a:effectLst>
            <a:softEdge rad="112500"/>
          </a:effectLst>
        </p:spPr>
      </p:pic>
      <p:pic>
        <p:nvPicPr>
          <p:cNvPr id="4101" name="Picture 5" descr="F:\20250313_161927.jpg"/>
          <p:cNvPicPr>
            <a:picLocks noChangeAspect="1" noChangeArrowheads="1"/>
          </p:cNvPicPr>
          <p:nvPr/>
        </p:nvPicPr>
        <p:blipFill>
          <a:blip r:embed="rId8" cstate="print"/>
          <a:srcRect/>
          <a:stretch>
            <a:fillRect/>
          </a:stretch>
        </p:blipFill>
        <p:spPr bwMode="auto">
          <a:xfrm>
            <a:off x="3203848" y="3717032"/>
            <a:ext cx="2286000" cy="2327920"/>
          </a:xfrm>
          <a:prstGeom prst="rect">
            <a:avLst/>
          </a:prstGeom>
          <a:ln>
            <a:noFill/>
          </a:ln>
          <a:effectLst>
            <a:softEdge rad="112500"/>
          </a:effectLst>
        </p:spPr>
      </p:pic>
    </p:spTree>
    <p:extLst>
      <p:ext uri="{BB962C8B-B14F-4D97-AF65-F5344CB8AC3E}">
        <p14:creationId xmlns:p14="http://schemas.microsoft.com/office/powerpoint/2010/main" val="3394863387"/>
      </p:ext>
    </p:extLst>
  </p:cSld>
  <p:clrMapOvr>
    <a:masterClrMapping/>
  </p:clrMapOvr>
  <p:transition spd="slow">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3200" i="1" dirty="0" smtClean="0"/>
              <a:t> ,</a:t>
            </a:r>
            <a:endParaRPr lang="ru-RU" sz="1600" b="1" i="1" dirty="0">
              <a:latin typeface="Times New Roman" pitchFamily="18" charset="0"/>
              <a:cs typeface="Times New Roman" pitchFamily="18" charset="0"/>
            </a:endParaRPr>
          </a:p>
        </p:txBody>
      </p:sp>
      <p:pic>
        <p:nvPicPr>
          <p:cNvPr id="3074" name="Picture 2" descr="F:\20230524_085738.jpg"/>
          <p:cNvPicPr>
            <a:picLocks noChangeAspect="1" noChangeArrowheads="1"/>
          </p:cNvPicPr>
          <p:nvPr/>
        </p:nvPicPr>
        <p:blipFill>
          <a:blip r:embed="rId3" cstate="print"/>
          <a:srcRect/>
          <a:stretch>
            <a:fillRect/>
          </a:stretch>
        </p:blipFill>
        <p:spPr bwMode="auto">
          <a:xfrm>
            <a:off x="4427984" y="404664"/>
            <a:ext cx="2286000" cy="3048000"/>
          </a:xfrm>
          <a:prstGeom prst="rect">
            <a:avLst/>
          </a:prstGeom>
          <a:ln>
            <a:noFill/>
          </a:ln>
          <a:effectLst>
            <a:softEdge rad="112500"/>
          </a:effectLst>
        </p:spPr>
      </p:pic>
      <p:pic>
        <p:nvPicPr>
          <p:cNvPr id="3075" name="Picture 3" descr="F:\20250310_091347.jpg"/>
          <p:cNvPicPr>
            <a:picLocks noChangeAspect="1" noChangeArrowheads="1"/>
          </p:cNvPicPr>
          <p:nvPr/>
        </p:nvPicPr>
        <p:blipFill>
          <a:blip r:embed="rId4" cstate="print"/>
          <a:srcRect/>
          <a:stretch>
            <a:fillRect/>
          </a:stretch>
        </p:blipFill>
        <p:spPr bwMode="auto">
          <a:xfrm>
            <a:off x="179512" y="3429000"/>
            <a:ext cx="2652464" cy="2286000"/>
          </a:xfrm>
          <a:prstGeom prst="rect">
            <a:avLst/>
          </a:prstGeom>
          <a:ln>
            <a:noFill/>
          </a:ln>
          <a:effectLst>
            <a:softEdge rad="112500"/>
          </a:effectLst>
        </p:spPr>
      </p:pic>
      <p:pic>
        <p:nvPicPr>
          <p:cNvPr id="3076" name="Picture 4" descr="F:\20230524_085726.jpg"/>
          <p:cNvPicPr>
            <a:picLocks noChangeAspect="1" noChangeArrowheads="1"/>
          </p:cNvPicPr>
          <p:nvPr/>
        </p:nvPicPr>
        <p:blipFill>
          <a:blip r:embed="rId5" cstate="print"/>
          <a:srcRect/>
          <a:stretch>
            <a:fillRect/>
          </a:stretch>
        </p:blipFill>
        <p:spPr bwMode="auto">
          <a:xfrm>
            <a:off x="1475656" y="620688"/>
            <a:ext cx="2286000" cy="2952328"/>
          </a:xfrm>
          <a:prstGeom prst="rect">
            <a:avLst/>
          </a:prstGeom>
          <a:ln>
            <a:noFill/>
          </a:ln>
          <a:effectLst>
            <a:softEdge rad="112500"/>
          </a:effectLst>
        </p:spPr>
      </p:pic>
      <p:pic>
        <p:nvPicPr>
          <p:cNvPr id="3079" name="Picture 7" descr="F:\20250226_072342.jpg"/>
          <p:cNvPicPr>
            <a:picLocks noChangeAspect="1" noChangeArrowheads="1"/>
          </p:cNvPicPr>
          <p:nvPr/>
        </p:nvPicPr>
        <p:blipFill>
          <a:blip r:embed="rId6" cstate="print"/>
          <a:srcRect/>
          <a:stretch>
            <a:fillRect/>
          </a:stretch>
        </p:blipFill>
        <p:spPr bwMode="auto">
          <a:xfrm>
            <a:off x="6084168" y="3501008"/>
            <a:ext cx="2069976" cy="2304256"/>
          </a:xfrm>
          <a:prstGeom prst="rect">
            <a:avLst/>
          </a:prstGeom>
          <a:ln>
            <a:noFill/>
          </a:ln>
          <a:effectLst>
            <a:softEdge rad="112500"/>
          </a:effectLst>
        </p:spPr>
      </p:pic>
      <p:pic>
        <p:nvPicPr>
          <p:cNvPr id="3080" name="Picture 8" descr="F:\20240328_154831.jpg"/>
          <p:cNvPicPr>
            <a:picLocks noChangeAspect="1" noChangeArrowheads="1"/>
          </p:cNvPicPr>
          <p:nvPr/>
        </p:nvPicPr>
        <p:blipFill>
          <a:blip r:embed="rId7" cstate="print"/>
          <a:srcRect/>
          <a:stretch>
            <a:fillRect/>
          </a:stretch>
        </p:blipFill>
        <p:spPr bwMode="auto">
          <a:xfrm>
            <a:off x="3131840" y="3717032"/>
            <a:ext cx="2286000" cy="2399928"/>
          </a:xfrm>
          <a:prstGeom prst="rect">
            <a:avLst/>
          </a:prstGeom>
          <a:ln>
            <a:noFill/>
          </a:ln>
          <a:effectLst>
            <a:softEdge rad="112500"/>
          </a:effectLst>
        </p:spPr>
      </p:pic>
    </p:spTree>
    <p:extLst>
      <p:ext uri="{BB962C8B-B14F-4D97-AF65-F5344CB8AC3E}">
        <p14:creationId xmlns:p14="http://schemas.microsoft.com/office/powerpoint/2010/main" val="3394863387"/>
      </p:ext>
    </p:extLst>
  </p:cSld>
  <p:clrMapOvr>
    <a:masterClrMapping/>
  </p:clrMapOvr>
  <p:transition spd="slow">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6621"/>
            <a:ext cx="925931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534380" y="25121"/>
            <a:ext cx="8291264" cy="994122"/>
          </a:xfrm>
        </p:spPr>
        <p:txBody>
          <a:bodyPr>
            <a:normAutofit fontScale="90000"/>
          </a:bodyPr>
          <a:lstStyle/>
          <a:p>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dirty="0" smtClean="0"/>
              <a:t/>
            </a:r>
            <a:br>
              <a:rPr lang="ru-RU" sz="2200" dirty="0" smtClean="0"/>
            </a:br>
            <a:r>
              <a:rPr lang="ru-RU" sz="2200" b="1" i="1" dirty="0" smtClean="0">
                <a:latin typeface="Times New Roman" pitchFamily="18" charset="0"/>
                <a:cs typeface="Times New Roman" pitchFamily="18" charset="0"/>
              </a:rPr>
              <a:t> </a:t>
            </a:r>
            <a:r>
              <a:rPr lang="ru-RU" sz="3200" dirty="0" smtClean="0"/>
              <a:t/>
            </a:r>
            <a:br>
              <a:rPr lang="ru-RU" sz="3200" dirty="0" smtClean="0"/>
            </a:br>
            <a:endParaRPr lang="ru-RU" sz="3200" b="1" i="1" dirty="0">
              <a:latin typeface="Times New Roman" pitchFamily="18" charset="0"/>
              <a:cs typeface="Times New Roman" pitchFamily="18" charset="0"/>
            </a:endParaRPr>
          </a:p>
        </p:txBody>
      </p:sp>
      <p:sp>
        <p:nvSpPr>
          <p:cNvPr id="3" name="Прямоугольник 2"/>
          <p:cNvSpPr/>
          <p:nvPr/>
        </p:nvSpPr>
        <p:spPr>
          <a:xfrm>
            <a:off x="755576" y="1268760"/>
            <a:ext cx="5976664" cy="1077218"/>
          </a:xfrm>
          <a:prstGeom prst="rect">
            <a:avLst/>
          </a:prstGeom>
        </p:spPr>
        <p:txBody>
          <a:bodyPr wrap="square">
            <a:spAutoFit/>
          </a:bodyPr>
          <a:lstStyle/>
          <a:p>
            <a:r>
              <a:rPr lang="ru-RU" sz="1600" dirty="0" smtClean="0"/>
              <a:t> </a:t>
            </a:r>
          </a:p>
          <a:p>
            <a:r>
              <a:rPr lang="ru-RU" sz="1600" dirty="0" smtClean="0"/>
              <a:t> </a:t>
            </a:r>
          </a:p>
          <a:p>
            <a:r>
              <a:rPr lang="ru-RU" sz="1600" dirty="0" smtClean="0"/>
              <a:t>                                       </a:t>
            </a:r>
          </a:p>
          <a:p>
            <a:pPr algn="just"/>
            <a:endParaRPr lang="ru-RU" altLang="ru-RU"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3347865" y="1588693"/>
            <a:ext cx="2448271" cy="223224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41067" y="1484784"/>
            <a:ext cx="2304256" cy="252028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3059832" y="4149080"/>
            <a:ext cx="3240360" cy="2088232"/>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6084168" y="1412776"/>
            <a:ext cx="2376264" cy="2376264"/>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444208" y="3974829"/>
            <a:ext cx="2304256" cy="2559596"/>
          </a:xfrm>
          <a:prstGeom prst="rect">
            <a:avLst/>
          </a:prstGeom>
          <a:noFill/>
          <a:ln w="9525">
            <a:noFill/>
            <a:miter lim="800000"/>
            <a:headEnd/>
            <a:tailEnd/>
          </a:ln>
        </p:spPr>
      </p:pic>
      <p:pic>
        <p:nvPicPr>
          <p:cNvPr id="5" name="Рисунок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6666" y="4149080"/>
            <a:ext cx="2286000" cy="2391707"/>
          </a:xfrm>
          <a:prstGeom prst="rect">
            <a:avLst/>
          </a:prstGeom>
        </p:spPr>
      </p:pic>
    </p:spTree>
    <p:extLst>
      <p:ext uri="{BB962C8B-B14F-4D97-AF65-F5344CB8AC3E}">
        <p14:creationId xmlns:p14="http://schemas.microsoft.com/office/powerpoint/2010/main" val="3394863387"/>
      </p:ext>
    </p:extLst>
  </p:cSld>
  <p:clrMapOvr>
    <a:masterClrMapping/>
  </p:clrMapOvr>
  <p:transition spd="slow">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avatars.mds.yandex.net/get-zen_doc/119173/pub_5c48310243099005c7bf9f09_5c4833269f7f1500b75abd54/scale_120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332627" cy="6921699"/>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1"/>
          <p:cNvSpPr>
            <a:spLocks noGrp="1"/>
          </p:cNvSpPr>
          <p:nvPr>
            <p:ph type="title"/>
          </p:nvPr>
        </p:nvSpPr>
        <p:spPr>
          <a:xfrm>
            <a:off x="457200" y="274638"/>
            <a:ext cx="8229600" cy="922114"/>
          </a:xfrm>
        </p:spPr>
        <p:txBody>
          <a:bodyPr>
            <a:normAutofit/>
          </a:bodyPr>
          <a:lstStyle/>
          <a:p>
            <a:r>
              <a:rPr lang="ru-RU" sz="3600" smtClean="0">
                <a:latin typeface="Times New Roman" pitchFamily="18" charset="0"/>
                <a:cs typeface="Times New Roman" pitchFamily="18" charset="0"/>
              </a:rPr>
              <a:t>Взаимодействие с семьей</a:t>
            </a:r>
            <a:endParaRPr lang="ru-RU" sz="3600">
              <a:latin typeface="Times New Roman" pitchFamily="18" charset="0"/>
              <a:cs typeface="Times New Roman" pitchFamily="18" charset="0"/>
            </a:endParaRPr>
          </a:p>
        </p:txBody>
      </p:sp>
      <p:pic>
        <p:nvPicPr>
          <p:cNvPr id="4" name="Содержимое 4" descr="1545398199_a630d708e8442dc65bc0426ab8f694f1.jpg"/>
          <p:cNvPicPr>
            <a:picLocks noChangeAspect="1"/>
          </p:cNvPicPr>
          <p:nvPr/>
        </p:nvPicPr>
        <p:blipFill>
          <a:blip r:embed="rId3" cstate="print"/>
          <a:stretch>
            <a:fillRect/>
          </a:stretch>
        </p:blipFill>
        <p:spPr>
          <a:xfrm>
            <a:off x="251520" y="3212976"/>
            <a:ext cx="3259638" cy="3264653"/>
          </a:xfrm>
          <a:prstGeom prst="rect">
            <a:avLst/>
          </a:prstGeom>
        </p:spPr>
      </p:pic>
      <p:sp>
        <p:nvSpPr>
          <p:cNvPr id="5" name="Облако 4"/>
          <p:cNvSpPr/>
          <p:nvPr/>
        </p:nvSpPr>
        <p:spPr>
          <a:xfrm>
            <a:off x="285720" y="1124744"/>
            <a:ext cx="3638208" cy="129614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smtClean="0">
                <a:latin typeface="Times New Roman" pitchFamily="18" charset="0"/>
                <a:cs typeface="Times New Roman" pitchFamily="18" charset="0"/>
              </a:rPr>
              <a:t>анкетирование</a:t>
            </a:r>
            <a:endParaRPr lang="ru-RU" sz="2400" b="1">
              <a:latin typeface="Times New Roman" pitchFamily="18" charset="0"/>
              <a:cs typeface="Times New Roman" pitchFamily="18" charset="0"/>
            </a:endParaRPr>
          </a:p>
        </p:txBody>
      </p:sp>
      <p:sp>
        <p:nvSpPr>
          <p:cNvPr id="6" name="Стрелка вверх 5"/>
          <p:cNvSpPr/>
          <p:nvPr/>
        </p:nvSpPr>
        <p:spPr>
          <a:xfrm>
            <a:off x="1643041" y="2564904"/>
            <a:ext cx="238297" cy="5760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блако 6"/>
          <p:cNvSpPr/>
          <p:nvPr/>
        </p:nvSpPr>
        <p:spPr>
          <a:xfrm>
            <a:off x="3714744" y="1285860"/>
            <a:ext cx="3714776" cy="1200152"/>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smtClean="0">
                <a:latin typeface="Times New Roman" pitchFamily="18" charset="0"/>
                <a:cs typeface="Times New Roman" pitchFamily="18" charset="0"/>
              </a:rPr>
              <a:t>консультации</a:t>
            </a:r>
            <a:endParaRPr lang="ru-RU" sz="2400" b="1">
              <a:latin typeface="Times New Roman" pitchFamily="18" charset="0"/>
              <a:cs typeface="Times New Roman" pitchFamily="18" charset="0"/>
            </a:endParaRPr>
          </a:p>
        </p:txBody>
      </p:sp>
      <p:sp>
        <p:nvSpPr>
          <p:cNvPr id="8" name="Облако 7"/>
          <p:cNvSpPr/>
          <p:nvPr/>
        </p:nvSpPr>
        <p:spPr>
          <a:xfrm>
            <a:off x="4929190" y="2786058"/>
            <a:ext cx="3714776" cy="1200152"/>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dirty="0">
                <a:latin typeface="Times New Roman" pitchFamily="18" charset="0"/>
                <a:cs typeface="Times New Roman" pitchFamily="18" charset="0"/>
              </a:rPr>
              <a:t>р</a:t>
            </a:r>
            <a:r>
              <a:rPr lang="ru-RU" sz="2400" b="1" dirty="0" smtClean="0">
                <a:latin typeface="Times New Roman" pitchFamily="18" charset="0"/>
                <a:cs typeface="Times New Roman" pitchFamily="18" charset="0"/>
              </a:rPr>
              <a:t>одительские собрания</a:t>
            </a:r>
            <a:endParaRPr lang="ru-RU" sz="2400" b="1" dirty="0">
              <a:latin typeface="Times New Roman" pitchFamily="18" charset="0"/>
              <a:cs typeface="Times New Roman" pitchFamily="18" charset="0"/>
            </a:endParaRPr>
          </a:p>
        </p:txBody>
      </p:sp>
      <p:sp>
        <p:nvSpPr>
          <p:cNvPr id="9" name="Облако 8"/>
          <p:cNvSpPr/>
          <p:nvPr/>
        </p:nvSpPr>
        <p:spPr>
          <a:xfrm>
            <a:off x="5000628" y="4357694"/>
            <a:ext cx="3714776" cy="180761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400" b="1">
                <a:latin typeface="Times New Roman" pitchFamily="18" charset="0"/>
                <a:cs typeface="Times New Roman" pitchFamily="18" charset="0"/>
              </a:rPr>
              <a:t>создание </a:t>
            </a:r>
            <a:r>
              <a:rPr lang="ru-RU" sz="2400" b="1" smtClean="0">
                <a:latin typeface="Times New Roman" pitchFamily="18" charset="0"/>
                <a:cs typeface="Times New Roman" pitchFamily="18" charset="0"/>
              </a:rPr>
              <a:t>и обогащенние </a:t>
            </a:r>
            <a:r>
              <a:rPr lang="ru-RU" sz="2400" b="1">
                <a:latin typeface="Times New Roman" pitchFamily="18" charset="0"/>
                <a:cs typeface="Times New Roman" pitchFamily="18" charset="0"/>
              </a:rPr>
              <a:t>развивающей </a:t>
            </a:r>
            <a:r>
              <a:rPr lang="ru-RU" sz="2400" b="1" smtClean="0">
                <a:latin typeface="Times New Roman" pitchFamily="18" charset="0"/>
                <a:cs typeface="Times New Roman" pitchFamily="18" charset="0"/>
              </a:rPr>
              <a:t>среды</a:t>
            </a:r>
            <a:endParaRPr lang="ru-RU" sz="2400" b="1">
              <a:latin typeface="Times New Roman" pitchFamily="18" charset="0"/>
              <a:cs typeface="Times New Roman" pitchFamily="18" charset="0"/>
            </a:endParaRPr>
          </a:p>
        </p:txBody>
      </p:sp>
      <p:sp>
        <p:nvSpPr>
          <p:cNvPr id="10" name="Стрелка вверх 9"/>
          <p:cNvSpPr/>
          <p:nvPr/>
        </p:nvSpPr>
        <p:spPr>
          <a:xfrm rot="2199163">
            <a:off x="3511305" y="2402302"/>
            <a:ext cx="249303" cy="12714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верх 10"/>
          <p:cNvSpPr/>
          <p:nvPr/>
        </p:nvSpPr>
        <p:spPr>
          <a:xfrm rot="4364668">
            <a:off x="4093072" y="3347387"/>
            <a:ext cx="265166" cy="11523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верх 11"/>
          <p:cNvSpPr/>
          <p:nvPr/>
        </p:nvSpPr>
        <p:spPr>
          <a:xfrm rot="5400000">
            <a:off x="3866656" y="4359936"/>
            <a:ext cx="291984" cy="12627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9456690"/>
      </p:ext>
    </p:extLst>
  </p:cSld>
  <p:clrMapOvr>
    <a:masterClrMapping/>
  </p:clrMapOvr>
  <p:transition spd="slow">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static6.depositphotos.com/1010485/574/i/950/depositphotos_5746291-stock-photo-money-frame.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509" y="-243408"/>
            <a:ext cx="9156509" cy="685006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75656" y="1268760"/>
            <a:ext cx="6336704" cy="369332"/>
          </a:xfrm>
          <a:prstGeom prst="rect">
            <a:avLst/>
          </a:prstGeom>
        </p:spPr>
        <p:txBody>
          <a:bodyPr wrap="square">
            <a:spAutoFit/>
          </a:bodyPr>
          <a:lstStyle/>
          <a:p>
            <a:endParaRPr lang="ru-RU" dirty="0">
              <a:latin typeface="Times New Roman" pitchFamily="18" charset="0"/>
              <a:cs typeface="Times New Roman" pitchFamily="18" charset="0"/>
            </a:endParaRPr>
          </a:p>
        </p:txBody>
      </p:sp>
      <p:sp>
        <p:nvSpPr>
          <p:cNvPr id="4" name="AutoShape 2" descr="https://userscontent2.emaze.com/images/0e14447d-ee5e-41a9-9214-9406fce6c3ca/409452b40088d89aa9f7466bc0103da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 name="Picture 4"/>
          <p:cNvPicPr>
            <a:picLocks noChangeAspect="1" noChangeArrowheads="1"/>
          </p:cNvPicPr>
          <p:nvPr/>
        </p:nvPicPr>
        <p:blipFill>
          <a:blip r:embed="rId3" cstate="print"/>
          <a:srcRect/>
          <a:stretch>
            <a:fillRect/>
          </a:stretch>
        </p:blipFill>
        <p:spPr bwMode="auto">
          <a:xfrm>
            <a:off x="755576" y="116632"/>
            <a:ext cx="3528392" cy="3168352"/>
          </a:xfrm>
          <a:prstGeom prst="rect">
            <a:avLst/>
          </a:prstGeom>
          <a:ln>
            <a:noFill/>
          </a:ln>
          <a:effectLst>
            <a:softEdge rad="112500"/>
          </a:effectLst>
        </p:spPr>
      </p:pic>
      <p:pic>
        <p:nvPicPr>
          <p:cNvPr id="6" name="Picture 5"/>
          <p:cNvPicPr>
            <a:picLocks noChangeAspect="1" noChangeArrowheads="1"/>
          </p:cNvPicPr>
          <p:nvPr/>
        </p:nvPicPr>
        <p:blipFill>
          <a:blip r:embed="rId4" cstate="print"/>
          <a:srcRect/>
          <a:stretch>
            <a:fillRect/>
          </a:stretch>
        </p:blipFill>
        <p:spPr bwMode="auto">
          <a:xfrm>
            <a:off x="4644008" y="0"/>
            <a:ext cx="3672408" cy="3212976"/>
          </a:xfrm>
          <a:prstGeom prst="rect">
            <a:avLst/>
          </a:prstGeom>
          <a:ln>
            <a:noFill/>
          </a:ln>
          <a:effectLst>
            <a:softEdge rad="112500"/>
          </a:effectLst>
        </p:spPr>
      </p:pic>
      <p:pic>
        <p:nvPicPr>
          <p:cNvPr id="4098" name="Picture 2" descr="D:\Документы\Downloads\20230131_16381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19488" y="3293081"/>
            <a:ext cx="3380410" cy="35082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D:\Документы\Downloads\20230131_16372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4860032" y="3356990"/>
            <a:ext cx="3672408" cy="32403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1099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avatars.mds.yandex.net/get-pdb/1691218/acaa8adb-ffa7-45df-a383-9e7366054057/s120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6034682"/>
          </a:xfrm>
        </p:spPr>
        <p:txBody>
          <a:bodyPr>
            <a:normAutofit/>
          </a:bodyPr>
          <a:lstStyle/>
          <a:p>
            <a:r>
              <a:rPr lang="ru-RU" sz="3600" b="1" i="1" dirty="0" smtClean="0">
                <a:latin typeface="Times New Roman" pitchFamily="18" charset="0"/>
                <a:cs typeface="Times New Roman" pitchFamily="18" charset="0"/>
              </a:rPr>
              <a:t>Актуальность</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Современная </a:t>
            </a:r>
            <a:r>
              <a:rPr lang="ru-RU" sz="2800" dirty="0">
                <a:latin typeface="Times New Roman" pitchFamily="18" charset="0"/>
                <a:cs typeface="Times New Roman" pitchFamily="18" charset="0"/>
              </a:rPr>
              <a:t>жизнь диктует свои стандарты: в условиях рыночной экономики человеку в любом возрасте, чтобы быть успешным, необходимо быть </a:t>
            </a:r>
            <a:r>
              <a:rPr lang="ru-RU" sz="2800" b="1" dirty="0" smtClean="0">
                <a:latin typeface="Times New Roman" pitchFamily="18" charset="0"/>
                <a:cs typeface="Times New Roman" pitchFamily="18" charset="0"/>
                <a:hlinkClick r:id="rId3" tooltip="Финансовая грамотность, деньги. Экономическое воспитание"/>
              </a:rPr>
              <a:t>финансово грамотным</a:t>
            </a:r>
            <a:r>
              <a:rPr lang="ru-RU" sz="2800" b="1"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 Поэтому обучение основам экономических знаний необходимо начинать уже в детском саду, ведь представления о деньгах и их применении начинают формироваться в дошкольном возрасте. </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60821175"/>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Desktop\Финаны картинки\409452b40088d89aa9f7466bc0103da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7857" r="18990" b="12027"/>
          <a:stretch/>
        </p:blipFill>
        <p:spPr bwMode="auto">
          <a:xfrm rot="10800000">
            <a:off x="-5"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дмин\Desktop\Финаны картинки\2732419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08437">
            <a:off x="7486254" y="5097830"/>
            <a:ext cx="1496150" cy="17412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Админ\Desktop\Финаны картинки\Деньги_Money (41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8789" y="2579984"/>
            <a:ext cx="935390" cy="13483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дмин\Desktop\Финаны картинки\piggy-bank-and-coins-vector-104528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590" b="15703"/>
          <a:stretch/>
        </p:blipFill>
        <p:spPr bwMode="auto">
          <a:xfrm>
            <a:off x="5353590" y="702349"/>
            <a:ext cx="1584176" cy="1632393"/>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дмин\Desktop\Финаны картинки\газета.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029" y="4069432"/>
            <a:ext cx="1082335" cy="160071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Админ\Desktop\Финаны картинки\бл.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656110">
            <a:off x="1768573" y="942081"/>
            <a:ext cx="1602481" cy="119785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Админ\Desktop\Финаны картинки\вес. пр..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7444"/>
          <a:stretch/>
        </p:blipFill>
        <p:spPr bwMode="auto">
          <a:xfrm>
            <a:off x="199701" y="1782117"/>
            <a:ext cx="1527283" cy="1526680"/>
          </a:xfrm>
          <a:prstGeom prst="ellipse">
            <a:avLst/>
          </a:prstGeom>
          <a:noFill/>
          <a:extLst>
            <a:ext uri="{909E8E84-426E-40DD-AFC4-6F175D3DCCD1}">
              <a14:hiddenFill xmlns:a14="http://schemas.microsoft.com/office/drawing/2010/main">
                <a:solidFill>
                  <a:srgbClr val="FFFFFF"/>
                </a:solidFill>
              </a14:hiddenFill>
            </a:ext>
          </a:extLst>
        </p:spPr>
      </p:pic>
      <p:pic>
        <p:nvPicPr>
          <p:cNvPr id="2055" name="Picture 7" descr="C:\Users\Админ\Desktop\Финаны картинки\во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5194" y="5228803"/>
            <a:ext cx="853599" cy="10445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Админ\Desktop\Финаны картинки\2176108241_188241740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75831" y="2608559"/>
            <a:ext cx="2192327" cy="2523951"/>
          </a:xfrm>
          <a:prstGeom prst="round2Diag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753" y="5447"/>
            <a:ext cx="8964484" cy="584775"/>
          </a:xfrm>
          <a:prstGeom prst="rect">
            <a:avLst/>
          </a:prstGeom>
        </p:spPr>
        <p:txBody>
          <a:bodyPr wrap="square">
            <a:spAutoFit/>
          </a:bodyPr>
          <a:lstStyle/>
          <a:p>
            <a:pPr algn="ctr"/>
            <a:r>
              <a:rPr lang="ru-RU" sz="3200" b="1" dirty="0">
                <a:latin typeface="Times New Roman" pitchFamily="18" charset="0"/>
                <a:cs typeface="Times New Roman" pitchFamily="18" charset="0"/>
                <a:hlinkClick r:id="rId12" action="ppaction://hlinkpres?slideindex=1&amp;slidetitle="/>
              </a:rPr>
              <a:t>Что отличает финансово грамотного человека?</a:t>
            </a:r>
            <a:endParaRPr lang="ru-RU" sz="3200" b="1" dirty="0">
              <a:latin typeface="Times New Roman" pitchFamily="18" charset="0"/>
              <a:cs typeface="Times New Roman" pitchFamily="18" charset="0"/>
            </a:endParaRPr>
          </a:p>
        </p:txBody>
      </p:sp>
      <p:sp>
        <p:nvSpPr>
          <p:cNvPr id="12" name="Облако 11"/>
          <p:cNvSpPr/>
          <p:nvPr/>
        </p:nvSpPr>
        <p:spPr>
          <a:xfrm>
            <a:off x="557063" y="4847698"/>
            <a:ext cx="2898524" cy="163202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a:latin typeface="Times New Roman" pitchFamily="18" charset="0"/>
                <a:cs typeface="Times New Roman" pitchFamily="18" charset="0"/>
              </a:rPr>
              <a:t>Владеет актуальной информацией о финансах</a:t>
            </a:r>
            <a:endParaRPr lang="ru-RU" sz="2000" b="1" dirty="0">
              <a:latin typeface="Times New Roman" pitchFamily="18" charset="0"/>
              <a:cs typeface="Times New Roman" pitchFamily="18" charset="0"/>
            </a:endParaRPr>
          </a:p>
        </p:txBody>
      </p:sp>
      <p:sp>
        <p:nvSpPr>
          <p:cNvPr id="13" name="Облако 12"/>
          <p:cNvSpPr/>
          <p:nvPr/>
        </p:nvSpPr>
        <p:spPr>
          <a:xfrm>
            <a:off x="2388313" y="1310761"/>
            <a:ext cx="2661877" cy="123469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a:latin typeface="Times New Roman" pitchFamily="18" charset="0"/>
                <a:cs typeface="Times New Roman" pitchFamily="18" charset="0"/>
              </a:rPr>
              <a:t>Ведёт учёт доходов и расходов</a:t>
            </a:r>
            <a:endParaRPr lang="ru-RU" sz="2000" b="1" dirty="0">
              <a:latin typeface="Times New Roman" pitchFamily="18" charset="0"/>
              <a:cs typeface="Times New Roman" pitchFamily="18" charset="0"/>
            </a:endParaRPr>
          </a:p>
        </p:txBody>
      </p:sp>
      <p:sp>
        <p:nvSpPr>
          <p:cNvPr id="14" name="Облако 13"/>
          <p:cNvSpPr/>
          <p:nvPr/>
        </p:nvSpPr>
        <p:spPr>
          <a:xfrm>
            <a:off x="6242302" y="1410002"/>
            <a:ext cx="2661877" cy="123469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a:latin typeface="Times New Roman" pitchFamily="18" charset="0"/>
                <a:cs typeface="Times New Roman" pitchFamily="18" charset="0"/>
              </a:rPr>
              <a:t>Имеет сбережения</a:t>
            </a:r>
            <a:endParaRPr lang="ru-RU" sz="2000" b="1" dirty="0">
              <a:latin typeface="Times New Roman" pitchFamily="18" charset="0"/>
              <a:cs typeface="Times New Roman" pitchFamily="18" charset="0"/>
            </a:endParaRPr>
          </a:p>
        </p:txBody>
      </p:sp>
      <p:sp>
        <p:nvSpPr>
          <p:cNvPr id="15" name="Облако 14"/>
          <p:cNvSpPr/>
          <p:nvPr/>
        </p:nvSpPr>
        <p:spPr>
          <a:xfrm>
            <a:off x="4846209" y="4962351"/>
            <a:ext cx="2423207" cy="160993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a:t>Умеет выбирать финансовые услуги</a:t>
            </a:r>
            <a:endParaRPr lang="ru-RU" sz="2000" b="1" dirty="0">
              <a:latin typeface="Times New Roman" pitchFamily="18" charset="0"/>
              <a:cs typeface="Times New Roman" pitchFamily="18" charset="0"/>
            </a:endParaRPr>
          </a:p>
        </p:txBody>
      </p:sp>
      <p:sp>
        <p:nvSpPr>
          <p:cNvPr id="16" name="Облако 15"/>
          <p:cNvSpPr/>
          <p:nvPr/>
        </p:nvSpPr>
        <p:spPr>
          <a:xfrm>
            <a:off x="5832746" y="3509013"/>
            <a:ext cx="2661877" cy="1338685"/>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a:latin typeface="Times New Roman" pitchFamily="18" charset="0"/>
                <a:cs typeface="Times New Roman" pitchFamily="18" charset="0"/>
              </a:rPr>
              <a:t>Тратит меньше, чем зарабатывает</a:t>
            </a:r>
            <a:endParaRPr lang="ru-RU" sz="2000" b="1" dirty="0">
              <a:latin typeface="Times New Roman" pitchFamily="18" charset="0"/>
              <a:cs typeface="Times New Roman" pitchFamily="18" charset="0"/>
            </a:endParaRPr>
          </a:p>
        </p:txBody>
      </p:sp>
      <p:sp>
        <p:nvSpPr>
          <p:cNvPr id="17" name="Облако 16"/>
          <p:cNvSpPr/>
          <p:nvPr/>
        </p:nvSpPr>
        <p:spPr>
          <a:xfrm>
            <a:off x="675387" y="2721077"/>
            <a:ext cx="2661877" cy="123469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z="2000" dirty="0">
                <a:latin typeface="Times New Roman" pitchFamily="18" charset="0"/>
                <a:cs typeface="Times New Roman" pitchFamily="18" charset="0"/>
              </a:rPr>
              <a:t>Знает свои права</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764670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0528" y="0"/>
            <a:ext cx="932452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476672"/>
            <a:ext cx="8229600" cy="350912"/>
          </a:xfrm>
        </p:spPr>
        <p:txBody>
          <a:bodyPr>
            <a:noAutofit/>
          </a:bodyPr>
          <a:lstStyle/>
          <a:p>
            <a:r>
              <a:rPr lang="ru-RU" sz="2400" b="1" i="1" dirty="0" smtClean="0">
                <a:latin typeface="Times New Roman" pitchFamily="18" charset="0"/>
                <a:cs typeface="Times New Roman" pitchFamily="18" charset="0"/>
              </a:rPr>
              <a:t>ЗАКЛЮЧЕНИЕ</a:t>
            </a:r>
            <a:br>
              <a:rPr lang="ru-RU" sz="2400" b="1" i="1" dirty="0" smtClean="0">
                <a:latin typeface="Times New Roman" pitchFamily="18" charset="0"/>
                <a:cs typeface="Times New Roman" pitchFamily="18" charset="0"/>
              </a:rPr>
            </a:br>
            <a:endParaRPr lang="ru-RU" sz="2400" b="1" i="1" dirty="0">
              <a:latin typeface="Times New Roman" pitchFamily="18" charset="0"/>
              <a:cs typeface="Times New Roman" pitchFamily="18" charset="0"/>
            </a:endParaRPr>
          </a:p>
        </p:txBody>
      </p:sp>
      <p:sp>
        <p:nvSpPr>
          <p:cNvPr id="3" name="Прямоугольник 2"/>
          <p:cNvSpPr/>
          <p:nvPr/>
        </p:nvSpPr>
        <p:spPr>
          <a:xfrm>
            <a:off x="0" y="764704"/>
            <a:ext cx="6588224" cy="4770537"/>
          </a:xfrm>
          <a:prstGeom prst="rect">
            <a:avLst/>
          </a:prstGeom>
        </p:spPr>
        <p:txBody>
          <a:bodyPr wrap="square">
            <a:spAutoFit/>
          </a:bodyPr>
          <a:lstStyle/>
          <a:p>
            <a:endParaRPr lang="ru-RU" sz="1600" b="1" i="1" dirty="0" smtClean="0">
              <a:latin typeface="Times New Roman" pitchFamily="18" charset="0"/>
              <a:cs typeface="Times New Roman" pitchFamily="18" charset="0"/>
            </a:endParaRPr>
          </a:p>
          <a:p>
            <a:r>
              <a:rPr lang="ru-RU" sz="1600" b="1" i="1" dirty="0" smtClean="0">
                <a:latin typeface="Times New Roman" pitchFamily="18" charset="0"/>
                <a:cs typeface="Times New Roman" pitchFamily="18" charset="0"/>
              </a:rPr>
              <a:t>Формирование финансовой грамотности приближает дошкольника к реальной жизни, пробуждает экономическое мышление, позволяет приобрести качества, присущие настоящей личности. В дошкольном возрасте закладываются не только азы финансовой грамотности, но и стимулы к познанию и образованию на протяжении всей жизни. Поэтому занятия по формированию финансовой грамотности необходимы дошкольникам.</a:t>
            </a:r>
          </a:p>
          <a:p>
            <a:r>
              <a:rPr lang="ru-RU" sz="1600" b="1" i="1" dirty="0" smtClean="0">
                <a:latin typeface="Times New Roman" pitchFamily="18" charset="0"/>
                <a:cs typeface="Times New Roman" pitchFamily="18" charset="0"/>
              </a:rPr>
              <a:t>Дошкольная организация может помочь детям удовлетворить экономическую любознательность детей, не утонуть в потоке экономической информации, не растеряться, устоять и найти свое место в жизни, когда они станут взрослыми.</a:t>
            </a:r>
          </a:p>
          <a:p>
            <a:r>
              <a:rPr lang="ru-RU" sz="1600" b="1" i="1" dirty="0" smtClean="0">
                <a:latin typeface="Times New Roman" pitchFamily="18" charset="0"/>
                <a:cs typeface="Times New Roman" pitchFamily="18" charset="0"/>
              </a:rPr>
              <a:t>Ребенок осваивает и познает мир через игру, поэтому обучение, осуществляемое с помощью игры, для дошкольника естественно. Дидактические игры и игровые ситуации являются эффективным средством формирования финансовой грамотности у детей.</a:t>
            </a:r>
          </a:p>
          <a:p>
            <a:r>
              <a:rPr lang="ru-RU" sz="1600" b="1" i="1" dirty="0" smtClean="0">
                <a:latin typeface="Times New Roman" pitchFamily="18" charset="0"/>
                <a:cs typeface="Times New Roman" pitchFamily="18" charset="0"/>
              </a:rPr>
              <a:t>Таким образом, представленная методическая разработка способствовала формированию финансовой грамотности у детей дошкольного возраста.</a:t>
            </a:r>
            <a:endParaRPr lang="ru-RU" sz="1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394863387"/>
      </p:ext>
    </p:extLst>
  </p:cSld>
  <p:clrMapOvr>
    <a:masterClrMapping/>
  </p:clrMapOvr>
  <p:transition spd="slow">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s1.1zoom.me/big3/453/Money_Banknotes_Dollars_Trees_Gray_background_569848_4700x3000.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25252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932040" y="1556792"/>
            <a:ext cx="3888432" cy="258532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Спасибо за внимание</a:t>
            </a:r>
            <a:endParaRPr lang="ru-RU" sz="54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186063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www.free-wallpapers.su/data/media/2281/big/mon023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5242594"/>
          </a:xfrm>
        </p:spPr>
        <p:txBody>
          <a:bodyPr>
            <a:normAutofit fontScale="90000"/>
          </a:bodyPr>
          <a:lstStyle/>
          <a:p>
            <a:r>
              <a:rPr lang="ru-RU" b="1" i="1">
                <a:solidFill>
                  <a:srgbClr val="FF0000"/>
                </a:solidFill>
                <a:latin typeface="Times New Roman" pitchFamily="18" charset="0"/>
                <a:cs typeface="Times New Roman" pitchFamily="18" charset="0"/>
              </a:rPr>
              <a:t> </a:t>
            </a:r>
            <a:r>
              <a:rPr lang="ru-RU" sz="2800" i="1">
                <a:latin typeface="Times New Roman" pitchFamily="18" charset="0"/>
                <a:cs typeface="Times New Roman" pitchFamily="18" charset="0"/>
              </a:rPr>
              <a:t>Федеральный государственный образовательный стандарт</a:t>
            </a:r>
            <a:r>
              <a:rPr lang="ru-RU" sz="2800">
                <a:latin typeface="Times New Roman" pitchFamily="18" charset="0"/>
                <a:cs typeface="Times New Roman" pitchFamily="18" charset="0"/>
              </a:rPr>
              <a:t> дошкольного образования ставит задачу формирования общей культуры личности детей</a:t>
            </a:r>
            <a:r>
              <a:rPr lang="ru-RU" sz="2800" smtClean="0">
                <a:latin typeface="Times New Roman" pitchFamily="18" charset="0"/>
                <a:cs typeface="Times New Roman" pitchFamily="18" charset="0"/>
              </a:rPr>
              <a:t>.</a:t>
            </a:r>
            <a:br>
              <a:rPr lang="ru-RU" sz="2800" smtClean="0">
                <a:latin typeface="Times New Roman" pitchFamily="18" charset="0"/>
                <a:cs typeface="Times New Roman" pitchFamily="18" charset="0"/>
              </a:rPr>
            </a:br>
            <a:r>
              <a:rPr lang="ru-RU" sz="2800">
                <a:latin typeface="Times New Roman" pitchFamily="18" charset="0"/>
                <a:cs typeface="Times New Roman" pitchFamily="18" charset="0"/>
              </a:rPr>
              <a:t>Экономическая культура личности дошкольника характеризуется наличием первичных представлений об экономических категориях, интеллектуальных и нравственных качествах (бережливость, смекалка, трудолюбие, умение планировать дела, осуждение жадности и расточительности). Без сформированных первичных экономических представлений невозможно формирование финансовой грамотности.</a:t>
            </a:r>
            <a:br>
              <a:rPr lang="ru-RU" sz="2800">
                <a:latin typeface="Times New Roman" pitchFamily="18" charset="0"/>
                <a:cs typeface="Times New Roman" pitchFamily="18" charset="0"/>
              </a:rPr>
            </a:br>
            <a:endParaRPr lang="ru-RU" sz="2800">
              <a:latin typeface="Times New Roman" pitchFamily="18" charset="0"/>
              <a:cs typeface="Times New Roman" pitchFamily="18" charset="0"/>
            </a:endParaRPr>
          </a:p>
        </p:txBody>
      </p:sp>
    </p:spTree>
    <p:extLst>
      <p:ext uri="{BB962C8B-B14F-4D97-AF65-F5344CB8AC3E}">
        <p14:creationId xmlns:p14="http://schemas.microsoft.com/office/powerpoint/2010/main" val="3523808061"/>
      </p:ext>
    </p:extLst>
  </p:cSld>
  <p:clrMapOvr>
    <a:masterClrMapping/>
  </p:clrMapOvr>
  <p:transition spd="slow">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https://www.free-wallpapers.su/data/media/2281/big/mon023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5962674"/>
          </a:xfrm>
        </p:spPr>
        <p:txBody>
          <a:bodyPr>
            <a:normAutofit/>
          </a:bodyPr>
          <a:lstStyle/>
          <a:p>
            <a:pPr algn="just"/>
            <a:r>
              <a:rPr lang="ru-RU" sz="1800" b="1" i="1" smtClean="0">
                <a:latin typeface="Times New Roman" pitchFamily="18" charset="0"/>
                <a:cs typeface="Times New Roman" pitchFamily="18" charset="0"/>
              </a:rPr>
              <a:t>Цель:</a:t>
            </a:r>
            <a:r>
              <a:rPr lang="ru-RU" sz="1800" b="1" i="1">
                <a:latin typeface="Times New Roman" pitchFamily="18" charset="0"/>
                <a:cs typeface="Times New Roman" pitchFamily="18" charset="0"/>
              </a:rPr>
              <a:t/>
            </a:r>
            <a:br>
              <a:rPr lang="ru-RU" sz="1800" b="1" i="1">
                <a:latin typeface="Times New Roman" pitchFamily="18" charset="0"/>
                <a:cs typeface="Times New Roman" pitchFamily="18" charset="0"/>
              </a:rPr>
            </a:br>
            <a:r>
              <a:rPr lang="ru-RU" sz="1800" smtClean="0">
                <a:latin typeface="Times New Roman" pitchFamily="18" charset="0"/>
                <a:cs typeface="Times New Roman" pitchFamily="18" charset="0"/>
              </a:rPr>
              <a:t>Помочь </a:t>
            </a:r>
            <a:r>
              <a:rPr lang="ru-RU" sz="1800">
                <a:latin typeface="Times New Roman" pitchFamily="18" charset="0"/>
                <a:cs typeface="Times New Roman" pitchFamily="18" charset="0"/>
              </a:rPr>
              <a:t>детям </a:t>
            </a:r>
            <a:r>
              <a:rPr lang="ru-RU" sz="1800" smtClean="0">
                <a:latin typeface="Times New Roman" pitchFamily="18" charset="0"/>
                <a:cs typeface="Times New Roman" pitchFamily="18" charset="0"/>
              </a:rPr>
              <a:t>войти </a:t>
            </a:r>
            <a:r>
              <a:rPr lang="ru-RU" sz="1800">
                <a:latin typeface="Times New Roman" pitchFamily="18" charset="0"/>
                <a:cs typeface="Times New Roman" pitchFamily="18" charset="0"/>
              </a:rPr>
              <a:t>в социально-экономическую жизнь, способствовать формированию основ финансовой грамотности у детей </a:t>
            </a:r>
            <a:r>
              <a:rPr lang="ru-RU" sz="1800" smtClean="0">
                <a:latin typeface="Times New Roman" pitchFamily="18" charset="0"/>
                <a:cs typeface="Times New Roman" pitchFamily="18" charset="0"/>
              </a:rPr>
              <a:t>дошкольного </a:t>
            </a:r>
            <a:r>
              <a:rPr lang="ru-RU" sz="1800">
                <a:latin typeface="Times New Roman" pitchFamily="18" charset="0"/>
                <a:cs typeface="Times New Roman" pitchFamily="18" charset="0"/>
              </a:rPr>
              <a:t>возраста</a:t>
            </a:r>
            <a:r>
              <a:rPr lang="ru-RU" sz="1800" smtClean="0">
                <a:latin typeface="Times New Roman" pitchFamily="18" charset="0"/>
                <a:cs typeface="Times New Roman" pitchFamily="18" charset="0"/>
              </a:rPr>
              <a:t>.</a:t>
            </a:r>
            <a:br>
              <a:rPr lang="ru-RU" sz="1800" smtClean="0">
                <a:latin typeface="Times New Roman" pitchFamily="18" charset="0"/>
                <a:cs typeface="Times New Roman" pitchFamily="18" charset="0"/>
              </a:rPr>
            </a:br>
            <a:r>
              <a:rPr lang="ru-RU" sz="1800" b="1" i="1" smtClean="0">
                <a:latin typeface="Times New Roman" pitchFamily="18" charset="0"/>
                <a:cs typeface="Times New Roman" pitchFamily="18" charset="0"/>
              </a:rPr>
              <a:t>Задачи</a:t>
            </a:r>
            <a:r>
              <a:rPr lang="ru-RU" sz="1800" b="1" i="1">
                <a:latin typeface="Times New Roman" pitchFamily="18" charset="0"/>
                <a:cs typeface="Times New Roman" pitchFamily="18" charset="0"/>
              </a:rPr>
              <a:t>:</a:t>
            </a:r>
            <a:r>
              <a:rPr lang="ru-RU" sz="1800">
                <a:latin typeface="Times New Roman" pitchFamily="18" charset="0"/>
                <a:cs typeface="Times New Roman" pitchFamily="18" charset="0"/>
              </a:rPr>
              <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1. Создать условия для формирования элементарных экономических знаний у детей.</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2. Научить понимать и ценить окружающий предметный мир (как результат труда людей, видеть красоту человеческого творения и относиться к нему с уважением.</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3. Развить эмоциональную сферу детей, умение понимать свое эмоциональное состояние, регулировать собственное поведение, формировать положительную самооценку, способность распознать чувства других людей.</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4. Развить у детей навыки и привычки речевого этикета, культурного поведения в быту (вести себя правильно в реальных жизненных ситуациях с разумными потребностями).</a:t>
            </a:r>
            <a:br>
              <a:rPr lang="ru-RU" sz="1800">
                <a:latin typeface="Times New Roman" pitchFamily="18" charset="0"/>
                <a:cs typeface="Times New Roman" pitchFamily="18" charset="0"/>
              </a:rPr>
            </a:br>
            <a:r>
              <a:rPr lang="ru-RU" sz="1800">
                <a:latin typeface="Times New Roman" pitchFamily="18" charset="0"/>
                <a:cs typeface="Times New Roman" pitchFamily="18" charset="0"/>
              </a:rPr>
              <a:t>5. Формировать правильное отношение к деньгам как предмету жизненной необходимости.</a:t>
            </a:r>
            <a:br>
              <a:rPr lang="ru-RU" sz="1800">
                <a:latin typeface="Times New Roman" pitchFamily="18" charset="0"/>
                <a:cs typeface="Times New Roman" pitchFamily="18" charset="0"/>
              </a:rPr>
            </a:br>
            <a:endParaRPr lang="ru-RU" sz="1800">
              <a:latin typeface="Times New Roman" pitchFamily="18" charset="0"/>
              <a:cs typeface="Times New Roman" pitchFamily="18" charset="0"/>
            </a:endParaRPr>
          </a:p>
        </p:txBody>
      </p:sp>
    </p:spTree>
    <p:extLst>
      <p:ext uri="{BB962C8B-B14F-4D97-AF65-F5344CB8AC3E}">
        <p14:creationId xmlns:p14="http://schemas.microsoft.com/office/powerpoint/2010/main" val="782454268"/>
      </p:ext>
    </p:extLst>
  </p:cSld>
  <p:clrMapOvr>
    <a:masterClrMapping/>
  </p:clrMapOvr>
  <p:transition spd="slow">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avatars.mds.yandex.net/get-zen_doc/119173/pub_5c48310243099005c7bf9f09_5c4833269f7f1500b75abd54/scale_120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066" y="0"/>
            <a:ext cx="9171066" cy="687240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1923426"/>
          </a:xfrm>
        </p:spPr>
        <p:txBody>
          <a:bodyPr>
            <a:normAutofit/>
          </a:bodyPr>
          <a:lstStyle/>
          <a:p>
            <a:r>
              <a:rPr lang="ru-RU" sz="2800" b="1" i="1">
                <a:latin typeface="Times New Roman" pitchFamily="18" charset="0"/>
                <a:cs typeface="Times New Roman" pitchFamily="18" charset="0"/>
              </a:rPr>
              <a:t>Методы и приемы работы с детьми по финансовой </a:t>
            </a:r>
            <a:r>
              <a:rPr lang="ru-RU" sz="2800" b="1" i="1" smtClean="0">
                <a:latin typeface="Times New Roman" pitchFamily="18" charset="0"/>
                <a:cs typeface="Times New Roman" pitchFamily="18" charset="0"/>
              </a:rPr>
              <a:t>грамотности</a:t>
            </a:r>
            <a:br>
              <a:rPr lang="ru-RU" sz="2800" b="1" i="1" smtClean="0">
                <a:latin typeface="Times New Roman" pitchFamily="18" charset="0"/>
                <a:cs typeface="Times New Roman" pitchFamily="18" charset="0"/>
              </a:rPr>
            </a:br>
            <a:endParaRPr lang="ru-RU" sz="2800" b="1" i="1"/>
          </a:p>
        </p:txBody>
      </p:sp>
      <p:sp>
        <p:nvSpPr>
          <p:cNvPr id="4" name="Облако 3"/>
          <p:cNvSpPr/>
          <p:nvPr/>
        </p:nvSpPr>
        <p:spPr>
          <a:xfrm>
            <a:off x="0" y="1450412"/>
            <a:ext cx="3357554" cy="898468"/>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a:latin typeface="Times New Roman" pitchFamily="18" charset="0"/>
                <a:cs typeface="Times New Roman" pitchFamily="18" charset="0"/>
              </a:rPr>
              <a:t>интеллектуальные игры и развлечения </a:t>
            </a:r>
          </a:p>
        </p:txBody>
      </p:sp>
      <p:pic>
        <p:nvPicPr>
          <p:cNvPr id="5" name="Picture 2" descr="F:\методическая работа 2019\план на 2019-2020 уч.год\семинары\семинар финансовая грамотность\финансовая грамотность\shutterstock-388730560.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9057" y="2718464"/>
            <a:ext cx="3087565" cy="3356576"/>
          </a:xfrm>
          <a:prstGeom prst="rect">
            <a:avLst/>
          </a:prstGeom>
          <a:noFill/>
          <a:extLst>
            <a:ext uri="{909E8E84-426E-40DD-AFC4-6F175D3DCCD1}">
              <a14:hiddenFill xmlns:a14="http://schemas.microsoft.com/office/drawing/2010/main">
                <a:solidFill>
                  <a:srgbClr val="FFFFFF"/>
                </a:solidFill>
              </a14:hiddenFill>
            </a:ext>
          </a:extLst>
        </p:spPr>
      </p:pic>
      <p:sp>
        <p:nvSpPr>
          <p:cNvPr id="6" name="Облако 5"/>
          <p:cNvSpPr/>
          <p:nvPr/>
        </p:nvSpPr>
        <p:spPr>
          <a:xfrm>
            <a:off x="3206622" y="1450412"/>
            <a:ext cx="3653725" cy="127224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a:latin typeface="Times New Roman" pitchFamily="18" charset="0"/>
                <a:cs typeface="Times New Roman" pitchFamily="18" charset="0"/>
              </a:rPr>
              <a:t>сюжетно-ролевые, дидактические, настольные игры</a:t>
            </a:r>
          </a:p>
        </p:txBody>
      </p:sp>
      <p:sp>
        <p:nvSpPr>
          <p:cNvPr id="7" name="Облако 6"/>
          <p:cNvSpPr/>
          <p:nvPr/>
        </p:nvSpPr>
        <p:spPr>
          <a:xfrm>
            <a:off x="5796136" y="2566770"/>
            <a:ext cx="3168352" cy="119761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a:latin typeface="Times New Roman" pitchFamily="18" charset="0"/>
                <a:cs typeface="Times New Roman" pitchFamily="18" charset="0"/>
              </a:rPr>
              <a:t>тематические занятия</a:t>
            </a:r>
          </a:p>
        </p:txBody>
      </p:sp>
      <p:sp>
        <p:nvSpPr>
          <p:cNvPr id="8" name="Облако 7"/>
          <p:cNvSpPr/>
          <p:nvPr/>
        </p:nvSpPr>
        <p:spPr>
          <a:xfrm>
            <a:off x="5436096" y="3857629"/>
            <a:ext cx="3168352" cy="107157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smtClean="0"/>
              <a:t> </a:t>
            </a:r>
            <a:r>
              <a:rPr lang="ru-RU" b="1" smtClean="0">
                <a:latin typeface="Times New Roman" pitchFamily="18" charset="0"/>
                <a:cs typeface="Times New Roman" pitchFamily="18" charset="0"/>
              </a:rPr>
              <a:t>беседы</a:t>
            </a:r>
            <a:endParaRPr lang="ru-RU" b="1">
              <a:latin typeface="Times New Roman" pitchFamily="18" charset="0"/>
              <a:cs typeface="Times New Roman" pitchFamily="18" charset="0"/>
            </a:endParaRPr>
          </a:p>
        </p:txBody>
      </p:sp>
      <p:sp>
        <p:nvSpPr>
          <p:cNvPr id="9" name="Облако 8"/>
          <p:cNvSpPr/>
          <p:nvPr/>
        </p:nvSpPr>
        <p:spPr>
          <a:xfrm>
            <a:off x="4436368" y="5021560"/>
            <a:ext cx="3168352" cy="1197611"/>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ru-RU" b="1" smtClean="0">
                <a:latin typeface="Times New Roman" pitchFamily="18" charset="0"/>
                <a:cs typeface="Times New Roman" pitchFamily="18" charset="0"/>
              </a:rPr>
              <a:t> чтение стихов, сказок, пословиц, поговорок</a:t>
            </a:r>
            <a:endParaRPr lang="ru-RU" b="1">
              <a:latin typeface="Times New Roman" pitchFamily="18" charset="0"/>
              <a:cs typeface="Times New Roman" pitchFamily="18" charset="0"/>
            </a:endParaRPr>
          </a:p>
        </p:txBody>
      </p:sp>
      <p:sp>
        <p:nvSpPr>
          <p:cNvPr id="10" name="Стрелка вправо 9"/>
          <p:cNvSpPr/>
          <p:nvPr/>
        </p:nvSpPr>
        <p:spPr>
          <a:xfrm rot="16200000">
            <a:off x="770432" y="2650647"/>
            <a:ext cx="978408" cy="144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rot="19288859">
            <a:off x="2089272" y="2761862"/>
            <a:ext cx="1147683" cy="941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rot="20459077">
            <a:off x="2840001" y="3603182"/>
            <a:ext cx="1979522" cy="89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rot="21222991" flipV="1">
            <a:off x="3360731" y="4513503"/>
            <a:ext cx="1549622" cy="1430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rot="707973">
            <a:off x="2979786" y="5411232"/>
            <a:ext cx="1238066" cy="164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3611712"/>
      </p:ext>
    </p:extLst>
  </p:cSld>
  <p:clrMapOvr>
    <a:masterClrMapping/>
  </p:clrMapOvr>
  <p:transition spd="slow">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avatars.mds.yandex.net/get-pdb/1679619/025b13d5-45cc-4946-8821-68e01e1c9341/s1200?webp=fals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17603" y="-13203"/>
            <a:ext cx="9161603" cy="68712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www.free-wallpapers.su/data/media/2281/big/mon0239.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720" y="-31541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611560" y="620689"/>
            <a:ext cx="8208912" cy="6401753"/>
          </a:xfrm>
          <a:prstGeom prst="rect">
            <a:avLst/>
          </a:prstGeom>
        </p:spPr>
        <p:txBody>
          <a:bodyPr wrap="square">
            <a:spAutoFit/>
          </a:bodyPr>
          <a:lstStyle/>
          <a:p>
            <a:pPr algn="ctr"/>
            <a:r>
              <a:rPr lang="ru-RU" sz="2800" b="1" i="1" dirty="0" smtClean="0">
                <a:latin typeface="Times New Roman" pitchFamily="18" charset="0"/>
                <a:cs typeface="Times New Roman" pitchFamily="18" charset="0"/>
              </a:rPr>
              <a:t>Игры  </a:t>
            </a:r>
            <a:r>
              <a:rPr lang="ru-RU" sz="2800" b="1" i="1" dirty="0">
                <a:latin typeface="Times New Roman" pitchFamily="18" charset="0"/>
                <a:cs typeface="Times New Roman" pitchFamily="18" charset="0"/>
              </a:rPr>
              <a:t>по </a:t>
            </a:r>
            <a:r>
              <a:rPr lang="ru-RU" sz="2800" i="1" dirty="0" smtClean="0">
                <a:latin typeface="Times New Roman" pitchFamily="18" charset="0"/>
                <a:cs typeface="Times New Roman" pitchFamily="18" charset="0"/>
              </a:rPr>
              <a:t> </a:t>
            </a:r>
            <a:r>
              <a:rPr lang="ru-RU" sz="2800" b="1" i="1" dirty="0" smtClean="0">
                <a:latin typeface="Times New Roman" pitchFamily="18" charset="0"/>
                <a:cs typeface="Times New Roman" pitchFamily="18" charset="0"/>
              </a:rPr>
              <a:t>финансовой </a:t>
            </a:r>
            <a:r>
              <a:rPr lang="ru-RU" sz="2800" b="1" i="1" dirty="0">
                <a:latin typeface="Times New Roman" pitchFamily="18" charset="0"/>
                <a:cs typeface="Times New Roman" pitchFamily="18" charset="0"/>
              </a:rPr>
              <a:t>грамотности по </a:t>
            </a:r>
            <a:r>
              <a:rPr lang="ru-RU" sz="2800" b="1" i="1" dirty="0" smtClean="0">
                <a:latin typeface="Times New Roman" pitchFamily="18" charset="0"/>
                <a:cs typeface="Times New Roman" pitchFamily="18" charset="0"/>
              </a:rPr>
              <a:t>возрастам</a:t>
            </a:r>
            <a:endParaRPr lang="ru-RU" sz="2800" dirty="0"/>
          </a:p>
          <a:p>
            <a:r>
              <a:rPr lang="ru-RU" sz="1600" b="1" dirty="0">
                <a:latin typeface="Times New Roman" pitchFamily="18" charset="0"/>
                <a:cs typeface="Times New Roman" pitchFamily="18" charset="0"/>
              </a:rPr>
              <a:t>Младшая группа</a:t>
            </a:r>
            <a:endParaRPr lang="ru-RU" sz="1600" dirty="0">
              <a:latin typeface="Times New Roman" pitchFamily="18" charset="0"/>
              <a:cs typeface="Times New Roman" pitchFamily="18" charset="0"/>
            </a:endParaRPr>
          </a:p>
          <a:p>
            <a:r>
              <a:rPr lang="ru-RU" sz="1600" dirty="0">
                <a:latin typeface="Times New Roman" pitchFamily="18" charset="0"/>
                <a:cs typeface="Times New Roman" pitchFamily="18" charset="0"/>
              </a:rPr>
              <a:t> «Магазин овощи и фрукты», «Автобус»</a:t>
            </a:r>
          </a:p>
          <a:p>
            <a:r>
              <a:rPr lang="ru-RU" sz="1600" dirty="0">
                <a:latin typeface="Times New Roman" pitchFamily="18" charset="0"/>
                <a:cs typeface="Times New Roman" pitchFamily="18" charset="0"/>
              </a:rPr>
              <a:t>- Деньги, нарисованные детьми</a:t>
            </a:r>
          </a:p>
          <a:p>
            <a:r>
              <a:rPr lang="ru-RU" sz="1600" dirty="0">
                <a:latin typeface="Times New Roman" pitchFamily="18" charset="0"/>
                <a:cs typeface="Times New Roman" pitchFamily="18" charset="0"/>
              </a:rPr>
              <a:t>- Альбомы об одной профессии</a:t>
            </a:r>
          </a:p>
          <a:p>
            <a:r>
              <a:rPr lang="ru-RU" sz="1600" dirty="0">
                <a:latin typeface="Times New Roman" pitchFamily="18" charset="0"/>
                <a:cs typeface="Times New Roman" pitchFamily="18" charset="0"/>
              </a:rPr>
              <a:t>- Ненастоящие деньги</a:t>
            </a:r>
          </a:p>
          <a:p>
            <a:r>
              <a:rPr lang="ru-RU" sz="1600" dirty="0">
                <a:latin typeface="Times New Roman" pitchFamily="18" charset="0"/>
                <a:cs typeface="Times New Roman" pitchFamily="18" charset="0"/>
              </a:rPr>
              <a:t>- Сказки</a:t>
            </a:r>
          </a:p>
          <a:p>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Медиатека</a:t>
            </a:r>
            <a:r>
              <a:rPr lang="ru-RU" sz="1600" dirty="0">
                <a:latin typeface="Times New Roman" pitchFamily="18" charset="0"/>
                <a:cs typeface="Times New Roman" pitchFamily="18" charset="0"/>
              </a:rPr>
              <a:t> мультфильмов</a:t>
            </a:r>
          </a:p>
          <a:p>
            <a:r>
              <a:rPr lang="ru-RU" sz="1600" dirty="0">
                <a:latin typeface="Times New Roman" pitchFamily="18" charset="0"/>
                <a:cs typeface="Times New Roman" pitchFamily="18" charset="0"/>
              </a:rPr>
              <a:t>- Дидактические игры «Давай поменяемся», «Все по полочкам», «Что забыли положить в корзинку и другие.</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Средняя группа                                                                                                                                       </a:t>
            </a:r>
          </a:p>
          <a:p>
            <a:r>
              <a:rPr lang="ru-RU" sz="1600" b="1" dirty="0">
                <a:latin typeface="Times New Roman" pitchFamily="18" charset="0"/>
                <a:ea typeface="Calibri"/>
                <a:cs typeface="Times New Roman" pitchFamily="18" charset="0"/>
                <a:hlinkClick r:id="rId4" action="ppaction://hlinkfile"/>
              </a:rPr>
              <a:t> </a:t>
            </a:r>
            <a:r>
              <a:rPr lang="ru-RU" sz="1600" b="1" dirty="0" smtClean="0">
                <a:latin typeface="Times New Roman" pitchFamily="18" charset="0"/>
                <a:ea typeface="Calibri"/>
                <a:cs typeface="Times New Roman" pitchFamily="18" charset="0"/>
                <a:hlinkClick r:id="rId4" action="ppaction://hlinkfile"/>
              </a:rPr>
              <a:t> -</a:t>
            </a:r>
            <a:r>
              <a:rPr lang="ru-RU" sz="1600" dirty="0" smtClean="0">
                <a:latin typeface="Times New Roman"/>
                <a:ea typeface="Calibri"/>
                <a:cs typeface="Times New Roman"/>
                <a:hlinkClick r:id="rId4" action="ppaction://hlinkfile"/>
              </a:rPr>
              <a:t>Картотека </a:t>
            </a:r>
            <a:r>
              <a:rPr lang="ru-RU" sz="1600" dirty="0">
                <a:latin typeface="Times New Roman"/>
                <a:ea typeface="Calibri"/>
                <a:cs typeface="Times New Roman"/>
                <a:hlinkClick r:id="rId4" action="ppaction://hlinkfile"/>
              </a:rPr>
              <a:t>проблемных ситуаций по финансовой грамотности </a:t>
            </a:r>
            <a:r>
              <a:rPr lang="ru-RU" sz="1600" dirty="0" smtClean="0">
                <a:latin typeface="Times New Roman"/>
                <a:ea typeface="Calibri"/>
                <a:cs typeface="Times New Roman"/>
                <a:hlinkClick r:id="rId4" action="ppaction://hlinkfile"/>
              </a:rPr>
              <a:t>дошкольников</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5" action="ppaction://hlinkfile"/>
              </a:rPr>
              <a:t>Конспекты занятий и бесед по финансовой грамотности ( средняя группа)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hlinkClick r:id="rId6" action="ppaction://hlinkfile"/>
              </a:rPr>
              <a:t>Картотека </a:t>
            </a:r>
            <a:r>
              <a:rPr lang="ru-RU" sz="1600" dirty="0" err="1" smtClean="0">
                <a:latin typeface="Times New Roman" pitchFamily="18" charset="0"/>
                <a:cs typeface="Times New Roman" pitchFamily="18" charset="0"/>
                <a:hlinkClick r:id="rId6" action="ppaction://hlinkfile"/>
              </a:rPr>
              <a:t>физминутки</a:t>
            </a:r>
            <a:r>
              <a:rPr lang="ru-RU" sz="1600" dirty="0" smtClean="0">
                <a:latin typeface="Times New Roman" pitchFamily="18" charset="0"/>
                <a:cs typeface="Times New Roman" pitchFamily="18" charset="0"/>
                <a:hlinkClick r:id="rId6" action="ppaction://hlinkfile"/>
              </a:rPr>
              <a:t> по финансовой грамотности ( средняя группа)</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hlinkClick r:id="rId7" action="ppaction://hlinkfile"/>
              </a:rPr>
              <a:t>- Игры по финансовой грамотности  для детей 3-7 лет </a:t>
            </a:r>
            <a:endParaRPr lang="ru-RU" sz="1600" dirty="0" smtClean="0">
              <a:latin typeface="Times New Roman" pitchFamily="18" charset="0"/>
              <a:cs typeface="Times New Roman" pitchFamily="18" charset="0"/>
            </a:endParaRPr>
          </a:p>
          <a:p>
            <a:pPr marL="285750" indent="-285750">
              <a:buFontTx/>
              <a:buChar char="-"/>
            </a:pPr>
            <a:r>
              <a:rPr lang="ru-RU" sz="1600" dirty="0" smtClean="0">
                <a:latin typeface="Times New Roman" pitchFamily="18" charset="0"/>
                <a:cs typeface="Times New Roman" pitchFamily="18" charset="0"/>
                <a:hlinkClick r:id="rId8" action="ppaction://hlinkfile"/>
              </a:rPr>
              <a:t>Картотека пословиц. поговорок. загадок и стихотворений по финансовой грамотности</a:t>
            </a:r>
            <a:endParaRPr lang="ru-RU" sz="1600" dirty="0" smtClean="0">
              <a:latin typeface="Times New Roman" pitchFamily="18" charset="0"/>
              <a:cs typeface="Times New Roman" pitchFamily="18" charset="0"/>
            </a:endParaRPr>
          </a:p>
          <a:p>
            <a:pPr marL="285750" indent="-285750">
              <a:buFontTx/>
              <a:buChar char="-"/>
            </a:pPr>
            <a:endParaRPr lang="ru-RU" sz="1600" dirty="0">
              <a:latin typeface="Times New Roman" pitchFamily="18" charset="0"/>
              <a:cs typeface="Times New Roman" pitchFamily="18" charset="0"/>
            </a:endParaRPr>
          </a:p>
          <a:p>
            <a:pPr marL="285750" indent="-285750">
              <a:buFontTx/>
              <a:buChar char="-"/>
            </a:pPr>
            <a:endParaRPr lang="ru-RU" sz="16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a:t>
            </a:r>
          </a:p>
          <a:p>
            <a:r>
              <a:rPr lang="ru-RU" sz="1600" dirty="0" smtClean="0"/>
              <a:t/>
            </a:r>
            <a:br>
              <a:rPr lang="ru-RU" sz="1600" dirty="0" smtClean="0"/>
            </a:br>
            <a:endParaRPr lang="ru-RU" sz="1600" dirty="0" smtClean="0"/>
          </a:p>
          <a:p>
            <a:r>
              <a:rPr lang="ru-RU" sz="1600" dirty="0" smtClean="0"/>
              <a:t/>
            </a:r>
            <a:br>
              <a:rPr lang="ru-RU" sz="1600" dirty="0" smtClean="0"/>
            </a:br>
            <a:endParaRPr lang="ru-RU" sz="1600"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
        <p:nvSpPr>
          <p:cNvPr id="7" name="Прямоугольник 6"/>
          <p:cNvSpPr/>
          <p:nvPr/>
        </p:nvSpPr>
        <p:spPr>
          <a:xfrm>
            <a:off x="611560" y="4813994"/>
            <a:ext cx="7560840" cy="803297"/>
          </a:xfrm>
          <a:prstGeom prst="rect">
            <a:avLst/>
          </a:prstGeom>
        </p:spPr>
        <p:txBody>
          <a:bodyPr wrap="square">
            <a:spAutoFit/>
          </a:bodyPr>
          <a:lstStyle/>
          <a:p>
            <a:pPr marL="90170" indent="269875" algn="ctr">
              <a:lnSpc>
                <a:spcPct val="115000"/>
              </a:lnSpc>
              <a:spcAft>
                <a:spcPts val="0"/>
              </a:spcAft>
            </a:pPr>
            <a:endParaRPr lang="ru-RU" sz="1400" dirty="0">
              <a:latin typeface="Times New Roman" pitchFamily="18" charset="0"/>
              <a:cs typeface="Times New Roman" pitchFamily="18" charset="0"/>
            </a:endParaRPr>
          </a:p>
          <a:p>
            <a:pPr marL="90170" indent="269875" algn="ctr">
              <a:lnSpc>
                <a:spcPct val="115000"/>
              </a:lnSpc>
              <a:spcAft>
                <a:spcPts val="0"/>
              </a:spcAft>
            </a:pPr>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9" action="ppaction://hlinkfile"/>
              </a:rPr>
              <a:t>Подборка художественной литературы для ознакомления детей с основами    </a:t>
            </a:r>
          </a:p>
          <a:p>
            <a:r>
              <a:rPr lang="ru-RU" sz="1400" dirty="0" smtClean="0">
                <a:latin typeface="Times New Roman" pitchFamily="18" charset="0"/>
                <a:cs typeface="Times New Roman" pitchFamily="18" charset="0"/>
                <a:hlinkClick r:id="rId9" action="ppaction://hlinkfile"/>
              </a:rPr>
              <a:t>    финансовой грамотности.</a:t>
            </a:r>
            <a:endParaRPr lang="ru-RU" sz="1400" dirty="0">
              <a:latin typeface="Times New Roman" pitchFamily="18" charset="0"/>
              <a:cs typeface="Times New Roman" pitchFamily="18" charset="0"/>
            </a:endParaRPr>
          </a:p>
        </p:txBody>
      </p:sp>
      <p:sp>
        <p:nvSpPr>
          <p:cNvPr id="8" name="Прямоугольник 7"/>
          <p:cNvSpPr/>
          <p:nvPr/>
        </p:nvSpPr>
        <p:spPr>
          <a:xfrm>
            <a:off x="539552" y="5517232"/>
            <a:ext cx="4644008" cy="738664"/>
          </a:xfrm>
          <a:prstGeom prst="rect">
            <a:avLst/>
          </a:prstGeom>
        </p:spPr>
        <p:txBody>
          <a:bodyPr wrap="square">
            <a:spAutoFit/>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hlinkClick r:id="rId10" action="ppaction://hlinkfile"/>
              </a:rPr>
              <a:t>Занимательные задачи по формированию финансовой   </a:t>
            </a:r>
          </a:p>
          <a:p>
            <a:r>
              <a:rPr lang="ru-RU" sz="1400" dirty="0" smtClean="0">
                <a:latin typeface="Times New Roman" pitchFamily="18" charset="0"/>
                <a:cs typeface="Times New Roman" pitchFamily="18" charset="0"/>
                <a:hlinkClick r:id="rId10" action="ppaction://hlinkfile"/>
              </a:rPr>
              <a:t>  грамотности у детей</a:t>
            </a:r>
            <a:endParaRPr lang="ru-RU" sz="1400" dirty="0">
              <a:latin typeface="Times New Roman" pitchFamily="18" charset="0"/>
              <a:cs typeface="Times New Roman" pitchFamily="18" charset="0"/>
            </a:endParaRPr>
          </a:p>
        </p:txBody>
      </p:sp>
    </p:spTree>
    <p:extLst>
      <p:ext uri="{BB962C8B-B14F-4D97-AF65-F5344CB8AC3E}">
        <p14:creationId xmlns:p14="http://schemas.microsoft.com/office/powerpoint/2010/main" val="4245342860"/>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s://www.free-wallpapers.su/data/media/2281/big/mon023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15616" y="58847"/>
            <a:ext cx="6840760" cy="6186309"/>
          </a:xfrm>
          <a:prstGeom prst="rect">
            <a:avLst/>
          </a:prstGeom>
        </p:spPr>
        <p:txBody>
          <a:bodyPr wrap="square">
            <a:spAutoFit/>
          </a:bodyPr>
          <a:lstStyle/>
          <a:p>
            <a:endParaRPr lang="ru-RU" b="1" smtClean="0">
              <a:latin typeface="Times New Roman" pitchFamily="18" charset="0"/>
              <a:cs typeface="Times New Roman" pitchFamily="18" charset="0"/>
            </a:endParaRPr>
          </a:p>
          <a:p>
            <a:r>
              <a:rPr lang="ru-RU" b="1" smtClean="0">
                <a:latin typeface="Times New Roman" pitchFamily="18" charset="0"/>
                <a:cs typeface="Times New Roman" pitchFamily="18" charset="0"/>
              </a:rPr>
              <a:t>Старшая </a:t>
            </a:r>
            <a:r>
              <a:rPr lang="ru-RU" b="1">
                <a:latin typeface="Times New Roman" pitchFamily="18" charset="0"/>
                <a:cs typeface="Times New Roman" pitchFamily="18" charset="0"/>
              </a:rPr>
              <a:t>группа</a:t>
            </a:r>
            <a:endParaRPr lang="ru-RU">
              <a:latin typeface="Times New Roman" pitchFamily="18" charset="0"/>
              <a:cs typeface="Times New Roman" pitchFamily="18" charset="0"/>
            </a:endParaRPr>
          </a:p>
          <a:p>
            <a:r>
              <a:rPr lang="ru-RU">
                <a:latin typeface="Times New Roman" pitchFamily="18" charset="0"/>
                <a:cs typeface="Times New Roman" pitchFamily="18" charset="0"/>
              </a:rPr>
              <a:t>«Банк», «Аптека», «Семья», «Ветеринарная лечебница»</a:t>
            </a:r>
          </a:p>
          <a:p>
            <a:r>
              <a:rPr lang="ru-RU">
                <a:latin typeface="Times New Roman" pitchFamily="18" charset="0"/>
                <a:cs typeface="Times New Roman" pitchFamily="18" charset="0"/>
              </a:rPr>
              <a:t>- Медиатека из презентаций</a:t>
            </a:r>
          </a:p>
          <a:p>
            <a:r>
              <a:rPr lang="ru-RU">
                <a:latin typeface="Times New Roman" pitchFamily="18" charset="0"/>
                <a:cs typeface="Times New Roman" pitchFamily="18" charset="0"/>
              </a:rPr>
              <a:t>- Медиатека интерактивных игр</a:t>
            </a:r>
          </a:p>
          <a:p>
            <a:r>
              <a:rPr lang="ru-RU">
                <a:latin typeface="Times New Roman" pitchFamily="18" charset="0"/>
                <a:cs typeface="Times New Roman" pitchFamily="18" charset="0"/>
              </a:rPr>
              <a:t>- Ребусы</a:t>
            </a:r>
          </a:p>
          <a:p>
            <a:r>
              <a:rPr lang="ru-RU">
                <a:latin typeface="Times New Roman" pitchFamily="18" charset="0"/>
                <a:cs typeface="Times New Roman" pitchFamily="18" charset="0"/>
              </a:rPr>
              <a:t>- Лабиринты тематические</a:t>
            </a:r>
          </a:p>
          <a:p>
            <a:r>
              <a:rPr lang="ru-RU">
                <a:latin typeface="Times New Roman" pitchFamily="18" charset="0"/>
                <a:cs typeface="Times New Roman" pitchFamily="18" charset="0"/>
              </a:rPr>
              <a:t>- Игры-путешествия</a:t>
            </a:r>
          </a:p>
          <a:p>
            <a:r>
              <a:rPr lang="ru-RU">
                <a:latin typeface="Times New Roman" pitchFamily="18" charset="0"/>
                <a:cs typeface="Times New Roman" pitchFamily="18" charset="0"/>
              </a:rPr>
              <a:t>- Банковские карты</a:t>
            </a:r>
          </a:p>
          <a:p>
            <a:r>
              <a:rPr lang="ru-RU">
                <a:latin typeface="Times New Roman" pitchFamily="18" charset="0"/>
                <a:cs typeface="Times New Roman" pitchFamily="18" charset="0"/>
              </a:rPr>
              <a:t>- Ненастоящие деньги</a:t>
            </a:r>
          </a:p>
          <a:p>
            <a:r>
              <a:rPr lang="ru-RU">
                <a:latin typeface="Times New Roman" pitchFamily="18" charset="0"/>
                <a:cs typeface="Times New Roman" pitchFamily="18" charset="0"/>
              </a:rPr>
              <a:t>- Банкомат</a:t>
            </a:r>
          </a:p>
          <a:p>
            <a:r>
              <a:rPr lang="ru-RU">
                <a:latin typeface="Times New Roman" pitchFamily="18" charset="0"/>
                <a:cs typeface="Times New Roman" pitchFamily="18" charset="0"/>
              </a:rPr>
              <a:t>- Дидактические игры «Какой товар лишний?», «Что угодно для души», «Деньги» и другие.</a:t>
            </a:r>
          </a:p>
          <a:p>
            <a:endParaRPr lang="ru-RU" b="1" smtClean="0">
              <a:latin typeface="Times New Roman" pitchFamily="18" charset="0"/>
              <a:cs typeface="Times New Roman" pitchFamily="18" charset="0"/>
            </a:endParaRPr>
          </a:p>
          <a:p>
            <a:r>
              <a:rPr lang="ru-RU" b="1" smtClean="0">
                <a:latin typeface="Times New Roman" pitchFamily="18" charset="0"/>
                <a:cs typeface="Times New Roman" pitchFamily="18" charset="0"/>
              </a:rPr>
              <a:t>Подготовительная </a:t>
            </a:r>
            <a:r>
              <a:rPr lang="ru-RU" b="1">
                <a:latin typeface="Times New Roman" pitchFamily="18" charset="0"/>
                <a:cs typeface="Times New Roman" pitchFamily="18" charset="0"/>
              </a:rPr>
              <a:t>группа</a:t>
            </a:r>
            <a:endParaRPr lang="ru-RU">
              <a:latin typeface="Times New Roman" pitchFamily="18" charset="0"/>
              <a:cs typeface="Times New Roman" pitchFamily="18" charset="0"/>
            </a:endParaRPr>
          </a:p>
          <a:p>
            <a:r>
              <a:rPr lang="ru-RU">
                <a:latin typeface="Times New Roman" pitchFamily="18" charset="0"/>
                <a:cs typeface="Times New Roman" pitchFamily="18" charset="0"/>
              </a:rPr>
              <a:t>«Фабрика изготовления денег», «Школа», «Салон красоты», «Цирк», «Супермаркет», «Мебельная фабрика», «Банк».</a:t>
            </a:r>
          </a:p>
          <a:p>
            <a:r>
              <a:rPr lang="ru-RU">
                <a:latin typeface="Times New Roman" pitchFamily="18" charset="0"/>
                <a:cs typeface="Times New Roman" pitchFamily="18" charset="0"/>
              </a:rPr>
              <a:t>- Металлические устаревшие деньги</a:t>
            </a:r>
          </a:p>
          <a:p>
            <a:r>
              <a:rPr lang="ru-RU">
                <a:latin typeface="Times New Roman" pitchFamily="18" charset="0"/>
                <a:cs typeface="Times New Roman" pitchFamily="18" charset="0"/>
              </a:rPr>
              <a:t>- Альбом «Эволюция денег»</a:t>
            </a:r>
          </a:p>
          <a:p>
            <a:r>
              <a:rPr lang="ru-RU">
                <a:latin typeface="Times New Roman" pitchFamily="18" charset="0"/>
                <a:cs typeface="Times New Roman" pitchFamily="18" charset="0"/>
              </a:rPr>
              <a:t>- Кроссворд</a:t>
            </a:r>
          </a:p>
          <a:p>
            <a:r>
              <a:rPr lang="ru-RU">
                <a:latin typeface="Times New Roman" pitchFamily="18" charset="0"/>
                <a:cs typeface="Times New Roman" pitchFamily="18" charset="0"/>
              </a:rPr>
              <a:t>-Дидактические игры «Дорого – дешево», «Потребность – возможность», «Бюджет» и другие.</a:t>
            </a:r>
          </a:p>
        </p:txBody>
      </p:sp>
      <p:sp>
        <p:nvSpPr>
          <p:cNvPr id="4" name="AutoShape 4" descr="https://userscontent2.emaze.com/images/0e14447d-ee5e-41a9-9214-9406fce6c3ca/409452b40088d89aa9f7466bc0103da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https://userscontent2.emaze.com/images/0e14447d-ee5e-41a9-9214-9406fce6c3ca/409452b40088d89aa9f7466bc0103da7.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956261923"/>
      </p:ext>
    </p:extLst>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332656"/>
            <a:ext cx="5338936" cy="1084982"/>
          </a:xfrm>
        </p:spPr>
        <p:txBody>
          <a:bodyPr>
            <a:normAutofit fontScale="90000"/>
          </a:bodyPr>
          <a:lstStyle/>
          <a:p>
            <a:r>
              <a:rPr lang="ru-RU" sz="3200" b="1" i="1" dirty="0" smtClean="0">
                <a:solidFill>
                  <a:prstClr val="black"/>
                </a:solidFill>
                <a:latin typeface="Times New Roman" pitchFamily="18" charset="0"/>
                <a:cs typeface="Times New Roman" pitchFamily="18" charset="0"/>
              </a:rPr>
              <a:t>                Игры </a:t>
            </a:r>
            <a:r>
              <a:rPr lang="ru-RU" sz="3200" dirty="0"/>
              <a:t/>
            </a:r>
            <a:br>
              <a:rPr lang="ru-RU" sz="3200" dirty="0"/>
            </a:br>
            <a:r>
              <a:rPr lang="ru-RU" sz="3200" i="1" dirty="0" smtClean="0"/>
              <a:t/>
            </a:r>
            <a:br>
              <a:rPr lang="ru-RU" sz="3200" i="1" dirty="0" smtClean="0"/>
            </a:br>
            <a:endParaRPr lang="ru-RU" sz="3200" b="1" i="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cstate="print"/>
          <a:srcRect/>
          <a:stretch>
            <a:fillRect/>
          </a:stretch>
        </p:blipFill>
        <p:spPr bwMode="auto">
          <a:xfrm>
            <a:off x="467544" y="692696"/>
            <a:ext cx="2664296" cy="3024336"/>
          </a:xfrm>
          <a:prstGeom prst="rect">
            <a:avLst/>
          </a:prstGeom>
          <a:ln>
            <a:noFill/>
          </a:ln>
          <a:effectLst>
            <a:softEdge rad="112500"/>
          </a:effectLst>
        </p:spPr>
      </p:pic>
      <p:pic>
        <p:nvPicPr>
          <p:cNvPr id="1026" name="Picture 2" descr="D:\Документы\Downloads\20250317_1244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764704"/>
            <a:ext cx="3607355"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D:\Документы\Downloads\20250317_1347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7904" y="3356992"/>
            <a:ext cx="3211820" cy="2317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740490" y="3136613"/>
            <a:ext cx="184731" cy="369332"/>
          </a:xfrm>
          <a:prstGeom prst="rect">
            <a:avLst/>
          </a:prstGeom>
        </p:spPr>
        <p:txBody>
          <a:bodyPr wrap="none">
            <a:spAutoFit/>
          </a:bodyPr>
          <a:lstStyle/>
          <a:p>
            <a:endParaRPr lang="ru-RU" dirty="0"/>
          </a:p>
        </p:txBody>
      </p:sp>
      <p:pic>
        <p:nvPicPr>
          <p:cNvPr id="2050" name="Picture 2"/>
          <p:cNvPicPr>
            <a:picLocks noChangeAspect="1" noChangeArrowheads="1"/>
          </p:cNvPicPr>
          <p:nvPr/>
        </p:nvPicPr>
        <p:blipFill>
          <a:blip r:embed="rId6" cstate="print"/>
          <a:srcRect/>
          <a:stretch>
            <a:fillRect/>
          </a:stretch>
        </p:blipFill>
        <p:spPr bwMode="auto">
          <a:xfrm>
            <a:off x="539552" y="3933056"/>
            <a:ext cx="2664296" cy="1728192"/>
          </a:xfrm>
          <a:prstGeom prst="rect">
            <a:avLst/>
          </a:prstGeom>
          <a:ln>
            <a:noFill/>
          </a:ln>
          <a:effectLst>
            <a:softEdge rad="112500"/>
          </a:effectLst>
        </p:spPr>
      </p:pic>
    </p:spTree>
    <p:extLst>
      <p:ext uri="{BB962C8B-B14F-4D97-AF65-F5344CB8AC3E}">
        <p14:creationId xmlns:p14="http://schemas.microsoft.com/office/powerpoint/2010/main" val="3394863387"/>
      </p:ext>
    </p:extLst>
  </p:cSld>
  <p:clrMapOvr>
    <a:masterClrMapping/>
  </p:clrMapOvr>
  <p:transition spd="slow">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ongruble.ru/wp-content/uploads/2019/03/245db903f65d432600fdb06169ca4569.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 y="0"/>
            <a:ext cx="915860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23528" y="764704"/>
            <a:ext cx="8229600" cy="1719064"/>
          </a:xfrm>
        </p:spPr>
        <p:txBody>
          <a:bodyPr>
            <a:normAutofit fontScale="90000"/>
          </a:bodyPr>
          <a:lstStyle/>
          <a:p>
            <a:pPr algn="l"/>
            <a:r>
              <a:rPr lang="ru-RU" sz="3200" i="1" dirty="0" smtClean="0"/>
              <a:t>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smtClean="0"/>
              <a:t/>
            </a:r>
            <a:br>
              <a:rPr lang="ru-RU" sz="3200" i="1" dirty="0" smtClean="0"/>
            </a:br>
            <a:r>
              <a:rPr lang="ru-RU" sz="3200" i="1" dirty="0"/>
              <a:t/>
            </a:r>
            <a:br>
              <a:rPr lang="ru-RU" sz="3200" i="1" dirty="0"/>
            </a:br>
            <a:r>
              <a:rPr lang="ru-RU" sz="3200" i="1" dirty="0" smtClean="0"/>
              <a:t/>
            </a:r>
            <a:br>
              <a:rPr lang="ru-RU" sz="3200" i="1" dirty="0" smtClean="0"/>
            </a:br>
            <a:r>
              <a:rPr lang="ru-RU" sz="3200" i="1" dirty="0"/>
              <a:t/>
            </a:r>
            <a:br>
              <a:rPr lang="ru-RU" sz="3200" i="1" dirty="0"/>
            </a:br>
            <a:r>
              <a:rPr lang="ru-RU" sz="2700" b="1" i="1" dirty="0" smtClean="0">
                <a:solidFill>
                  <a:srgbClr val="1A1A1A"/>
                </a:solidFill>
                <a:latin typeface="Times New Roman" panose="02020603050405020304" pitchFamily="18" charset="0"/>
                <a:cs typeface="Times New Roman" panose="02020603050405020304" pitchFamily="18" charset="0"/>
              </a:rPr>
              <a:t>Моделирование </a:t>
            </a:r>
            <a:r>
              <a:rPr lang="ru-RU" sz="2700" b="1" i="1" dirty="0">
                <a:solidFill>
                  <a:srgbClr val="1A1A1A"/>
                </a:solidFill>
                <a:latin typeface="Times New Roman" panose="02020603050405020304" pitchFamily="18" charset="0"/>
                <a:cs typeface="Times New Roman" panose="02020603050405020304" pitchFamily="18" charset="0"/>
              </a:rPr>
              <a:t>является одним из наиболее перспективных методов освоения финансовой грамотности, поскольку мышление  </a:t>
            </a:r>
            <a:r>
              <a:rPr lang="ru-RU" sz="2700" b="1" i="1" dirty="0" smtClean="0">
                <a:solidFill>
                  <a:srgbClr val="1A1A1A"/>
                </a:solidFill>
                <a:latin typeface="Times New Roman" panose="02020603050405020304" pitchFamily="18" charset="0"/>
                <a:cs typeface="Times New Roman" panose="02020603050405020304" pitchFamily="18" charset="0"/>
              </a:rPr>
              <a:t>дошкольника </a:t>
            </a:r>
            <a:r>
              <a:rPr lang="ru-RU" sz="2700" b="1" i="1" dirty="0">
                <a:solidFill>
                  <a:srgbClr val="1A1A1A"/>
                </a:solidFill>
                <a:latin typeface="Times New Roman" panose="02020603050405020304" pitchFamily="18" charset="0"/>
                <a:cs typeface="Times New Roman" panose="02020603050405020304" pitchFamily="18" charset="0"/>
              </a:rPr>
              <a:t>отличается предметной образностью и наглядной конкретностью. Метод наглядного моделирования разработан на основе идей известного детского психолога Л. А</a:t>
            </a:r>
            <a:r>
              <a:rPr lang="ru-RU" sz="2700" b="1" i="1" dirty="0" smtClean="0">
                <a:solidFill>
                  <a:srgbClr val="1A1A1A"/>
                </a:solidFill>
                <a:latin typeface="Times New Roman" panose="02020603050405020304" pitchFamily="18" charset="0"/>
                <a:cs typeface="Times New Roman" panose="02020603050405020304" pitchFamily="18" charset="0"/>
              </a:rPr>
              <a:t>.</a:t>
            </a:r>
            <a:r>
              <a:rPr lang="ru-RU" sz="2700" b="1" i="1" dirty="0">
                <a:solidFill>
                  <a:srgbClr val="000000"/>
                </a:solidFill>
                <a:latin typeface="Times New Roman" panose="02020603050405020304" pitchFamily="18" charset="0"/>
                <a:cs typeface="Times New Roman" panose="02020603050405020304" pitchFamily="18" charset="0"/>
              </a:rPr>
              <a:t> </a:t>
            </a:r>
            <a:r>
              <a:rPr lang="ru-RU" sz="2700" b="1" i="1" dirty="0" err="1">
                <a:solidFill>
                  <a:srgbClr val="000000"/>
                </a:solidFill>
                <a:latin typeface="Times New Roman" panose="02020603050405020304" pitchFamily="18" charset="0"/>
                <a:cs typeface="Times New Roman" panose="02020603050405020304" pitchFamily="18" charset="0"/>
              </a:rPr>
              <a:t>Венгера</a:t>
            </a:r>
            <a:r>
              <a:rPr lang="ru-RU" sz="2700" b="1" i="1" dirty="0">
                <a:latin typeface="Times New Roman" panose="02020603050405020304" pitchFamily="18" charset="0"/>
                <a:cs typeface="Times New Roman" panose="02020603050405020304" pitchFamily="18" charset="0"/>
              </a:rPr>
              <a:t/>
            </a:r>
            <a:br>
              <a:rPr lang="ru-RU" sz="2700" b="1" i="1" dirty="0">
                <a:latin typeface="Times New Roman" panose="02020603050405020304" pitchFamily="18" charset="0"/>
                <a:cs typeface="Times New Roman" panose="02020603050405020304" pitchFamily="18" charset="0"/>
              </a:rPr>
            </a:br>
            <a:r>
              <a:rPr lang="ru-RU" sz="2700" b="1" i="1" dirty="0" smtClean="0">
                <a:solidFill>
                  <a:srgbClr val="000000"/>
                </a:solidFill>
                <a:latin typeface="Times New Roman" panose="02020603050405020304" pitchFamily="18" charset="0"/>
                <a:cs typeface="Times New Roman" panose="02020603050405020304" pitchFamily="18" charset="0"/>
              </a:rPr>
              <a:t>Метод </a:t>
            </a:r>
            <a:r>
              <a:rPr lang="ru-RU" sz="2700" b="1" i="1" dirty="0">
                <a:solidFill>
                  <a:srgbClr val="000000"/>
                </a:solidFill>
                <a:latin typeface="Times New Roman" panose="02020603050405020304" pitchFamily="18" charset="0"/>
                <a:cs typeface="Times New Roman" panose="02020603050405020304" pitchFamily="18" charset="0"/>
              </a:rPr>
              <a:t> наглядного  моделирования  разработан  на  основе  идей  известного детского психолога Л. </a:t>
            </a:r>
            <a:r>
              <a:rPr lang="ru-RU" sz="2700" b="1" i="1" dirty="0" smtClean="0">
                <a:solidFill>
                  <a:srgbClr val="000000"/>
                </a:solidFill>
                <a:latin typeface="Times New Roman" panose="02020603050405020304" pitchFamily="18" charset="0"/>
                <a:cs typeface="Times New Roman" panose="02020603050405020304" pitchFamily="18" charset="0"/>
              </a:rPr>
              <a:t>А. </a:t>
            </a:r>
            <a:r>
              <a:rPr lang="ru-RU" sz="2700" b="1" i="1" dirty="0" err="1">
                <a:solidFill>
                  <a:srgbClr val="000000"/>
                </a:solidFill>
                <a:latin typeface="Times New Roman" panose="02020603050405020304" pitchFamily="18" charset="0"/>
                <a:cs typeface="Times New Roman" panose="02020603050405020304" pitchFamily="18" charset="0"/>
              </a:rPr>
              <a:t>Венгера</a:t>
            </a:r>
            <a:r>
              <a:rPr lang="ru-RU" sz="2700" b="1" i="1" dirty="0">
                <a:solidFill>
                  <a:srgbClr val="000000"/>
                </a:solidFill>
                <a:latin typeface="Times New Roman" panose="02020603050405020304" pitchFamily="18" charset="0"/>
                <a:cs typeface="Times New Roman" panose="02020603050405020304" pitchFamily="18" charset="0"/>
              </a:rPr>
              <a:t>, который путем исследований пришел к выводу, что  в  основе  развития  умственных  способностей  ребенка  лежит  овладение действиями замещения и наглядного моделирования.</a:t>
            </a:r>
            <a:endParaRPr lang="ru-RU" sz="2700" b="1" i="1" dirty="0">
              <a:latin typeface="Times New Roman" pitchFamily="18" charset="0"/>
              <a:cs typeface="Times New Roman" pitchFamily="18" charset="0"/>
            </a:endParaRPr>
          </a:p>
        </p:txBody>
      </p:sp>
    </p:spTree>
    <p:extLst>
      <p:ext uri="{BB962C8B-B14F-4D97-AF65-F5344CB8AC3E}">
        <p14:creationId xmlns:p14="http://schemas.microsoft.com/office/powerpoint/2010/main" val="420055294"/>
      </p:ext>
    </p:extLst>
  </p:cSld>
  <p:clrMapOvr>
    <a:masterClrMapping/>
  </p:clrMapOvr>
  <p:transition spd="slow">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1033</TotalTime>
  <Words>390</Words>
  <Application>Microsoft Office PowerPoint</Application>
  <PresentationFormat>Экран (4:3)</PresentationFormat>
  <Paragraphs>93</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   Становимся финансово грамотными (игровые технологии,занимательные задачки, проблемные ситуации)</vt:lpstr>
      <vt:lpstr>Актуальность Современная жизнь диктует свои стандарты: в условиях рыночной экономики человеку в любом возрасте, чтобы быть успешным, необходимо быть финансово грамотным. . Поэтому обучение основам экономических знаний необходимо начинать уже в детском саду, ведь представления о деньгах и их применении начинают формироваться в дошкольном возрасте.  </vt:lpstr>
      <vt:lpstr> Федеральный государственный образовательный стандарт дошкольного образования ставит задачу формирования общей культуры личности детей. Экономическая культура личности дошкольника характеризуется наличием первичных представлений об экономических категориях, интеллектуальных и нравственных качествах (бережливость, смекалка, трудолюбие, умение планировать дела, осуждение жадности и расточительности). Без сформированных первичных экономических представлений невозможно формирование финансовой грамотности. </vt:lpstr>
      <vt:lpstr>Цель: Помочь детям войти в социально-экономическую жизнь, способствовать формированию основ финансовой грамотности у детей дошкольного возраста. Задачи: 1. Создать условия для формирования элементарных экономических знаний у детей. 2. Научить понимать и ценить окружающий предметный мир (как результат труда людей, видеть красоту человеческого творения и относиться к нему с уважением. 3. Развить эмоциональную сферу детей, умение понимать свое эмоциональное состояние, регулировать собственное поведение, формировать положительную самооценку, способность распознать чувства других людей. 4. Развить у детей навыки и привычки речевого этикета, культурного поведения в быту (вести себя правильно в реальных жизненных ситуациях с разумными потребностями). 5. Формировать правильное отношение к деньгам как предмету жизненной необходимости. </vt:lpstr>
      <vt:lpstr>Методы и приемы работы с детьми по финансовой грамотности </vt:lpstr>
      <vt:lpstr>Презентация PowerPoint</vt:lpstr>
      <vt:lpstr>Презентация PowerPoint</vt:lpstr>
      <vt:lpstr>                Игры   </vt:lpstr>
      <vt:lpstr>        Моделирование является одним из наиболее перспективных методов освоения финансовой грамотности, поскольку мышление  дошкольника отличается предметной образностью и наглядной конкретностью. Метод наглядного моделирования разработан на основе идей известного детского психолога Л. А. Венгера Метод  наглядного  моделирования  разработан  на  основе  идей  известного детского психолога Л. А. Венгера, который путем исследований пришел к выводу, что  в  основе  развития  умственных  способностей  ребенка  лежит  овладение действиями замещения и наглядного моделирования.</vt:lpstr>
      <vt:lpstr>       Цель наглядного моделирования   обеспечить успешное усвоение детьми  знаний об особенностях объектов  окружающего мира и мира природы,  их структуре, связях и  отношениях, существующих между ними,  сохранение и воспроизведение  информации, эффективное  запоминание  структуры рассказа,  развитие речи.</vt:lpstr>
      <vt:lpstr>        Метод наглядного моделирования –  это воспроизведение существенных свойств изучаемого объекта, создание его заместителя и работа с ним, в целях формирования знаний о свойствах, структуре, отношениях, связях объектов. Это один из наиболее перспективных методов освоения финансовой грамотности, поскольку мышление старшего дошкольника отличается предметной образностью и наглядной конкретностью. Этот метод открывает перед педагогом ряд дополнительных возможностей  в интеллектуальном развитии ребенка, в том числе и в ознакомлении  с окружающим миром. </vt:lpstr>
      <vt:lpstr>         Моделирование помогает ребенку зрительно представить абстрактные понятия (звук, слово, предложение, текст) научиться работать с ними, т. к. дошкольники мыслительные задачи решают с преобладающей ролью внешних средств, наглядный материал усваивается лучше вербального. В основе моделирования  лежит принцип замещения реальных предметов рисунком, схемой, значком.  Требования, предъявляемые к модели: - чётко отражать основные свойства и отношения, которые являются объектом познания, быть по структуре аналогичной изучаемому объекту. - быть простой для восприятия и доступной для создания и действий с ней; - ярко и отчётливо передавать те свойства и отношения, которые должны быть освоены с её помощью; - она должна облегчать познание.</vt:lpstr>
      <vt:lpstr> ,</vt:lpstr>
      <vt:lpstr>.</vt:lpstr>
      <vt:lpstr>.</vt:lpstr>
      <vt:lpstr> ,</vt:lpstr>
      <vt:lpstr>       </vt:lpstr>
      <vt:lpstr>Взаимодействие с семьей</vt:lpstr>
      <vt:lpstr>Презентация PowerPoint</vt:lpstr>
      <vt:lpstr>Презентация PowerPoint</vt:lpstr>
      <vt:lpstr>ЗАКЛЮЧЕНИЕ </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дошкольное образовательное учреждение «Детский сад № 10» г.Ярославль   Формирование финансовой грамотности у детей дошкольного возраста</dc:title>
  <dc:creator>Админ</dc:creator>
  <cp:lastModifiedBy>User</cp:lastModifiedBy>
  <cp:revision>73</cp:revision>
  <cp:lastPrinted>2025-03-18T09:39:51Z</cp:lastPrinted>
  <dcterms:created xsi:type="dcterms:W3CDTF">2020-05-14T12:09:52Z</dcterms:created>
  <dcterms:modified xsi:type="dcterms:W3CDTF">2025-03-18T09:43:01Z</dcterms:modified>
</cp:coreProperties>
</file>