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173A8D"/>
    <a:srgbClr val="129481"/>
    <a:srgbClr val="0F2741"/>
    <a:srgbClr val="001736"/>
    <a:srgbClr val="003374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7E523-2855-40BB-8F65-77E63129FD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143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98783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5.xml"/><Relationship Id="rId7" Type="http://schemas.openxmlformats.org/officeDocument/2006/relationships/slide" Target="slide14.xml"/><Relationship Id="rId12" Type="http://schemas.openxmlformats.org/officeDocument/2006/relationships/slide" Target="slide2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11" Type="http://schemas.openxmlformats.org/officeDocument/2006/relationships/slide" Target="slide19.xml"/><Relationship Id="rId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slide" Target="slide11.xml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Литературная викторина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43000" y="3804445"/>
            <a:ext cx="6858000" cy="1655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 страницам сказок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49288" y="722313"/>
            <a:ext cx="77247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800">
                <a:solidFill>
                  <a:srgbClr val="800000"/>
                </a:solidFill>
              </a:rPr>
              <a:t>Появился на птичьем дворе маленький птенец-утёнок, и до того он был безобразный…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2575" y="5014913"/>
            <a:ext cx="5840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CC3300"/>
                </a:solidFill>
              </a:rPr>
              <a:t>Г.Х. Андерсен. «Гадкий утёнок»</a:t>
            </a:r>
            <a:r>
              <a:rPr lang="ru-RU" altLang="ru-RU"/>
              <a:t> </a:t>
            </a:r>
          </a:p>
        </p:txBody>
      </p:sp>
      <p:pic>
        <p:nvPicPr>
          <p:cNvPr id="10247" name="Picture 7" descr="photo_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57" y="2295654"/>
            <a:ext cx="3472046" cy="252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46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422650" y="828675"/>
            <a:ext cx="55245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800">
                <a:solidFill>
                  <a:srgbClr val="800000"/>
                </a:solidFill>
              </a:rPr>
              <a:t>Ночь настала, месяц всходит,</a:t>
            </a:r>
          </a:p>
          <a:p>
            <a:pPr algn="l" eaLnBrk="1" hangingPunct="1"/>
            <a:r>
              <a:rPr lang="ru-RU" altLang="ru-RU" sz="2800">
                <a:solidFill>
                  <a:srgbClr val="800000"/>
                </a:solidFill>
              </a:rPr>
              <a:t>Поле всё Иван обходит,</a:t>
            </a:r>
          </a:p>
          <a:p>
            <a:pPr algn="l" eaLnBrk="1" hangingPunct="1"/>
            <a:r>
              <a:rPr lang="ru-RU" altLang="ru-RU" sz="2800">
                <a:solidFill>
                  <a:srgbClr val="800000"/>
                </a:solidFill>
              </a:rPr>
              <a:t>Озираючись кругом,</a:t>
            </a:r>
          </a:p>
          <a:p>
            <a:pPr algn="l" eaLnBrk="1" hangingPunct="1"/>
            <a:r>
              <a:rPr lang="ru-RU" altLang="ru-RU" sz="2800">
                <a:solidFill>
                  <a:srgbClr val="800000"/>
                </a:solidFill>
              </a:rPr>
              <a:t>И садится под кустом.</a:t>
            </a:r>
          </a:p>
          <a:p>
            <a:pPr algn="l" eaLnBrk="1" hangingPunct="1"/>
            <a:r>
              <a:rPr lang="ru-RU" altLang="ru-RU" sz="2800">
                <a:solidFill>
                  <a:srgbClr val="800000"/>
                </a:solidFill>
              </a:rPr>
              <a:t>Звёзды на небе считает</a:t>
            </a:r>
          </a:p>
          <a:p>
            <a:pPr algn="l" eaLnBrk="1" hangingPunct="1"/>
            <a:r>
              <a:rPr lang="ru-RU" altLang="ru-RU" sz="2800">
                <a:solidFill>
                  <a:srgbClr val="800000"/>
                </a:solidFill>
              </a:rPr>
              <a:t>Да краюшку уплетает.</a:t>
            </a:r>
          </a:p>
        </p:txBody>
      </p:sp>
      <p:pic>
        <p:nvPicPr>
          <p:cNvPr id="11271" name="Picture 7" descr="1177132917_gorb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9" y="963767"/>
            <a:ext cx="2715750" cy="398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483360" y="5589588"/>
            <a:ext cx="480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CC3300"/>
                </a:solidFill>
              </a:rPr>
              <a:t>П.П. Ершов. «Конёк-Горбунок»</a:t>
            </a:r>
          </a:p>
        </p:txBody>
      </p:sp>
    </p:spTree>
    <p:extLst>
      <p:ext uri="{BB962C8B-B14F-4D97-AF65-F5344CB8AC3E}">
        <p14:creationId xmlns:p14="http://schemas.microsoft.com/office/powerpoint/2010/main" val="2479044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781425" y="800100"/>
            <a:ext cx="4656138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800">
                <a:solidFill>
                  <a:srgbClr val="800000"/>
                </a:solidFill>
              </a:rPr>
              <a:t>Под окном за пряжу села</a:t>
            </a:r>
          </a:p>
          <a:p>
            <a:pPr algn="l" eaLnBrk="1" hangingPunct="1"/>
            <a:r>
              <a:rPr lang="ru-RU" altLang="ru-RU" sz="2800">
                <a:solidFill>
                  <a:srgbClr val="800000"/>
                </a:solidFill>
              </a:rPr>
              <a:t>Ждать хозяев, а глядела</a:t>
            </a:r>
          </a:p>
          <a:p>
            <a:pPr algn="l" eaLnBrk="1" hangingPunct="1"/>
            <a:r>
              <a:rPr lang="ru-RU" altLang="ru-RU" sz="2800">
                <a:solidFill>
                  <a:srgbClr val="800000"/>
                </a:solidFill>
              </a:rPr>
              <a:t>Всё на яблочко. Оно</a:t>
            </a:r>
          </a:p>
          <a:p>
            <a:pPr algn="l" eaLnBrk="1" hangingPunct="1"/>
            <a:r>
              <a:rPr lang="ru-RU" altLang="ru-RU" sz="2800">
                <a:solidFill>
                  <a:srgbClr val="800000"/>
                </a:solidFill>
              </a:rPr>
              <a:t>Соку свежего полно</a:t>
            </a:r>
          </a:p>
          <a:p>
            <a:pPr algn="l" eaLnBrk="1" hangingPunct="1"/>
            <a:r>
              <a:rPr lang="ru-RU" altLang="ru-RU" sz="2800">
                <a:solidFill>
                  <a:srgbClr val="800000"/>
                </a:solidFill>
              </a:rPr>
              <a:t>Так свежо и так душисто,</a:t>
            </a:r>
          </a:p>
          <a:p>
            <a:pPr algn="l" eaLnBrk="1" hangingPunct="1"/>
            <a:r>
              <a:rPr lang="ru-RU" altLang="ru-RU" sz="2800">
                <a:solidFill>
                  <a:srgbClr val="800000"/>
                </a:solidFill>
              </a:rPr>
              <a:t>Так румяно, золотисто,</a:t>
            </a:r>
          </a:p>
          <a:p>
            <a:pPr algn="l" eaLnBrk="1" hangingPunct="1"/>
            <a:r>
              <a:rPr lang="ru-RU" altLang="ru-RU">
                <a:solidFill>
                  <a:srgbClr val="800000"/>
                </a:solidFill>
              </a:rPr>
              <a:t> </a:t>
            </a:r>
            <a:r>
              <a:rPr lang="ru-RU" altLang="ru-RU" sz="2800">
                <a:solidFill>
                  <a:srgbClr val="800000"/>
                </a:solidFill>
              </a:rPr>
              <a:t>Будто медом налилось.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2725" y="4529138"/>
            <a:ext cx="7413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3300"/>
                </a:solidFill>
              </a:rPr>
              <a:t>А.С. Пушкин. </a:t>
            </a:r>
          </a:p>
          <a:p>
            <a:pPr eaLnBrk="1" hangingPunct="1"/>
            <a:r>
              <a:rPr lang="ru-RU" altLang="ru-RU">
                <a:solidFill>
                  <a:srgbClr val="CC3300"/>
                </a:solidFill>
              </a:rPr>
              <a:t>«Сказка о мёртвой царевне и семи богатырях»</a:t>
            </a:r>
            <a:r>
              <a:rPr lang="ru-RU" altLang="ru-RU"/>
              <a:t> </a:t>
            </a:r>
          </a:p>
        </p:txBody>
      </p:sp>
      <p:pic>
        <p:nvPicPr>
          <p:cNvPr id="12295" name="Picture 7" descr="100017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1" y="969963"/>
            <a:ext cx="25908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47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985838" y="2503488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1706563" y="2503488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а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2425700" y="1063625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и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3146425" y="1063625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з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3865563" y="1063625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3300"/>
                </a:solidFill>
              </a:rPr>
              <a:t>Б</a:t>
            </a: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4586288" y="1063625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у</a:t>
            </a: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5307013" y="1063625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ш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6026150" y="1063625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к</a:t>
            </a: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6746875" y="1063625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а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7466013" y="2503488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а</a:t>
            </a: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2425700" y="2503488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м</a:t>
            </a: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3146425" y="2503488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о</a:t>
            </a: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3865563" y="2503488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3300"/>
                </a:solidFill>
              </a:rPr>
              <a:t>б</a:t>
            </a: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4586288" y="2503488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5307013" y="2503488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а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6026150" y="2503488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н</a:t>
            </a: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6746875" y="2503488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к</a:t>
            </a:r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2425700" y="1782763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И</a:t>
            </a:r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3146425" y="1782763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</a:t>
            </a: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3865563" y="1782763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3300"/>
                </a:solidFill>
              </a:rPr>
              <a:t>а</a:t>
            </a: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4586288" y="1782763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н</a:t>
            </a: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5307013" y="1782763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у</a:t>
            </a:r>
          </a:p>
        </p:txBody>
      </p:sp>
      <p:sp>
        <p:nvSpPr>
          <p:cNvPr id="13355" name="Rectangle 43"/>
          <p:cNvSpPr>
            <a:spLocks noChangeArrowheads="1"/>
          </p:cNvSpPr>
          <p:nvPr/>
        </p:nvSpPr>
        <p:spPr bwMode="auto">
          <a:xfrm>
            <a:off x="6026150" y="1782763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ш</a:t>
            </a:r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6746875" y="1782763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к</a:t>
            </a: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7466013" y="1782763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а</a:t>
            </a: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2425700" y="3224213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я</a:t>
            </a:r>
          </a:p>
        </p:txBody>
      </p:sp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1706563" y="3224213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</a:t>
            </a: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3146425" y="3224213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б</a:t>
            </a: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3865563" y="3224213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3300"/>
                </a:solidFill>
              </a:rPr>
              <a:t>а</a:t>
            </a:r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3189288" y="4478338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л</a:t>
            </a:r>
          </a:p>
        </p:txBody>
      </p:sp>
      <p:sp>
        <p:nvSpPr>
          <p:cNvPr id="13363" name="Rectangle 51"/>
          <p:cNvSpPr>
            <a:spLocks noChangeArrowheads="1"/>
          </p:cNvSpPr>
          <p:nvPr/>
        </p:nvSpPr>
        <p:spPr bwMode="auto">
          <a:xfrm>
            <a:off x="3908425" y="4478338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3300"/>
                </a:solidFill>
              </a:rPr>
              <a:t>я</a:t>
            </a: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4629150" y="4478338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г</a:t>
            </a:r>
          </a:p>
        </p:txBody>
      </p:sp>
      <p:sp>
        <p:nvSpPr>
          <p:cNvPr id="13365" name="Rectangle 53"/>
          <p:cNvSpPr>
            <a:spLocks noChangeArrowheads="1"/>
          </p:cNvSpPr>
          <p:nvPr/>
        </p:nvSpPr>
        <p:spPr bwMode="auto">
          <a:xfrm>
            <a:off x="5349875" y="4478338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у</a:t>
            </a:r>
          </a:p>
        </p:txBody>
      </p:sp>
      <p:sp>
        <p:nvSpPr>
          <p:cNvPr id="13366" name="Rectangle 54"/>
          <p:cNvSpPr>
            <a:spLocks noChangeArrowheads="1"/>
          </p:cNvSpPr>
          <p:nvPr/>
        </p:nvSpPr>
        <p:spPr bwMode="auto">
          <a:xfrm>
            <a:off x="6069013" y="4478338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ш</a:t>
            </a:r>
          </a:p>
        </p:txBody>
      </p:sp>
      <p:sp>
        <p:nvSpPr>
          <p:cNvPr id="13367" name="Rectangle 55"/>
          <p:cNvSpPr>
            <a:spLocks noChangeArrowheads="1"/>
          </p:cNvSpPr>
          <p:nvPr/>
        </p:nvSpPr>
        <p:spPr bwMode="auto">
          <a:xfrm>
            <a:off x="6789738" y="4478338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к</a:t>
            </a:r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auto">
          <a:xfrm>
            <a:off x="7508875" y="4478338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а</a:t>
            </a:r>
          </a:p>
        </p:txBody>
      </p:sp>
      <p:sp>
        <p:nvSpPr>
          <p:cNvPr id="13369" name="Rectangle 57"/>
          <p:cNvSpPr>
            <a:spLocks noChangeArrowheads="1"/>
          </p:cNvSpPr>
          <p:nvPr/>
        </p:nvSpPr>
        <p:spPr bwMode="auto">
          <a:xfrm>
            <a:off x="3908425" y="5197475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3300"/>
                </a:solidFill>
              </a:rPr>
              <a:t>г</a:t>
            </a:r>
          </a:p>
        </p:txBody>
      </p:sp>
      <p:sp>
        <p:nvSpPr>
          <p:cNvPr id="13370" name="Rectangle 58"/>
          <p:cNvSpPr>
            <a:spLocks noChangeArrowheads="1"/>
          </p:cNvSpPr>
          <p:nvPr/>
        </p:nvSpPr>
        <p:spPr bwMode="auto">
          <a:xfrm>
            <a:off x="4629150" y="5197475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у</a:t>
            </a:r>
          </a:p>
        </p:txBody>
      </p:sp>
      <p:sp>
        <p:nvSpPr>
          <p:cNvPr id="13371" name="Rectangle 59"/>
          <p:cNvSpPr>
            <a:spLocks noChangeArrowheads="1"/>
          </p:cNvSpPr>
          <p:nvPr/>
        </p:nvSpPr>
        <p:spPr bwMode="auto">
          <a:xfrm>
            <a:off x="5349875" y="5197475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</a:t>
            </a:r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auto">
          <a:xfrm>
            <a:off x="6069013" y="5197475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л</a:t>
            </a:r>
          </a:p>
        </p:txBody>
      </p:sp>
      <p:sp>
        <p:nvSpPr>
          <p:cNvPr id="13373" name="Rectangle 61"/>
          <p:cNvSpPr>
            <a:spLocks noChangeArrowheads="1"/>
          </p:cNvSpPr>
          <p:nvPr/>
        </p:nvSpPr>
        <p:spPr bwMode="auto">
          <a:xfrm>
            <a:off x="6789738" y="5197475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и</a:t>
            </a:r>
          </a:p>
        </p:txBody>
      </p:sp>
      <p:sp>
        <p:nvSpPr>
          <p:cNvPr id="13374" name="Rectangle 62"/>
          <p:cNvSpPr>
            <a:spLocks noChangeArrowheads="1"/>
          </p:cNvSpPr>
          <p:nvPr/>
        </p:nvSpPr>
        <p:spPr bwMode="auto">
          <a:xfrm>
            <a:off x="3908425" y="5918200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3300"/>
                </a:solidFill>
              </a:rPr>
              <a:t>а</a:t>
            </a:r>
          </a:p>
        </p:txBody>
      </p:sp>
      <p:sp>
        <p:nvSpPr>
          <p:cNvPr id="13375" name="Rectangle 63"/>
          <p:cNvSpPr>
            <a:spLocks noChangeArrowheads="1"/>
          </p:cNvSpPr>
          <p:nvPr/>
        </p:nvSpPr>
        <p:spPr bwMode="auto">
          <a:xfrm>
            <a:off x="3189288" y="5918200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</a:t>
            </a:r>
          </a:p>
        </p:txBody>
      </p:sp>
      <p:sp>
        <p:nvSpPr>
          <p:cNvPr id="13376" name="Rectangle 64"/>
          <p:cNvSpPr>
            <a:spLocks noChangeArrowheads="1"/>
          </p:cNvSpPr>
          <p:nvPr/>
        </p:nvSpPr>
        <p:spPr bwMode="auto">
          <a:xfrm>
            <a:off x="2468563" y="5918200"/>
            <a:ext cx="7191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у</a:t>
            </a:r>
          </a:p>
        </p:txBody>
      </p:sp>
      <p:sp>
        <p:nvSpPr>
          <p:cNvPr id="13377" name="Rectangle 65"/>
          <p:cNvSpPr>
            <a:spLocks noChangeArrowheads="1"/>
          </p:cNvSpPr>
          <p:nvPr/>
        </p:nvSpPr>
        <p:spPr bwMode="auto">
          <a:xfrm>
            <a:off x="1749425" y="5918200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т</a:t>
            </a:r>
          </a:p>
        </p:txBody>
      </p:sp>
      <p:sp>
        <p:nvSpPr>
          <p:cNvPr id="13378" name="Rectangle 66"/>
          <p:cNvSpPr>
            <a:spLocks noChangeArrowheads="1"/>
          </p:cNvSpPr>
          <p:nvPr/>
        </p:nvSpPr>
        <p:spPr bwMode="auto">
          <a:xfrm>
            <a:off x="1028700" y="5918200"/>
            <a:ext cx="7191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</a:t>
            </a:r>
          </a:p>
        </p:txBody>
      </p:sp>
      <p:sp>
        <p:nvSpPr>
          <p:cNvPr id="13379" name="Text Box 67"/>
          <p:cNvSpPr txBox="1">
            <a:spLocks noChangeArrowheads="1"/>
          </p:cNvSpPr>
          <p:nvPr/>
        </p:nvSpPr>
        <p:spPr bwMode="auto">
          <a:xfrm>
            <a:off x="2066131" y="181660"/>
            <a:ext cx="5004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КОНКУРС «КРОССВОРД»</a:t>
            </a:r>
            <a:r>
              <a:rPr lang="ru-RU" sz="3200" dirty="0" smtClean="0">
                <a:latin typeface="Arial" charset="0"/>
              </a:rPr>
              <a:t> </a:t>
            </a:r>
            <a:endParaRPr lang="ru-RU" sz="3200" dirty="0">
              <a:latin typeface="Arial" charset="0"/>
            </a:endParaRPr>
          </a:p>
        </p:txBody>
      </p:sp>
      <p:sp>
        <p:nvSpPr>
          <p:cNvPr id="13382" name="AutoShape 70"/>
          <p:cNvSpPr>
            <a:spLocks noChangeArrowheads="1"/>
          </p:cNvSpPr>
          <p:nvPr/>
        </p:nvSpPr>
        <p:spPr bwMode="auto">
          <a:xfrm rot="10800000">
            <a:off x="0" y="2320925"/>
            <a:ext cx="5600700" cy="455613"/>
          </a:xfrm>
          <a:prstGeom prst="wedgeRoundRectCallout">
            <a:avLst>
              <a:gd name="adj1" fmla="val 5468"/>
              <a:gd name="adj2" fmla="val 74736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83" name="Text Box 71"/>
          <p:cNvSpPr txBox="1">
            <a:spLocks noChangeArrowheads="1"/>
          </p:cNvSpPr>
          <p:nvPr/>
        </p:nvSpPr>
        <p:spPr bwMode="auto">
          <a:xfrm>
            <a:off x="257175" y="2343150"/>
            <a:ext cx="537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Имя мальчика, которого унесли гуси-лебеди</a:t>
            </a:r>
            <a:r>
              <a:rPr lang="ru-RU" altLang="ru-RU"/>
              <a:t> </a:t>
            </a:r>
          </a:p>
        </p:txBody>
      </p:sp>
      <p:sp>
        <p:nvSpPr>
          <p:cNvPr id="13380" name="AutoShape 68"/>
          <p:cNvSpPr>
            <a:spLocks noChangeArrowheads="1"/>
          </p:cNvSpPr>
          <p:nvPr/>
        </p:nvSpPr>
        <p:spPr bwMode="auto">
          <a:xfrm rot="10800000">
            <a:off x="0" y="2606675"/>
            <a:ext cx="2651125" cy="531813"/>
          </a:xfrm>
          <a:prstGeom prst="wedgeRoundRectCallout">
            <a:avLst>
              <a:gd name="adj1" fmla="val -45690"/>
              <a:gd name="adj2" fmla="val 288806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84" name="AutoShape 72"/>
          <p:cNvSpPr>
            <a:spLocks noChangeArrowheads="1"/>
          </p:cNvSpPr>
          <p:nvPr/>
        </p:nvSpPr>
        <p:spPr bwMode="auto">
          <a:xfrm rot="10800000">
            <a:off x="203200" y="3676650"/>
            <a:ext cx="3400425" cy="533400"/>
          </a:xfrm>
          <a:prstGeom prst="wedgeRoundRectCallout">
            <a:avLst>
              <a:gd name="adj1" fmla="val 23389"/>
              <a:gd name="adj2" fmla="val 164282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85" name="Text Box 73"/>
          <p:cNvSpPr txBox="1">
            <a:spLocks noChangeArrowheads="1"/>
          </p:cNvSpPr>
          <p:nvPr/>
        </p:nvSpPr>
        <p:spPr bwMode="auto">
          <a:xfrm>
            <a:off x="344488" y="3651250"/>
            <a:ext cx="3275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Второе название скатерти</a:t>
            </a:r>
            <a:r>
              <a:rPr lang="ru-RU" altLang="ru-RU"/>
              <a:t> </a:t>
            </a:r>
          </a:p>
        </p:txBody>
      </p:sp>
      <p:sp>
        <p:nvSpPr>
          <p:cNvPr id="13386" name="AutoShape 74"/>
          <p:cNvSpPr>
            <a:spLocks noChangeArrowheads="1"/>
          </p:cNvSpPr>
          <p:nvPr/>
        </p:nvSpPr>
        <p:spPr bwMode="auto">
          <a:xfrm rot="10800000">
            <a:off x="952500" y="1411288"/>
            <a:ext cx="5732463" cy="533400"/>
          </a:xfrm>
          <a:prstGeom prst="wedgeRoundRectCallout">
            <a:avLst>
              <a:gd name="adj1" fmla="val 35764"/>
              <a:gd name="adj2" fmla="val -29583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3387" name="Text Box 75"/>
          <p:cNvSpPr txBox="1">
            <a:spLocks noChangeArrowheads="1"/>
          </p:cNvSpPr>
          <p:nvPr/>
        </p:nvSpPr>
        <p:spPr bwMode="auto">
          <a:xfrm>
            <a:off x="982663" y="1412875"/>
            <a:ext cx="558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Как зовут курочку в русской народной сказке?</a:t>
            </a:r>
            <a:r>
              <a:rPr lang="ru-RU" altLang="ru-RU"/>
              <a:t> </a:t>
            </a:r>
          </a:p>
        </p:txBody>
      </p:sp>
      <p:sp>
        <p:nvSpPr>
          <p:cNvPr id="13381" name="Text Box 69"/>
          <p:cNvSpPr txBox="1">
            <a:spLocks noChangeArrowheads="1"/>
          </p:cNvSpPr>
          <p:nvPr/>
        </p:nvSpPr>
        <p:spPr bwMode="auto">
          <a:xfrm>
            <a:off x="219075" y="2632075"/>
            <a:ext cx="2392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Жилище Бабы-Яги</a:t>
            </a:r>
            <a:r>
              <a:rPr lang="ru-RU" altLang="ru-RU"/>
              <a:t> </a:t>
            </a:r>
          </a:p>
        </p:txBody>
      </p:sp>
      <p:sp>
        <p:nvSpPr>
          <p:cNvPr id="13388" name="AutoShape 76"/>
          <p:cNvSpPr>
            <a:spLocks noChangeArrowheads="1"/>
          </p:cNvSpPr>
          <p:nvPr/>
        </p:nvSpPr>
        <p:spPr bwMode="auto">
          <a:xfrm rot="10800000">
            <a:off x="839788" y="3346450"/>
            <a:ext cx="5487987" cy="533400"/>
          </a:xfrm>
          <a:prstGeom prst="wedgeRoundRectCallout">
            <a:avLst>
              <a:gd name="adj1" fmla="val 6056"/>
              <a:gd name="adj2" fmla="val -178278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89" name="Text Box 77"/>
          <p:cNvSpPr txBox="1">
            <a:spLocks noChangeArrowheads="1"/>
          </p:cNvSpPr>
          <p:nvPr/>
        </p:nvSpPr>
        <p:spPr bwMode="auto">
          <a:xfrm>
            <a:off x="804863" y="3392488"/>
            <a:ext cx="5367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Кто из жителей болот стал женой царевича?</a:t>
            </a:r>
            <a:r>
              <a:rPr lang="ru-RU" altLang="ru-RU"/>
              <a:t> </a:t>
            </a:r>
          </a:p>
        </p:txBody>
      </p:sp>
      <p:sp>
        <p:nvSpPr>
          <p:cNvPr id="13390" name="AutoShape 78"/>
          <p:cNvSpPr>
            <a:spLocks noChangeArrowheads="1"/>
          </p:cNvSpPr>
          <p:nvPr/>
        </p:nvSpPr>
        <p:spPr bwMode="auto">
          <a:xfrm>
            <a:off x="304800" y="4311650"/>
            <a:ext cx="7589838" cy="550863"/>
          </a:xfrm>
          <a:prstGeom prst="wedgeRoundRectCallout">
            <a:avLst>
              <a:gd name="adj1" fmla="val -2083"/>
              <a:gd name="adj2" fmla="val 138759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91" name="Text Box 79"/>
          <p:cNvSpPr txBox="1">
            <a:spLocks noChangeArrowheads="1"/>
          </p:cNvSpPr>
          <p:nvPr/>
        </p:nvSpPr>
        <p:spPr bwMode="auto">
          <a:xfrm>
            <a:off x="360363" y="4337050"/>
            <a:ext cx="735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С помощью какого инструмента Коту удалось спасти Петуха?</a:t>
            </a:r>
            <a:r>
              <a:rPr lang="ru-RU" altLang="ru-RU"/>
              <a:t> </a:t>
            </a:r>
          </a:p>
        </p:txBody>
      </p:sp>
      <p:sp>
        <p:nvSpPr>
          <p:cNvPr id="13392" name="AutoShape 80"/>
          <p:cNvSpPr>
            <a:spLocks noChangeArrowheads="1"/>
          </p:cNvSpPr>
          <p:nvPr/>
        </p:nvSpPr>
        <p:spPr bwMode="auto">
          <a:xfrm>
            <a:off x="876300" y="4648200"/>
            <a:ext cx="3951288" cy="549275"/>
          </a:xfrm>
          <a:prstGeom prst="wedgeRoundRectCallout">
            <a:avLst>
              <a:gd name="adj1" fmla="val -40718"/>
              <a:gd name="adj2" fmla="val 197398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93" name="Text Box 81"/>
          <p:cNvSpPr txBox="1">
            <a:spLocks noChangeArrowheads="1"/>
          </p:cNvSpPr>
          <p:nvPr/>
        </p:nvSpPr>
        <p:spPr bwMode="auto">
          <a:xfrm>
            <a:off x="958850" y="4765675"/>
            <a:ext cx="390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Летательный аппарат Бабы Яги </a:t>
            </a:r>
            <a:endParaRPr lang="ru-RU" altLang="ru-RU"/>
          </a:p>
        </p:txBody>
      </p:sp>
      <p:sp>
        <p:nvSpPr>
          <p:cNvPr id="2" name="AutoShape 8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2513" y="6429375"/>
            <a:ext cx="471487" cy="428625"/>
          </a:xfrm>
          <a:prstGeom prst="actionButtonForwardNex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16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3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3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3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3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3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3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3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3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3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3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3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13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13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3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1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000"/>
                                        <p:tgtEl>
                                          <p:spTgt spid="1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1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13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1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000"/>
                                        <p:tgtEl>
                                          <p:spTgt spid="1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3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3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3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3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000"/>
                                        <p:tgtEl>
                                          <p:spTgt spid="1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1000"/>
                                        <p:tgtEl>
                                          <p:spTgt spid="1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13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13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13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3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3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3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3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3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3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13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1000"/>
                                        <p:tgtEl>
                                          <p:spTgt spid="13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1000"/>
                                        <p:tgtEl>
                                          <p:spTgt spid="13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1000"/>
                                        <p:tgtEl>
                                          <p:spTgt spid="13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1000"/>
                                        <p:tgtEl>
                                          <p:spTgt spid="1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3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13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13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13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2" grpId="0" animBg="1"/>
      <p:bldP spid="13382" grpId="1" animBg="1"/>
      <p:bldP spid="13383" grpId="0"/>
      <p:bldP spid="13383" grpId="1"/>
      <p:bldP spid="13380" grpId="0" animBg="1"/>
      <p:bldP spid="13380" grpId="1" animBg="1"/>
      <p:bldP spid="13384" grpId="0" animBg="1"/>
      <p:bldP spid="13384" grpId="1" animBg="1"/>
      <p:bldP spid="13385" grpId="0"/>
      <p:bldP spid="13385" grpId="1"/>
      <p:bldP spid="13386" grpId="0" animBg="1"/>
      <p:bldP spid="13386" grpId="1" animBg="1"/>
      <p:bldP spid="13387" grpId="0"/>
      <p:bldP spid="13387" grpId="1"/>
      <p:bldP spid="13381" grpId="0"/>
      <p:bldP spid="13381" grpId="1"/>
      <p:bldP spid="13388" grpId="0" animBg="1"/>
      <p:bldP spid="13388" grpId="1" animBg="1"/>
      <p:bldP spid="13389" grpId="0"/>
      <p:bldP spid="13389" grpId="1"/>
      <p:bldP spid="13390" grpId="0" animBg="1"/>
      <p:bldP spid="13390" grpId="1" animBg="1"/>
      <p:bldP spid="13391" grpId="0"/>
      <p:bldP spid="13391" grpId="1"/>
      <p:bldP spid="13392" grpId="0" animBg="1"/>
      <p:bldP spid="13392" grpId="1" animBg="1"/>
      <p:bldP spid="13393" grpId="0"/>
      <p:bldP spid="1339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08745" y="378600"/>
            <a:ext cx="440319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КОНКУРС </a:t>
            </a:r>
          </a:p>
          <a:p>
            <a:pPr lvl="0" algn="ctr">
              <a:defRPr/>
            </a:pPr>
            <a:r>
              <a:rPr lang="ru-RU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«СОБЕРИ ПОСЛОВИЦУ»</a:t>
            </a:r>
            <a:endParaRPr lang="ru-RU" sz="32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1222375" y="17589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746125" y="1728788"/>
            <a:ext cx="314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</a:rPr>
              <a:t>Любишь кататься –</a:t>
            </a: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755650" y="2336800"/>
            <a:ext cx="204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</a:rPr>
              <a:t>Делу время,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88988" y="2913063"/>
            <a:ext cx="2541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</a:rPr>
              <a:t>а врозь скучно.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779463" y="3543300"/>
            <a:ext cx="2849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</a:rPr>
              <a:t>Семь раз отмерь,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55650" y="4183063"/>
            <a:ext cx="381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</a:rPr>
              <a:t>люби и саночки возить.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793750" y="4813300"/>
            <a:ext cx="215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</a:rPr>
              <a:t>а потехе час.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63588" y="5432425"/>
            <a:ext cx="278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</a:rPr>
              <a:t>один раз отрежь.</a:t>
            </a:r>
          </a:p>
        </p:txBody>
      </p:sp>
      <p:sp>
        <p:nvSpPr>
          <p:cNvPr id="14347" name="Text Box 17"/>
          <p:cNvSpPr txBox="1">
            <a:spLocks noChangeArrowheads="1"/>
          </p:cNvSpPr>
          <p:nvPr/>
        </p:nvSpPr>
        <p:spPr bwMode="auto">
          <a:xfrm>
            <a:off x="747713" y="6029325"/>
            <a:ext cx="2316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</a:rPr>
              <a:t>Вместе тесно,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2968625" y="3659188"/>
            <a:ext cx="3395663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Молодцы!</a:t>
            </a:r>
          </a:p>
        </p:txBody>
      </p:sp>
      <p:sp>
        <p:nvSpPr>
          <p:cNvPr id="2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2513" y="6429375"/>
            <a:ext cx="471487" cy="428625"/>
          </a:xfrm>
          <a:prstGeom prst="actionButtonForwardNex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3032125"/>
            <a:ext cx="13716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3071813"/>
            <a:ext cx="18986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9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1 -0.01783 L 0.33212 -0.3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217 -0.362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23837 0.45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809 L -0.00503 0.275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33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2948E-6 L 0.29444 1.329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3.46821E-7 C -0.06892 3.46821E-7 -0.125 -0.07468 -0.125 -0.16647 C -0.125 -0.25827 -0.06892 -0.33295 -4.72222E-6 -0.33295 C 0.06893 -0.33295 0.125 -0.25827 0.125 -0.16647 C 0.125 -0.07468 0.06893 3.46821E-7 -4.72222E-6 3.46821E-7 Z " pathEditMode="relative" rAng="10800000" ptsTypes="fffff">
                                      <p:cBhvr>
                                        <p:cTn id="32" dur="2000" spd="-100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/>
      <p:bldP spid="14350" grpId="0"/>
      <p:bldP spid="14351" grpId="0"/>
      <p:bldP spid="14355" grpId="0"/>
      <p:bldP spid="1435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40504" y="301625"/>
            <a:ext cx="506606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КОНКУРС</a:t>
            </a:r>
          </a:p>
          <a:p>
            <a:pPr lvl="0" algn="ctr">
              <a:defRPr/>
            </a:pPr>
            <a:r>
              <a:rPr lang="ru-RU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Arial" charset="0"/>
              </a:rPr>
              <a:t>«Назови автора сказки»</a:t>
            </a:r>
            <a:endParaRPr lang="ru-RU" sz="3200" dirty="0">
              <a:solidFill>
                <a:srgbClr val="CC3300"/>
              </a:solidFill>
              <a:latin typeface="Arial" charset="0"/>
            </a:endParaRPr>
          </a:p>
        </p:txBody>
      </p:sp>
      <p:graphicFrame>
        <p:nvGraphicFramePr>
          <p:cNvPr id="15416" name="Group 56"/>
          <p:cNvGraphicFramePr>
            <a:graphicFrameLocks noGrp="1"/>
          </p:cNvGraphicFramePr>
          <p:nvPr>
            <p:ph/>
          </p:nvPr>
        </p:nvGraphicFramePr>
        <p:xfrm>
          <a:off x="671513" y="1789113"/>
          <a:ext cx="7743825" cy="4411663"/>
        </p:xfrm>
        <a:graphic>
          <a:graphicData uri="http://schemas.openxmlformats.org/drawingml/2006/table">
            <a:tbl>
              <a:tblPr/>
              <a:tblGrid>
                <a:gridCol w="253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404" name="Text Box 4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09638" y="2316163"/>
            <a:ext cx="1924050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3" action="ppaction://hlinksldjump"/>
              </a:rPr>
              <a:t>«Золушка»</a:t>
            </a:r>
            <a:r>
              <a:rPr lang="ru-RU">
                <a:latin typeface="Arial" charset="0"/>
                <a:hlinkClick r:id="rId3" action="ppaction://hlinksldjump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15406" name="Text Box 4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330575" y="2316163"/>
            <a:ext cx="2254250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4" action="ppaction://hlinksldjump"/>
              </a:rPr>
              <a:t>«Мойдодыр»</a:t>
            </a:r>
            <a:r>
              <a:rPr lang="ru-RU">
                <a:latin typeface="Arial" charset="0"/>
                <a:hlinkClick r:id="rId4" action="ppaction://hlinksldjump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15407" name="Text Box 4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988050" y="2347913"/>
            <a:ext cx="2254250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5" action="ppaction://hlinksldjump"/>
              </a:rPr>
              <a:t>«Русалочка»</a:t>
            </a:r>
            <a:r>
              <a:rPr lang="ru-RU">
                <a:latin typeface="Arial" charset="0"/>
                <a:hlinkClick r:id="rId5" action="ppaction://hlinksldjump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15408" name="Text Box 4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833438" y="3690938"/>
            <a:ext cx="2254250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" action="ppaction://noaction"/>
              </a:rPr>
              <a:t>«Золотой</a:t>
            </a:r>
          </a:p>
          <a:p>
            <a:pPr>
              <a:defRPr/>
            </a:pPr>
            <a:r>
              <a:rPr lang="ru-RU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" action="ppaction://noaction"/>
              </a:rPr>
              <a:t>ключик»</a:t>
            </a:r>
            <a:r>
              <a:rPr lang="ru-RU">
                <a:latin typeface="Arial" charset="0"/>
                <a:hlinkClick r:id="rId6" action="ppaction://hlinksldjump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15409" name="Text Box 4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405188" y="3848100"/>
            <a:ext cx="2254250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7" action="ppaction://hlinksldjump"/>
              </a:rPr>
              <a:t>«Маугли»</a:t>
            </a:r>
            <a:r>
              <a:rPr lang="ru-RU">
                <a:latin typeface="Arial" charset="0"/>
                <a:hlinkClick r:id="rId7" action="ppaction://hlinksldjump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15410" name="Text Box 5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976938" y="3419475"/>
            <a:ext cx="2254250" cy="11874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8" action="ppaction://hlinksldjump"/>
              </a:rPr>
              <a:t>«Сказка о царе Салтане»</a:t>
            </a:r>
            <a:r>
              <a:rPr lang="ru-RU">
                <a:latin typeface="Arial" charset="0"/>
                <a:hlinkClick r:id="rId8" action="ppaction://hlinksldjump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15411" name="Text Box 5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804863" y="5048250"/>
            <a:ext cx="2254250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9" action="ppaction://hlinksldjump"/>
              </a:rPr>
              <a:t>«Конек-горбунок»</a:t>
            </a:r>
            <a:r>
              <a:rPr lang="ru-RU">
                <a:latin typeface="Arial" charset="0"/>
                <a:hlinkClick r:id="rId9" action="ppaction://hlinksldjump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15412" name="Text Box 52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390900" y="5048250"/>
            <a:ext cx="2254250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10" action="ppaction://hlinksldjump"/>
              </a:rPr>
              <a:t>«Гадкий утенок»</a:t>
            </a:r>
            <a:r>
              <a:rPr lang="ru-RU">
                <a:latin typeface="Arial" charset="0"/>
                <a:hlinkClick r:id="rId10" action="ppaction://hlinksldjump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15413" name="Text Box 53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5919788" y="5048250"/>
            <a:ext cx="2254250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11" action="ppaction://hlinksldjump"/>
              </a:rPr>
              <a:t>«Горшок каши»</a:t>
            </a:r>
            <a:r>
              <a:rPr lang="ru-RU">
                <a:latin typeface="Arial" charset="0"/>
                <a:hlinkClick r:id="rId11" action="ppaction://hlinksldjump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15390" name="AutoShape 5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2513" y="6429375"/>
            <a:ext cx="471487" cy="428625"/>
          </a:xfrm>
          <a:prstGeom prst="actionButtonForwardNex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87860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2475" y="857250"/>
            <a:ext cx="2613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1. Ш. Перро</a:t>
            </a:r>
            <a:r>
              <a:rPr lang="ru-RU" altLang="ru-RU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23900" y="3122613"/>
            <a:ext cx="2274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2. В. Гауф</a:t>
            </a:r>
            <a:r>
              <a:rPr lang="ru-RU" altLang="ru-RU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49275" y="5291138"/>
            <a:ext cx="3608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3. Братья Гримм</a:t>
            </a:r>
            <a:r>
              <a:rPr lang="ru-RU" altLang="ru-RU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6389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540" name="Picture 12" descr="Перро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651000"/>
            <a:ext cx="197485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золушка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465263"/>
            <a:ext cx="184150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124200" y="85407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2820988" y="315595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941763" y="527208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7009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  <p:bldP spid="22538" grpId="0"/>
      <p:bldP spid="22542" grpId="0"/>
      <p:bldP spid="22543" grpId="0"/>
      <p:bldP spid="225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34963" y="885825"/>
            <a:ext cx="287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1. А.Л. Барто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96863" y="3201988"/>
            <a:ext cx="3249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2. С.Я. Маршак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79400" y="5572125"/>
            <a:ext cx="3763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3. К.И. Чуковский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908300" y="86836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271838" y="317658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762375" y="555942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pic>
        <p:nvPicPr>
          <p:cNvPr id="18443" name="Picture 11" descr="Чуковский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2227263"/>
            <a:ext cx="20097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мойдодыр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1828800"/>
            <a:ext cx="224155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150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6185E-6 L -4.72222E-6 -0.3498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  <p:bldP spid="18440" grpId="0"/>
      <p:bldP spid="18441" grpId="0"/>
      <p:bldP spid="184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6875" y="617538"/>
            <a:ext cx="3138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1. В.В. Бианки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8463" y="3119438"/>
            <a:ext cx="3668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2. Г. Х. Андерсен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88938" y="5511800"/>
            <a:ext cx="3173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3. А.А. Волков </a:t>
            </a:r>
          </a:p>
        </p:txBody>
      </p:sp>
      <p:sp>
        <p:nvSpPr>
          <p:cNvPr id="18437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244850" y="6096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884613" y="30861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286125" y="551973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pic>
        <p:nvPicPr>
          <p:cNvPr id="19468" name="Picture 12" descr="Русалочка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2228850"/>
            <a:ext cx="2303462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Андерсен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2187575"/>
            <a:ext cx="182086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610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  <p:bldP spid="19465" grpId="0"/>
      <p:bldP spid="19466" grpId="0"/>
      <p:bldP spid="194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81013" y="617538"/>
            <a:ext cx="2973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1. П.П. Бажов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14350" y="3119438"/>
            <a:ext cx="33480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2. А.Н. Толстой 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09588" y="5511800"/>
            <a:ext cx="2936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3. Н.Н. Носов </a:t>
            </a:r>
          </a:p>
        </p:txBody>
      </p:sp>
      <p:sp>
        <p:nvSpPr>
          <p:cNvPr id="19461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176588" y="59531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665538" y="311467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217863" y="549275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pic>
        <p:nvPicPr>
          <p:cNvPr id="20497" name="Picture 17" descr="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2370138"/>
            <a:ext cx="18383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8" descr="Золотой ключ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981200"/>
            <a:ext cx="22098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732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0" grpId="0"/>
      <p:bldP spid="20492" grpId="0"/>
      <p:bldP spid="20493" grpId="0"/>
      <p:bldP spid="204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92500" y="45608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1800" b="0">
                <a:solidFill>
                  <a:srgbClr val="800000"/>
                </a:solidFill>
              </a:rPr>
              <a:t>  </a:t>
            </a:r>
          </a:p>
        </p:txBody>
      </p:sp>
      <p:pic>
        <p:nvPicPr>
          <p:cNvPr id="2054" name="Picture 6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06" y="3468321"/>
            <a:ext cx="15859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70" y="1884363"/>
            <a:ext cx="15382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photo_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55" y="1884363"/>
            <a:ext cx="15414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1177132917_gorb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56" y="1884363"/>
            <a:ext cx="200183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970" y="3468321"/>
            <a:ext cx="1610878" cy="13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36575" y="871538"/>
            <a:ext cx="2882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1. Р. Киплинг</a:t>
            </a:r>
            <a:r>
              <a:rPr lang="ru-RU" altLang="ru-RU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98475" y="3122613"/>
            <a:ext cx="2733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2. Д. Родари</a:t>
            </a:r>
            <a:r>
              <a:rPr lang="ru-RU" altLang="ru-RU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38163" y="5262563"/>
            <a:ext cx="233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3. А. Милн</a:t>
            </a:r>
            <a:r>
              <a:rPr lang="ru-RU" altLang="ru-RU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0485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341688" y="85407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051175" y="312737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692400" y="522763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pic>
        <p:nvPicPr>
          <p:cNvPr id="21521" name="Picture 17" descr="Киппли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109788"/>
            <a:ext cx="191770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маугл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1790" r="6325" b="8983"/>
          <a:stretch>
            <a:fillRect/>
          </a:stretch>
        </p:blipFill>
        <p:spPr bwMode="auto">
          <a:xfrm>
            <a:off x="6724650" y="2119313"/>
            <a:ext cx="19605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10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  <p:bldP spid="21518" grpId="0"/>
      <p:bldP spid="21519" grpId="0"/>
      <p:bldP spid="215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0800" y="857250"/>
            <a:ext cx="3198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1. А.С. Пушкин</a:t>
            </a:r>
            <a:r>
              <a:rPr lang="ru-RU" altLang="ru-RU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5563" y="3122613"/>
            <a:ext cx="3863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2. В.А. Жуковский</a:t>
            </a:r>
            <a:r>
              <a:rPr lang="ru-RU" altLang="ru-RU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87313" y="5262563"/>
            <a:ext cx="3241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3. И.А. Крылов</a:t>
            </a:r>
            <a:r>
              <a:rPr lang="ru-RU" altLang="ru-RU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1509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954338" y="84137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649663" y="314166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141663" y="522922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pic>
        <p:nvPicPr>
          <p:cNvPr id="26641" name="Picture 17" descr="03_01_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43138"/>
            <a:ext cx="17653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8" descr="Салта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2252663"/>
            <a:ext cx="1905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093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  <p:bldP spid="26634" grpId="0"/>
      <p:bldP spid="26636" grpId="0"/>
      <p:bldP spid="26637" grpId="0"/>
      <p:bldP spid="266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42888" y="857250"/>
            <a:ext cx="29956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1. П.П. Ершов</a:t>
            </a:r>
            <a:r>
              <a:rPr lang="ru-RU" altLang="ru-RU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76225" y="3094038"/>
            <a:ext cx="3198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2. А.С. Пушкин</a:t>
            </a:r>
            <a:r>
              <a:rPr lang="ru-RU" altLang="ru-RU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71463" y="5262563"/>
            <a:ext cx="2876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3. А.П. Чехов</a:t>
            </a:r>
            <a:r>
              <a:rPr lang="ru-RU" altLang="ru-RU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2533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009900" y="84137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225800" y="308451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914650" y="524668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pic>
        <p:nvPicPr>
          <p:cNvPr id="27665" name="Picture 17" descr="Ерш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684463"/>
            <a:ext cx="1808162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 descr="коне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2135188"/>
            <a:ext cx="238283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528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/>
      <p:bldP spid="27658" grpId="0"/>
      <p:bldP spid="27660" grpId="0"/>
      <p:bldP spid="27661" grpId="0"/>
      <p:bldP spid="276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52438" y="885825"/>
            <a:ext cx="264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1. Ш. Перро 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85763" y="3216275"/>
            <a:ext cx="276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2. Д. Родари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33375" y="5572125"/>
            <a:ext cx="3668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3. Г. Х. Андерсен 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862263" y="88265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109913" y="317658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775075" y="557053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pic>
        <p:nvPicPr>
          <p:cNvPr id="28689" name="Picture 17" descr="photo_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651125"/>
            <a:ext cx="2489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 descr="Андерсен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2557463"/>
            <a:ext cx="177482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68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6185E-6 L -4.72222E-6 -0.3498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2" grpId="0"/>
      <p:bldP spid="28683" grpId="0"/>
      <p:bldP spid="28684" grpId="0"/>
      <p:bldP spid="28685" grpId="0"/>
      <p:bldP spid="286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03238" y="617538"/>
            <a:ext cx="2936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1. Н.Н. Носов 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49250" y="3060700"/>
            <a:ext cx="3636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2. Братья Гримм 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58788" y="5511800"/>
            <a:ext cx="3043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3. В.П. Катаев </a:t>
            </a:r>
          </a:p>
        </p:txBody>
      </p:sp>
      <p:sp>
        <p:nvSpPr>
          <p:cNvPr id="24581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203575" y="56832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756025" y="305276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271838" y="550703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800000"/>
                </a:solidFill>
              </a:rPr>
              <a:t>?</a:t>
            </a:r>
          </a:p>
        </p:txBody>
      </p:sp>
      <p:pic>
        <p:nvPicPr>
          <p:cNvPr id="29713" name="Picture 17" descr="БрГрим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2270125"/>
            <a:ext cx="187325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8" descr="Kas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2271713"/>
            <a:ext cx="253523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63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  <p:bldP spid="29708" grpId="0"/>
      <p:bldP spid="29709" grpId="0"/>
      <p:bldP spid="297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320153" y="258763"/>
            <a:ext cx="316702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БЛИЦ - КОНКУРС</a:t>
            </a:r>
            <a:endParaRPr lang="ru-RU" sz="32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263525" y="1535113"/>
            <a:ext cx="574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800000"/>
                </a:solidFill>
              </a:rPr>
              <a:t> Где жили старик со старухой </a:t>
            </a:r>
          </a:p>
          <a:p>
            <a:pPr algn="l" eaLnBrk="1" hangingPunct="1"/>
            <a:r>
              <a:rPr lang="ru-RU" altLang="ru-RU" sz="2000">
                <a:solidFill>
                  <a:srgbClr val="800000"/>
                </a:solidFill>
              </a:rPr>
              <a:t>из сказки А.С. Пушкина о золотой рыбке?</a:t>
            </a: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800000"/>
                </a:solidFill>
              </a:rPr>
              <a:t> Как звали собаку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ru-RU" altLang="ru-RU" sz="2000">
                <a:solidFill>
                  <a:srgbClr val="800000"/>
                </a:solidFill>
              </a:rPr>
              <a:t>из сказки А.Н. Толстого «Золотой ключик»?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800000"/>
                </a:solidFill>
              </a:rPr>
              <a:t> В чём Маша из р.н.с. «Маша и медведь»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ru-RU" altLang="ru-RU" sz="2000">
                <a:solidFill>
                  <a:srgbClr val="800000"/>
                </a:solidFill>
              </a:rPr>
              <a:t> домой к деду с бабкой воротилась?</a:t>
            </a:r>
            <a:r>
              <a:rPr lang="ru-RU" altLang="ru-RU"/>
              <a:t> </a:t>
            </a: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</p:txBody>
      </p:sp>
      <p:pic>
        <p:nvPicPr>
          <p:cNvPr id="30729" name="Picture 9" descr="17692084_pushkin_Dmitriy_Nepomnyaschiy_i_Olga_Popugae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55613"/>
            <a:ext cx="122396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276975" y="1851025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У самого синего моря</a:t>
            </a:r>
          </a:p>
        </p:txBody>
      </p:sp>
      <p:pic>
        <p:nvPicPr>
          <p:cNvPr id="30731" name="Picture 11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2320925"/>
            <a:ext cx="1355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7316788" y="3643313"/>
            <a:ext cx="1176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Артемон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339013" y="5872163"/>
            <a:ext cx="1214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В коробе</a:t>
            </a:r>
          </a:p>
        </p:txBody>
      </p:sp>
      <p:pic>
        <p:nvPicPr>
          <p:cNvPr id="30734" name="Picture 14" descr="1188908762_masha_i_medv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4257675"/>
            <a:ext cx="1150937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2513" y="6429375"/>
            <a:ext cx="471487" cy="428625"/>
          </a:xfrm>
          <a:prstGeom prst="actionButtonForwardNex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05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30732" grpId="0"/>
      <p:bldP spid="307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320152" y="258763"/>
            <a:ext cx="323114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БЛИЦ - </a:t>
            </a:r>
            <a:r>
              <a:rPr lang="ru-RU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КОНКУРС</a:t>
            </a:r>
            <a:r>
              <a:rPr lang="ru-R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662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2513" y="6429375"/>
            <a:ext cx="471487" cy="428625"/>
          </a:xfrm>
          <a:prstGeom prst="actionButtonForwardNex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263525" y="15351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263525" y="1535113"/>
            <a:ext cx="5926138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800000"/>
                </a:solidFill>
              </a:rPr>
              <a:t> У кого из героев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ru-RU" altLang="ru-RU" sz="2000">
                <a:solidFill>
                  <a:srgbClr val="800000"/>
                </a:solidFill>
              </a:rPr>
              <a:t>были хрустальные туфельки?</a:t>
            </a: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800000"/>
                </a:solidFill>
              </a:rPr>
              <a:t> Кто и каким необычным видом транспорта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ru-RU" altLang="ru-RU" sz="2000">
                <a:solidFill>
                  <a:srgbClr val="800000"/>
                </a:solidFill>
              </a:rPr>
              <a:t> попал во дворец к царю?</a:t>
            </a:r>
            <a:r>
              <a:rPr lang="ru-RU" altLang="ru-RU"/>
              <a:t> </a:t>
            </a: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800000"/>
                </a:solidFill>
              </a:rPr>
              <a:t> В какой сказке овощи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ru-RU" altLang="ru-RU" sz="2000">
                <a:solidFill>
                  <a:srgbClr val="800000"/>
                </a:solidFill>
              </a:rPr>
              <a:t>действуют как живые существа?</a:t>
            </a:r>
            <a:r>
              <a:rPr lang="ru-RU" altLang="ru-RU"/>
              <a:t> </a:t>
            </a: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</p:txBody>
      </p:sp>
      <p:pic>
        <p:nvPicPr>
          <p:cNvPr id="31755" name="Picture 11" descr="Ilj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188913"/>
            <a:ext cx="10525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556500" y="18034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У Золушки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438775" y="3794125"/>
            <a:ext cx="1843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Емеля на печи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583113" y="5907088"/>
            <a:ext cx="4560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Д. Родари «Приключения Чиполлино»</a:t>
            </a:r>
          </a:p>
        </p:txBody>
      </p:sp>
      <p:pic>
        <p:nvPicPr>
          <p:cNvPr id="31760" name="Picture 16" descr="7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2457450"/>
            <a:ext cx="119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17" descr="10000520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4310063"/>
            <a:ext cx="1211262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99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31757" grpId="0"/>
      <p:bldP spid="317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320152" y="258763"/>
            <a:ext cx="323114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БЛИЦ - </a:t>
            </a:r>
            <a:r>
              <a:rPr lang="ru-RU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КОНКУРС</a:t>
            </a:r>
            <a:r>
              <a:rPr lang="ru-R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63525" y="1535113"/>
            <a:ext cx="59277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800000"/>
                </a:solidFill>
              </a:rPr>
              <a:t> Имя этой девочки означает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ru-RU" altLang="ru-RU" sz="2000">
                <a:solidFill>
                  <a:srgbClr val="800000"/>
                </a:solidFill>
              </a:rPr>
              <a:t>меру длины, равную 2,5 см.</a:t>
            </a:r>
            <a:r>
              <a:rPr lang="ru-RU" altLang="ru-RU"/>
              <a:t>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/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800000"/>
                </a:solidFill>
              </a:rPr>
              <a:t> Кто написал сказку «Аленький цветочек»?</a:t>
            </a:r>
            <a:r>
              <a:rPr lang="ru-RU" altLang="ru-RU"/>
              <a:t> </a:t>
            </a: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800000"/>
                </a:solidFill>
              </a:rPr>
              <a:t> Как звали трех медведей?</a:t>
            </a:r>
            <a:r>
              <a:rPr lang="ru-RU" altLang="ru-RU"/>
              <a:t> </a:t>
            </a: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</p:txBody>
      </p:sp>
      <p:pic>
        <p:nvPicPr>
          <p:cNvPr id="32774" name="Picture 6" descr="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77838"/>
            <a:ext cx="1371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221288" y="1903413"/>
            <a:ext cx="3355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Дюймовочка. Г.Х. Андерсен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985000" y="3835400"/>
            <a:ext cx="1608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С.Т. Аксаков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770188" y="6108700"/>
            <a:ext cx="568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Михаил Потапыч, Настасья Петровна, Мишутка</a:t>
            </a:r>
            <a:r>
              <a:rPr lang="ru-RU" altLang="ru-RU"/>
              <a:t> </a:t>
            </a:r>
          </a:p>
        </p:txBody>
      </p:sp>
      <p:pic>
        <p:nvPicPr>
          <p:cNvPr id="32780" name="Picture 12" descr="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2566988"/>
            <a:ext cx="952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822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259263"/>
            <a:ext cx="115411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2513" y="6429375"/>
            <a:ext cx="471487" cy="428625"/>
          </a:xfrm>
          <a:prstGeom prst="actionButtonForwardNex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67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  <p:bldP spid="327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2513" y="6429375"/>
            <a:ext cx="471487" cy="428625"/>
          </a:xfrm>
          <a:prstGeom prst="actionButtonForwardNex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320152" y="258763"/>
            <a:ext cx="323114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БЛИЦ - </a:t>
            </a:r>
            <a:r>
              <a:rPr lang="ru-RU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КОНКУРС</a:t>
            </a:r>
            <a:r>
              <a:rPr lang="ru-R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263525" y="1535113"/>
            <a:ext cx="64039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1800">
                <a:solidFill>
                  <a:srgbClr val="800000"/>
                </a:solidFill>
              </a:rPr>
              <a:t> </a:t>
            </a:r>
            <a:r>
              <a:rPr lang="ru-RU" altLang="ru-RU" sz="2000">
                <a:solidFill>
                  <a:srgbClr val="800000"/>
                </a:solidFill>
              </a:rPr>
              <a:t>Учреждение,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ru-RU" altLang="ru-RU" sz="2000">
                <a:solidFill>
                  <a:srgbClr val="800000"/>
                </a:solidFill>
              </a:rPr>
              <a:t> в котором работает Печкин из Простоквашино?</a:t>
            </a:r>
            <a:r>
              <a:rPr lang="ru-RU" altLang="ru-RU"/>
              <a:t>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800000"/>
                </a:solidFill>
              </a:rPr>
              <a:t> Профессия силача,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ru-RU" altLang="ru-RU" sz="2000">
                <a:solidFill>
                  <a:srgbClr val="800000"/>
                </a:solidFill>
              </a:rPr>
              <a:t>который мог одним ударом убить семерых.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297738" y="2949575"/>
            <a:ext cx="862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Почта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7248525" y="5961063"/>
            <a:ext cx="1160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Портной</a:t>
            </a:r>
          </a:p>
        </p:txBody>
      </p:sp>
      <p:pic>
        <p:nvPicPr>
          <p:cNvPr id="33802" name="Picture 10" descr="31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1184275"/>
            <a:ext cx="1947863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 descr="1209509071_to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4025900"/>
            <a:ext cx="188912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7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2513" y="6429375"/>
            <a:ext cx="471487" cy="428625"/>
          </a:xfrm>
          <a:prstGeom prst="actionButtonForwardNex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320152" y="258763"/>
            <a:ext cx="323114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БЛИЦ - </a:t>
            </a:r>
            <a:r>
              <a:rPr lang="ru-RU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КОНКУРС</a:t>
            </a:r>
            <a:r>
              <a:rPr lang="ru-R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54013" y="2022475"/>
            <a:ext cx="49434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1800">
                <a:solidFill>
                  <a:srgbClr val="800000"/>
                </a:solidFill>
              </a:rPr>
              <a:t> </a:t>
            </a:r>
            <a:r>
              <a:rPr lang="ru-RU" altLang="ru-RU" sz="2000">
                <a:solidFill>
                  <a:srgbClr val="800000"/>
                </a:solidFill>
              </a:rPr>
              <a:t>Кто дал Буратино золотой ключик?</a:t>
            </a:r>
          </a:p>
          <a:p>
            <a:pPr algn="l" eaLnBrk="1" hangingPunct="1">
              <a:buFont typeface="Wingdings" panose="05000000000000000000" pitchFamily="2" charset="2"/>
              <a:buChar char="ü"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800000"/>
                </a:solidFill>
              </a:rPr>
              <a:t> Кличка собаки из сказки «Репка». </a:t>
            </a:r>
          </a:p>
          <a:p>
            <a:pPr algn="l" eaLnBrk="1" hangingPunct="1">
              <a:buFont typeface="Wingdings" panose="05000000000000000000" pitchFamily="2" charset="2"/>
              <a:buChar char="ü"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800000"/>
                </a:solidFill>
              </a:rPr>
              <a:t> Из чего старуха слепила колобок?</a:t>
            </a:r>
            <a:r>
              <a:rPr lang="ru-RU" altLang="ru-RU"/>
              <a:t> </a:t>
            </a: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489700" y="1981200"/>
            <a:ext cx="234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Черепаха Тортила</a:t>
            </a:r>
            <a:r>
              <a:rPr lang="ru-RU" altLang="ru-RU"/>
              <a:t> 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608888" y="3813175"/>
            <a:ext cx="892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Жучка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453313" y="569912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Из муки</a:t>
            </a:r>
          </a:p>
        </p:txBody>
      </p:sp>
      <p:pic>
        <p:nvPicPr>
          <p:cNvPr id="34826" name="Picture 10" descr="zumu7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676275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4418013"/>
            <a:ext cx="15017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2697163"/>
            <a:ext cx="1344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  <p:bldP spid="348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6913" y="614363"/>
            <a:ext cx="2619375" cy="654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Сказки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22338" y="2154238"/>
            <a:ext cx="2732087" cy="588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</a:rPr>
              <a:t>народные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659438" y="2146300"/>
            <a:ext cx="2470150" cy="588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</a:rPr>
              <a:t>авторские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51275" y="3141663"/>
            <a:ext cx="1230313" cy="469900"/>
          </a:xfrm>
          <a:prstGeom prst="rect">
            <a:avLst/>
          </a:prstGeom>
          <a:solidFill>
            <a:srgbClr val="FFFF00"/>
          </a:solidFill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dirty="0">
                <a:solidFill>
                  <a:schemeClr val="accent6">
                    <a:lumMod val="50000"/>
                  </a:schemeClr>
                </a:solidFill>
              </a:rPr>
              <a:t>Сказки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042988" y="4868863"/>
            <a:ext cx="2036762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dirty="0">
                <a:solidFill>
                  <a:schemeClr val="accent6">
                    <a:lumMod val="50000"/>
                  </a:schemeClr>
                </a:solidFill>
              </a:rPr>
              <a:t>волшебные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08400" y="4868863"/>
            <a:ext cx="162242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dirty="0">
                <a:solidFill>
                  <a:schemeClr val="accent6">
                    <a:lumMod val="50000"/>
                  </a:schemeClr>
                </a:solidFill>
              </a:rPr>
              <a:t>бытовые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264275" y="4900613"/>
            <a:ext cx="213042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dirty="0">
                <a:solidFill>
                  <a:schemeClr val="accent6">
                    <a:lumMod val="50000"/>
                  </a:schemeClr>
                </a:solidFill>
              </a:rPr>
              <a:t>о животных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2278063" y="1358900"/>
            <a:ext cx="1958975" cy="6635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4992688" y="1346200"/>
            <a:ext cx="1771650" cy="6619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1979613" y="3644900"/>
            <a:ext cx="2160587" cy="11525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4500563" y="3644900"/>
            <a:ext cx="12700" cy="11525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4933950" y="3644900"/>
            <a:ext cx="2228850" cy="112236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79400" y="1946275"/>
            <a:ext cx="54435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800000"/>
                </a:solidFill>
              </a:rPr>
              <a:t> Предмет гордости Карабаса-Барабаса.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/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800000"/>
                </a:solidFill>
              </a:rPr>
              <a:t> Какое средство помогло Карлсону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ru-RU" altLang="ru-RU" sz="2000">
                <a:solidFill>
                  <a:srgbClr val="800000"/>
                </a:solidFill>
              </a:rPr>
              <a:t>избавиться от высокой температуры?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800000"/>
                </a:solidFill>
              </a:rPr>
              <a:t> Что купила на базаре Муха-Цокотуха?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320152" y="258763"/>
            <a:ext cx="323114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БЛИЦ - </a:t>
            </a:r>
            <a:r>
              <a:rPr lang="ru-RU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КОНКУРС</a:t>
            </a:r>
            <a:r>
              <a:rPr lang="ru-R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880100" y="1944688"/>
            <a:ext cx="1039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Борода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576888" y="3814763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Варенье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700713" y="5638800"/>
            <a:ext cx="119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CC3300"/>
                </a:solidFill>
              </a:rPr>
              <a:t>Самовар</a:t>
            </a:r>
          </a:p>
        </p:txBody>
      </p:sp>
      <p:pic>
        <p:nvPicPr>
          <p:cNvPr id="36875" name="Picture 11" descr="116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912813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karl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20963"/>
            <a:ext cx="12382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muha-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4689475"/>
            <a:ext cx="14033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2513" y="6429375"/>
            <a:ext cx="471487" cy="428625"/>
          </a:xfrm>
          <a:prstGeom prst="actionButtonForwardNex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725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  <p:bldP spid="368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983654" y="645934"/>
            <a:ext cx="514531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 </a:t>
            </a:r>
            <a:r>
              <a:rPr lang="ru-RU" sz="7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МОЛОДЦЫ!</a:t>
            </a:r>
            <a:endParaRPr lang="ru-RU" sz="72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31747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073525" y="5794375"/>
            <a:ext cx="793750" cy="7397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1748" name="Picture 14" descr="normal_32bbf529625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1846263"/>
            <a:ext cx="286067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4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553371" y="1176206"/>
            <a:ext cx="58991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КОНКУРС</a:t>
            </a:r>
            <a:endParaRPr lang="ru-RU" sz="3600" b="1" dirty="0" smtClean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ea typeface="+mj-ea"/>
              <a:cs typeface="+mj-cs"/>
            </a:endParaRPr>
          </a:p>
          <a:p>
            <a:pPr algn="ctr">
              <a:defRPr/>
            </a:pPr>
            <a:r>
              <a:rPr lang="ru-RU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ea typeface="+mj-ea"/>
                <a:cs typeface="+mj-cs"/>
              </a:rPr>
              <a:t>«Погружение в мир сказок» </a:t>
            </a:r>
          </a:p>
        </p:txBody>
      </p:sp>
      <p:sp>
        <p:nvSpPr>
          <p:cNvPr id="4119" name="Text Box 27"/>
          <p:cNvSpPr txBox="1">
            <a:spLocks noChangeArrowheads="1"/>
          </p:cNvSpPr>
          <p:nvPr/>
        </p:nvSpPr>
        <p:spPr bwMode="auto">
          <a:xfrm>
            <a:off x="1553371" y="4075331"/>
            <a:ext cx="5922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800" dirty="0">
                <a:solidFill>
                  <a:srgbClr val="800000"/>
                </a:solidFill>
              </a:rPr>
              <a:t>В какой сказке живут эти герои?</a:t>
            </a:r>
          </a:p>
        </p:txBody>
      </p:sp>
      <p:sp>
        <p:nvSpPr>
          <p:cNvPr id="4128" name="AutoShape 4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2513" y="6429375"/>
            <a:ext cx="471487" cy="428625"/>
          </a:xfrm>
          <a:prstGeom prst="actionButtonForwardNex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98309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17942" y="529504"/>
            <a:ext cx="81359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800" dirty="0" smtClean="0">
                <a:solidFill>
                  <a:srgbClr val="800000"/>
                </a:solidFill>
              </a:rPr>
              <a:t>Надоело </a:t>
            </a:r>
            <a:r>
              <a:rPr lang="ru-RU" altLang="ru-RU" sz="2800" dirty="0">
                <a:solidFill>
                  <a:srgbClr val="800000"/>
                </a:solidFill>
              </a:rPr>
              <a:t>ему лежать, он и покатился с окна на завалинку, с завалинки – на травку, с травки на дорожку и покатился по дорожке.</a:t>
            </a:r>
            <a:r>
              <a:rPr lang="ru-RU" altLang="ru-RU" sz="2800" dirty="0"/>
              <a:t> </a:t>
            </a:r>
          </a:p>
        </p:txBody>
      </p:sp>
      <p:sp>
        <p:nvSpPr>
          <p:cNvPr id="512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03" name="Picture 7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42" y="2471738"/>
            <a:ext cx="3990196" cy="299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398588" y="3651250"/>
            <a:ext cx="1889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rgbClr val="CC3300"/>
                </a:solidFill>
              </a:rPr>
              <a:t>Колобок</a:t>
            </a:r>
          </a:p>
        </p:txBody>
      </p:sp>
    </p:spTree>
    <p:extLst>
      <p:ext uri="{BB962C8B-B14F-4D97-AF65-F5344CB8AC3E}">
        <p14:creationId xmlns:p14="http://schemas.microsoft.com/office/powerpoint/2010/main" val="3616847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17942" y="541800"/>
            <a:ext cx="81359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smtClean="0">
                <a:solidFill>
                  <a:srgbClr val="800000"/>
                </a:solidFill>
              </a:rPr>
              <a:t>В </a:t>
            </a:r>
            <a:r>
              <a:rPr lang="ru-RU" altLang="ru-RU" sz="2800" dirty="0">
                <a:solidFill>
                  <a:srgbClr val="800000"/>
                </a:solidFill>
              </a:rPr>
              <a:t>избушке старая Баба-Яга прядет кудель. </a:t>
            </a:r>
            <a:endParaRPr lang="ru-RU" altLang="ru-RU" sz="2800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ru-RU" altLang="ru-RU" sz="2800" dirty="0" smtClean="0">
                <a:solidFill>
                  <a:srgbClr val="800000"/>
                </a:solidFill>
              </a:rPr>
              <a:t>А </a:t>
            </a:r>
            <a:r>
              <a:rPr lang="ru-RU" altLang="ru-RU" sz="2800" dirty="0">
                <a:solidFill>
                  <a:srgbClr val="800000"/>
                </a:solidFill>
              </a:rPr>
              <a:t>на лавочке сидит братец, играет серебряными яблочками.</a:t>
            </a:r>
          </a:p>
        </p:txBody>
      </p:sp>
      <p:pic>
        <p:nvPicPr>
          <p:cNvPr id="6150" name="Picture 6" descr="art_3_5_clip_image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92" y="2349990"/>
            <a:ext cx="3442075" cy="356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94263" y="3810549"/>
            <a:ext cx="2406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rgbClr val="CC3300"/>
                </a:solidFill>
              </a:rPr>
              <a:t>Гуси-лебеди</a:t>
            </a:r>
          </a:p>
        </p:txBody>
      </p:sp>
    </p:spTree>
    <p:extLst>
      <p:ext uri="{BB962C8B-B14F-4D97-AF65-F5344CB8AC3E}">
        <p14:creationId xmlns:p14="http://schemas.microsoft.com/office/powerpoint/2010/main" val="29081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85742" y="748838"/>
            <a:ext cx="8064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800" dirty="0" smtClean="0">
                <a:solidFill>
                  <a:srgbClr val="800000"/>
                </a:solidFill>
              </a:rPr>
              <a:t>Девочка </a:t>
            </a:r>
            <a:r>
              <a:rPr lang="ru-RU" altLang="ru-RU" sz="2800" dirty="0">
                <a:solidFill>
                  <a:srgbClr val="800000"/>
                </a:solidFill>
              </a:rPr>
              <a:t>взяла самую большую ложку и похлебала из самой большой чашки.</a:t>
            </a:r>
            <a:r>
              <a:rPr lang="ru-RU" altLang="ru-RU" dirty="0">
                <a:solidFill>
                  <a:srgbClr val="800000"/>
                </a:solidFill>
              </a:rPr>
              <a:t> </a:t>
            </a:r>
          </a:p>
        </p:txBody>
      </p:sp>
      <p:pic>
        <p:nvPicPr>
          <p:cNvPr id="7174" name="Picture 6" descr="82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33" y="2236701"/>
            <a:ext cx="2873807" cy="364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04212" y="3380678"/>
            <a:ext cx="2631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rgbClr val="CC3300"/>
                </a:solidFill>
              </a:rPr>
              <a:t>Три медведя</a:t>
            </a:r>
          </a:p>
        </p:txBody>
      </p:sp>
    </p:spTree>
    <p:extLst>
      <p:ext uri="{BB962C8B-B14F-4D97-AF65-F5344CB8AC3E}">
        <p14:creationId xmlns:p14="http://schemas.microsoft.com/office/powerpoint/2010/main" val="3444516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60491" y="608012"/>
            <a:ext cx="84248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800" dirty="0" smtClean="0">
                <a:solidFill>
                  <a:srgbClr val="800000"/>
                </a:solidFill>
              </a:rPr>
              <a:t>Были </a:t>
            </a:r>
            <a:r>
              <a:rPr lang="ru-RU" altLang="ru-RU" sz="2800" dirty="0">
                <a:solidFill>
                  <a:srgbClr val="800000"/>
                </a:solidFill>
              </a:rPr>
              <a:t>у её хозяйки три дочери. Старшая звалась Одноглазка, средняя – </a:t>
            </a:r>
            <a:r>
              <a:rPr lang="ru-RU" altLang="ru-RU" sz="2800" dirty="0" err="1">
                <a:solidFill>
                  <a:srgbClr val="800000"/>
                </a:solidFill>
              </a:rPr>
              <a:t>Двуглазка</a:t>
            </a:r>
            <a:r>
              <a:rPr lang="ru-RU" altLang="ru-RU" sz="2800" dirty="0">
                <a:solidFill>
                  <a:srgbClr val="800000"/>
                </a:solidFill>
              </a:rPr>
              <a:t>, а меньшая – </a:t>
            </a:r>
            <a:r>
              <a:rPr lang="ru-RU" altLang="ru-RU" sz="2800" dirty="0" err="1">
                <a:solidFill>
                  <a:srgbClr val="800000"/>
                </a:solidFill>
              </a:rPr>
              <a:t>Трёхглазка</a:t>
            </a:r>
            <a:r>
              <a:rPr lang="ru-RU" altLang="ru-RU" sz="2800" dirty="0">
                <a:solidFill>
                  <a:srgbClr val="800000"/>
                </a:solidFill>
              </a:rPr>
              <a:t>.</a:t>
            </a:r>
            <a:r>
              <a:rPr lang="ru-RU" altLang="ru-RU" dirty="0">
                <a:solidFill>
                  <a:srgbClr val="800000"/>
                </a:solidFill>
              </a:rPr>
              <a:t> </a:t>
            </a:r>
          </a:p>
        </p:txBody>
      </p:sp>
      <p:pic>
        <p:nvPicPr>
          <p:cNvPr id="8199" name="Picture 7" descr="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635249"/>
            <a:ext cx="3424102" cy="256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370388" y="3525837"/>
            <a:ext cx="4162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rgbClr val="CC3300"/>
                </a:solidFill>
              </a:rPr>
              <a:t>Крошечка-</a:t>
            </a:r>
            <a:r>
              <a:rPr lang="ru-RU" altLang="ru-RU" sz="2800" dirty="0" err="1">
                <a:solidFill>
                  <a:srgbClr val="CC3300"/>
                </a:solidFill>
              </a:rPr>
              <a:t>хаврошечка</a:t>
            </a:r>
            <a:endParaRPr lang="ru-RU" altLang="ru-RU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44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5825" y="5589588"/>
            <a:ext cx="1296988" cy="647700"/>
          </a:xfrm>
          <a:prstGeom prst="notched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50863" y="341688"/>
            <a:ext cx="85693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800" dirty="0" smtClean="0">
                <a:solidFill>
                  <a:srgbClr val="800000"/>
                </a:solidFill>
              </a:rPr>
              <a:t>И </a:t>
            </a:r>
            <a:r>
              <a:rPr lang="ru-RU" altLang="ru-RU" sz="2800" dirty="0">
                <a:solidFill>
                  <a:srgbClr val="800000"/>
                </a:solidFill>
              </a:rPr>
              <a:t>всё-таки друг у меня появился, самый лучший друг в мире: в меру упитанный мужчина в расцвете лет, лучший в мире специалист по паровым машинам, лучший в мире </a:t>
            </a:r>
            <a:r>
              <a:rPr lang="ru-RU" altLang="ru-RU" sz="2800" dirty="0" err="1">
                <a:solidFill>
                  <a:srgbClr val="800000"/>
                </a:solidFill>
              </a:rPr>
              <a:t>поедатель</a:t>
            </a:r>
            <a:r>
              <a:rPr lang="ru-RU" altLang="ru-RU" sz="2800" dirty="0">
                <a:solidFill>
                  <a:srgbClr val="800000"/>
                </a:solidFill>
              </a:rPr>
              <a:t> сладких пирогов, лучшая в мире нянька. </a:t>
            </a:r>
          </a:p>
        </p:txBody>
      </p:sp>
      <p:pic>
        <p:nvPicPr>
          <p:cNvPr id="9223" name="Picture 7" descr="19016435_con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154363"/>
            <a:ext cx="2757487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486150" y="4173538"/>
            <a:ext cx="5373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3300"/>
                </a:solidFill>
              </a:rPr>
              <a:t>А. Линдгрен. «Малыш и Карлсон»</a:t>
            </a: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3784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830</Words>
  <Application>Microsoft Office PowerPoint</Application>
  <PresentationFormat>Экран (4:3)</PresentationFormat>
  <Paragraphs>279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Литературная 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Лена</cp:lastModifiedBy>
  <cp:revision>68</cp:revision>
  <dcterms:created xsi:type="dcterms:W3CDTF">2016-11-18T14:12:19Z</dcterms:created>
  <dcterms:modified xsi:type="dcterms:W3CDTF">2021-03-24T13:23:14Z</dcterms:modified>
</cp:coreProperties>
</file>