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9" r:id="rId3"/>
    <p:sldId id="260" r:id="rId4"/>
    <p:sldId id="285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4" r:id="rId26"/>
    <p:sldId id="283" r:id="rId27"/>
    <p:sldId id="286" r:id="rId28"/>
    <p:sldId id="287" r:id="rId29"/>
    <p:sldId id="288" r:id="rId30"/>
    <p:sldId id="289" r:id="rId31"/>
    <p:sldId id="290" r:id="rId32"/>
    <p:sldId id="291" r:id="rId33"/>
    <p:sldId id="298" r:id="rId34"/>
    <p:sldId id="299" r:id="rId35"/>
    <p:sldId id="300" r:id="rId36"/>
    <p:sldId id="301" r:id="rId37"/>
    <p:sldId id="302" r:id="rId38"/>
    <p:sldId id="303" r:id="rId39"/>
    <p:sldId id="304" r:id="rId40"/>
    <p:sldId id="305" r:id="rId41"/>
    <p:sldId id="306" r:id="rId42"/>
    <p:sldId id="307" r:id="rId43"/>
    <p:sldId id="308" r:id="rId44"/>
    <p:sldId id="309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1A3CE467-2D4B-420D-B0DD-5CF12551F17D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2492726F-1D8D-48CC-B702-21FF919EBF57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CE467-2D4B-420D-B0DD-5CF12551F17D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2726F-1D8D-48CC-B702-21FF919EBF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CE467-2D4B-420D-B0DD-5CF12551F17D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2726F-1D8D-48CC-B702-21FF919EBF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CE467-2D4B-420D-B0DD-5CF12551F17D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2726F-1D8D-48CC-B702-21FF919EBF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CE467-2D4B-420D-B0DD-5CF12551F17D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2726F-1D8D-48CC-B702-21FF919EBF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CE467-2D4B-420D-B0DD-5CF12551F17D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2726F-1D8D-48CC-B702-21FF919EBF5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CE467-2D4B-420D-B0DD-5CF12551F17D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2726F-1D8D-48CC-B702-21FF919EBF57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CE467-2D4B-420D-B0DD-5CF12551F17D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2726F-1D8D-48CC-B702-21FF919EBF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CE467-2D4B-420D-B0DD-5CF12551F17D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2726F-1D8D-48CC-B702-21FF919EBF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CE467-2D4B-420D-B0DD-5CF12551F17D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2726F-1D8D-48CC-B702-21FF919EBF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CE467-2D4B-420D-B0DD-5CF12551F17D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2726F-1D8D-48CC-B702-21FF919EBF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1A3CE467-2D4B-420D-B0DD-5CF12551F17D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2492726F-1D8D-48CC-B702-21FF919EBF5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slide" Target="slide22.xml"/><Relationship Id="rId18" Type="http://schemas.openxmlformats.org/officeDocument/2006/relationships/slide" Target="slide38.xml"/><Relationship Id="rId26" Type="http://schemas.openxmlformats.org/officeDocument/2006/relationships/slide" Target="slide14.xml"/><Relationship Id="rId39" Type="http://schemas.openxmlformats.org/officeDocument/2006/relationships/slide" Target="slide40.xml"/><Relationship Id="rId21" Type="http://schemas.openxmlformats.org/officeDocument/2006/relationships/slide" Target="slide25.xml"/><Relationship Id="rId34" Type="http://schemas.openxmlformats.org/officeDocument/2006/relationships/slide" Target="slide12.xml"/><Relationship Id="rId42" Type="http://schemas.openxmlformats.org/officeDocument/2006/relationships/slide" Target="slide43.xml"/><Relationship Id="rId7" Type="http://schemas.openxmlformats.org/officeDocument/2006/relationships/slide" Target="slide8.xml"/><Relationship Id="rId2" Type="http://schemas.openxmlformats.org/officeDocument/2006/relationships/slide" Target="slide3.xml"/><Relationship Id="rId16" Type="http://schemas.openxmlformats.org/officeDocument/2006/relationships/slide" Target="slide10.xml"/><Relationship Id="rId20" Type="http://schemas.openxmlformats.org/officeDocument/2006/relationships/slide" Target="slide32.xml"/><Relationship Id="rId29" Type="http://schemas.openxmlformats.org/officeDocument/2006/relationships/slide" Target="slide24.xml"/><Relationship Id="rId41" Type="http://schemas.openxmlformats.org/officeDocument/2006/relationships/slide" Target="slide4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slide" Target="slide28.xml"/><Relationship Id="rId24" Type="http://schemas.openxmlformats.org/officeDocument/2006/relationships/slide" Target="slide20.xml"/><Relationship Id="rId32" Type="http://schemas.openxmlformats.org/officeDocument/2006/relationships/slide" Target="slide30.xml"/><Relationship Id="rId37" Type="http://schemas.openxmlformats.org/officeDocument/2006/relationships/slide" Target="slide17.xml"/><Relationship Id="rId40" Type="http://schemas.openxmlformats.org/officeDocument/2006/relationships/slide" Target="slide41.xml"/><Relationship Id="rId5" Type="http://schemas.openxmlformats.org/officeDocument/2006/relationships/slide" Target="slide6.xml"/><Relationship Id="rId15" Type="http://schemas.openxmlformats.org/officeDocument/2006/relationships/slide" Target="slide16.xml"/><Relationship Id="rId23" Type="http://schemas.openxmlformats.org/officeDocument/2006/relationships/slide" Target="slide19.xml"/><Relationship Id="rId28" Type="http://schemas.openxmlformats.org/officeDocument/2006/relationships/slide" Target="slide37.xml"/><Relationship Id="rId36" Type="http://schemas.openxmlformats.org/officeDocument/2006/relationships/slide" Target="slide18.xml"/><Relationship Id="rId10" Type="http://schemas.openxmlformats.org/officeDocument/2006/relationships/slide" Target="slide33.xml"/><Relationship Id="rId19" Type="http://schemas.openxmlformats.org/officeDocument/2006/relationships/slide" Target="slide31.xml"/><Relationship Id="rId31" Type="http://schemas.openxmlformats.org/officeDocument/2006/relationships/slide" Target="slide29.xml"/><Relationship Id="rId4" Type="http://schemas.openxmlformats.org/officeDocument/2006/relationships/slide" Target="slide5.xml"/><Relationship Id="rId9" Type="http://schemas.openxmlformats.org/officeDocument/2006/relationships/slide" Target="slide34.xml"/><Relationship Id="rId14" Type="http://schemas.openxmlformats.org/officeDocument/2006/relationships/slide" Target="slide21.xml"/><Relationship Id="rId22" Type="http://schemas.openxmlformats.org/officeDocument/2006/relationships/slide" Target="slide26.xml"/><Relationship Id="rId27" Type="http://schemas.openxmlformats.org/officeDocument/2006/relationships/slide" Target="slide36.xml"/><Relationship Id="rId30" Type="http://schemas.openxmlformats.org/officeDocument/2006/relationships/slide" Target="slide23.xml"/><Relationship Id="rId35" Type="http://schemas.openxmlformats.org/officeDocument/2006/relationships/slide" Target="slide11.xml"/><Relationship Id="rId43" Type="http://schemas.openxmlformats.org/officeDocument/2006/relationships/slide" Target="slide44.xml"/><Relationship Id="rId8" Type="http://schemas.openxmlformats.org/officeDocument/2006/relationships/slide" Target="slide9.xml"/><Relationship Id="rId3" Type="http://schemas.openxmlformats.org/officeDocument/2006/relationships/slide" Target="slide4.xml"/><Relationship Id="rId12" Type="http://schemas.openxmlformats.org/officeDocument/2006/relationships/slide" Target="slide27.xml"/><Relationship Id="rId17" Type="http://schemas.openxmlformats.org/officeDocument/2006/relationships/slide" Target="slide15.xml"/><Relationship Id="rId25" Type="http://schemas.openxmlformats.org/officeDocument/2006/relationships/slide" Target="slide13.xml"/><Relationship Id="rId33" Type="http://schemas.openxmlformats.org/officeDocument/2006/relationships/slide" Target="slide35.xml"/><Relationship Id="rId38" Type="http://schemas.openxmlformats.org/officeDocument/2006/relationships/slide" Target="slide3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5113"/>
            <a:ext cx="8858808" cy="2348880"/>
          </a:xfrm>
        </p:spPr>
        <p:txBody>
          <a:bodyPr>
            <a:noAutofit/>
          </a:bodyPr>
          <a:lstStyle/>
          <a:p>
            <a:r>
              <a:rPr lang="ru-RU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«Своя игра» </a:t>
            </a:r>
            <a:br>
              <a:rPr lang="ru-RU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ru-RU" sz="54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( </a:t>
            </a:r>
            <a:r>
              <a:rPr lang="ru-RU" sz="36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по повести А.С. Пушкина </a:t>
            </a:r>
            <a:r>
              <a:rPr lang="ru-RU" sz="54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«Капитанская дочка»)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49890">
            <a:off x="728524" y="3932542"/>
            <a:ext cx="2039164" cy="24618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8717">
            <a:off x="3193662" y="2763088"/>
            <a:ext cx="4965133" cy="31074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478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500034" y="6032563"/>
            <a:ext cx="571504" cy="571504"/>
          </a:xfrm>
          <a:prstGeom prst="actionButtonHom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358082" y="6072206"/>
            <a:ext cx="150019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86319" y="53499"/>
            <a:ext cx="642942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Эпиграфы 20</a:t>
            </a:r>
            <a:endParaRPr lang="ru-RU" sz="3600" b="1" cap="none" spc="5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Содержимое 5"/>
          <p:cNvSpPr txBox="1">
            <a:spLocks/>
          </p:cNvSpPr>
          <p:nvPr/>
        </p:nvSpPr>
        <p:spPr>
          <a:xfrm>
            <a:off x="1000100" y="1109008"/>
            <a:ext cx="6956276" cy="361613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Rage Italic" pitchFamily="66" charset="0"/>
              <a:buNone/>
            </a:pPr>
            <a:r>
              <a:rPr lang="ru-RU" sz="2800" dirty="0"/>
              <a:t>      </a:t>
            </a:r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</a:rPr>
              <a:t>К какой главе в качестве эпиграфа использованы слова старинной песни</a:t>
            </a:r>
            <a:r>
              <a:rPr lang="ru-RU" sz="2800" b="1" i="1" dirty="0"/>
              <a:t>:</a:t>
            </a:r>
          </a:p>
          <a:p>
            <a:pPr marL="0" indent="0" algn="ctr">
              <a:buFont typeface="Rage Italic" pitchFamily="66" charset="0"/>
              <a:buNone/>
            </a:pPr>
            <a:r>
              <a:rPr lang="ru-RU" sz="3200" b="1" i="1" dirty="0"/>
              <a:t>Сторона ль моя, сторонушка,</a:t>
            </a:r>
          </a:p>
          <a:p>
            <a:pPr marL="0" indent="0" algn="ctr">
              <a:buFont typeface="Rage Italic" pitchFamily="66" charset="0"/>
              <a:buNone/>
            </a:pPr>
            <a:r>
              <a:rPr lang="ru-RU" sz="3200" b="1" i="1" dirty="0"/>
              <a:t>Сторона незнакомая!</a:t>
            </a:r>
          </a:p>
          <a:p>
            <a:pPr marL="0" indent="0" algn="ctr">
              <a:buFont typeface="Rage Italic" pitchFamily="66" charset="0"/>
              <a:buNone/>
            </a:pPr>
            <a:r>
              <a:rPr lang="ru-RU" sz="3200" b="1" i="1" dirty="0"/>
              <a:t>Что не сам ли я на тебя зашел,</a:t>
            </a:r>
          </a:p>
          <a:p>
            <a:pPr marL="0" indent="0" algn="ctr">
              <a:buFont typeface="Rage Italic" pitchFamily="66" charset="0"/>
              <a:buNone/>
            </a:pPr>
            <a:r>
              <a:rPr lang="ru-RU" sz="3200" b="1" i="1" dirty="0"/>
              <a:t>Что не добрый ли да меня конь завёз:</a:t>
            </a:r>
          </a:p>
          <a:p>
            <a:pPr marL="0" indent="0" algn="ctr">
              <a:buFont typeface="Rage Italic" pitchFamily="66" charset="0"/>
              <a:buNone/>
            </a:pPr>
            <a:r>
              <a:rPr lang="ru-RU" sz="3200" b="1" i="1" dirty="0"/>
              <a:t>Завезла меня, доброго молодца,</a:t>
            </a:r>
          </a:p>
          <a:p>
            <a:pPr marL="0" indent="0" algn="ctr">
              <a:buFont typeface="Rage Italic" pitchFamily="66" charset="0"/>
              <a:buNone/>
            </a:pPr>
            <a:r>
              <a:rPr lang="ru-RU" sz="3200" b="1" i="1" dirty="0"/>
              <a:t>Прытость, бодрость молодецкая,</a:t>
            </a:r>
          </a:p>
          <a:p>
            <a:pPr marL="0" indent="0" algn="ctr">
              <a:buFont typeface="Rage Italic" pitchFamily="66" charset="0"/>
              <a:buNone/>
            </a:pPr>
            <a:r>
              <a:rPr lang="ru-RU" sz="3200" b="1" i="1" dirty="0"/>
              <a:t>И хмелинушка кабацкая.</a:t>
            </a:r>
          </a:p>
        </p:txBody>
      </p:sp>
      <p:sp>
        <p:nvSpPr>
          <p:cNvPr id="12" name="Содержимое 3"/>
          <p:cNvSpPr txBox="1">
            <a:spLocks/>
          </p:cNvSpPr>
          <p:nvPr/>
        </p:nvSpPr>
        <p:spPr>
          <a:xfrm>
            <a:off x="2029966" y="5268873"/>
            <a:ext cx="4896544" cy="12241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ru-RU" sz="4400" b="1" i="1" dirty="0">
                <a:solidFill>
                  <a:schemeClr val="tx2">
                    <a:lumMod val="75000"/>
                  </a:schemeClr>
                </a:solidFill>
              </a:rPr>
              <a:t>Глава «Вожатый»</a:t>
            </a:r>
          </a:p>
        </p:txBody>
      </p:sp>
    </p:spTree>
    <p:extLst>
      <p:ext uri="{BB962C8B-B14F-4D97-AF65-F5344CB8AC3E}">
        <p14:creationId xmlns:p14="http://schemas.microsoft.com/office/powerpoint/2010/main" val="2799551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251520" y="6068959"/>
            <a:ext cx="571504" cy="571504"/>
          </a:xfrm>
          <a:prstGeom prst="actionButtonHom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572396" y="6000768"/>
            <a:ext cx="14010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386319" y="53499"/>
            <a:ext cx="642942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Эпиграфы 30</a:t>
            </a:r>
            <a:endParaRPr lang="ru-RU" sz="3600" b="1" cap="none" spc="5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98886" y="5666590"/>
            <a:ext cx="277191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Левитан «. </a:t>
            </a:r>
          </a:p>
          <a:p>
            <a:r>
              <a:rPr lang="ru-RU" sz="2800" b="1" i="1" dirty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Сокольники»</a:t>
            </a:r>
            <a:endParaRPr lang="ru-RU" sz="28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Содержимое 3"/>
          <p:cNvSpPr txBox="1">
            <a:spLocks/>
          </p:cNvSpPr>
          <p:nvPr/>
        </p:nvSpPr>
        <p:spPr>
          <a:xfrm>
            <a:off x="1906564" y="5531575"/>
            <a:ext cx="4896544" cy="122413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ru-RU" sz="4400" b="1" i="1" dirty="0">
                <a:solidFill>
                  <a:schemeClr val="tx2">
                    <a:lumMod val="75000"/>
                  </a:schemeClr>
                </a:solidFill>
              </a:rPr>
              <a:t>С судьбой                   капитана Миронова </a:t>
            </a:r>
          </a:p>
        </p:txBody>
      </p:sp>
      <p:sp>
        <p:nvSpPr>
          <p:cNvPr id="10" name="Содержимое 5"/>
          <p:cNvSpPr txBox="1">
            <a:spLocks/>
          </p:cNvSpPr>
          <p:nvPr/>
        </p:nvSpPr>
        <p:spPr>
          <a:xfrm>
            <a:off x="537272" y="836712"/>
            <a:ext cx="7635128" cy="4829878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Rage Italic" pitchFamily="66" charset="0"/>
              <a:buNone/>
            </a:pPr>
            <a:r>
              <a:rPr lang="ru-RU" sz="2800" dirty="0"/>
              <a:t>      </a:t>
            </a:r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</a:rPr>
              <a:t>С судьбой какого героя связан данный эпиграф, предпосланный главе седьмой «Приступ»:</a:t>
            </a:r>
          </a:p>
          <a:p>
            <a:pPr marL="0" indent="0" algn="ctr">
              <a:buFont typeface="Rage Italic" pitchFamily="66" charset="0"/>
              <a:buNone/>
            </a:pPr>
            <a:r>
              <a:rPr lang="ru-RU" sz="3200" b="1" i="1" dirty="0"/>
              <a:t>Голова моя, головушка,</a:t>
            </a:r>
          </a:p>
          <a:p>
            <a:pPr marL="0" indent="0" algn="ctr">
              <a:buFont typeface="Rage Italic" pitchFamily="66" charset="0"/>
              <a:buNone/>
            </a:pPr>
            <a:r>
              <a:rPr lang="ru-RU" sz="3200" b="1" i="1" dirty="0"/>
              <a:t>Голова послуживая!</a:t>
            </a:r>
          </a:p>
          <a:p>
            <a:pPr marL="0" indent="0" algn="ctr">
              <a:buFont typeface="Rage Italic" pitchFamily="66" charset="0"/>
              <a:buNone/>
            </a:pPr>
            <a:r>
              <a:rPr lang="ru-RU" sz="3200" b="1" i="1" dirty="0"/>
              <a:t>Послужила моя головушка</a:t>
            </a:r>
          </a:p>
          <a:p>
            <a:pPr marL="0" indent="0" algn="ctr">
              <a:buFont typeface="Rage Italic" pitchFamily="66" charset="0"/>
              <a:buNone/>
            </a:pPr>
            <a:r>
              <a:rPr lang="ru-RU" sz="3200" b="1" i="1" dirty="0"/>
              <a:t>Ровно тридцать лет и три года.</a:t>
            </a:r>
          </a:p>
          <a:p>
            <a:pPr marL="0" indent="0" algn="ctr">
              <a:buFont typeface="Rage Italic" pitchFamily="66" charset="0"/>
              <a:buNone/>
            </a:pPr>
            <a:r>
              <a:rPr lang="ru-RU" sz="3200" b="1" i="1" dirty="0"/>
              <a:t>Ах, не выслужила головушка</a:t>
            </a:r>
          </a:p>
          <a:p>
            <a:pPr marL="0" indent="0" algn="ctr">
              <a:buFont typeface="Rage Italic" pitchFamily="66" charset="0"/>
              <a:buNone/>
            </a:pPr>
            <a:r>
              <a:rPr lang="ru-RU" sz="3200" b="1" i="1" dirty="0"/>
              <a:t>Ни корысти себе, ни радости,</a:t>
            </a:r>
          </a:p>
          <a:p>
            <a:pPr marL="0" indent="0" algn="ctr">
              <a:buFont typeface="Rage Italic" pitchFamily="66" charset="0"/>
              <a:buNone/>
            </a:pPr>
            <a:r>
              <a:rPr lang="ru-RU" sz="3200" b="1" i="1" dirty="0"/>
              <a:t>Как ни слова себе доброго</a:t>
            </a:r>
          </a:p>
          <a:p>
            <a:pPr marL="0" indent="0" algn="ctr">
              <a:buFont typeface="Rage Italic" pitchFamily="66" charset="0"/>
              <a:buNone/>
            </a:pPr>
            <a:r>
              <a:rPr lang="ru-RU" sz="3200" b="1" i="1" dirty="0"/>
              <a:t>И ни рангу себе высокого;</a:t>
            </a:r>
          </a:p>
          <a:p>
            <a:pPr marL="0" indent="0" algn="ctr">
              <a:buFont typeface="Rage Italic" pitchFamily="66" charset="0"/>
              <a:buNone/>
            </a:pPr>
            <a:r>
              <a:rPr lang="ru-RU" sz="3200" b="1" i="1" dirty="0"/>
              <a:t>Только выслужила головушка</a:t>
            </a:r>
          </a:p>
          <a:p>
            <a:pPr marL="0" indent="0" algn="ctr">
              <a:buFont typeface="Rage Italic" pitchFamily="66" charset="0"/>
              <a:buNone/>
            </a:pPr>
            <a:r>
              <a:rPr lang="ru-RU" sz="3200" b="1" i="1" dirty="0"/>
              <a:t>Два высокие столбика,</a:t>
            </a:r>
          </a:p>
          <a:p>
            <a:pPr marL="0" indent="0" algn="ctr">
              <a:buFont typeface="Rage Italic" pitchFamily="66" charset="0"/>
              <a:buNone/>
            </a:pPr>
            <a:r>
              <a:rPr lang="ru-RU" sz="3200" b="1" i="1" dirty="0"/>
              <a:t>Перекладину кленовую,</a:t>
            </a:r>
          </a:p>
          <a:p>
            <a:pPr marL="0" indent="0" algn="ctr">
              <a:buFont typeface="Rage Italic" pitchFamily="66" charset="0"/>
              <a:buNone/>
            </a:pPr>
            <a:r>
              <a:rPr lang="ru-RU" sz="3200" b="1" i="1" dirty="0"/>
              <a:t>Ещё петельку шелковую.</a:t>
            </a:r>
          </a:p>
        </p:txBody>
      </p:sp>
    </p:spTree>
    <p:extLst>
      <p:ext uri="{BB962C8B-B14F-4D97-AF65-F5344CB8AC3E}">
        <p14:creationId xmlns:p14="http://schemas.microsoft.com/office/powerpoint/2010/main" val="2628479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109784" y="6072206"/>
            <a:ext cx="571504" cy="571504"/>
          </a:xfrm>
          <a:prstGeom prst="actionButtonHom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500959" y="6072206"/>
            <a:ext cx="164304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86319" y="53499"/>
            <a:ext cx="642942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Эпиграфы 40</a:t>
            </a:r>
            <a:endParaRPr lang="ru-RU" sz="3600" b="1" cap="none" spc="5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Содержимое 3"/>
          <p:cNvSpPr txBox="1">
            <a:spLocks/>
          </p:cNvSpPr>
          <p:nvPr/>
        </p:nvSpPr>
        <p:spPr>
          <a:xfrm>
            <a:off x="2029966" y="5268873"/>
            <a:ext cx="4896544" cy="12241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ru-RU" sz="4400" b="1" i="1" dirty="0">
                <a:solidFill>
                  <a:schemeClr val="tx2">
                    <a:lumMod val="75000"/>
                  </a:schemeClr>
                </a:solidFill>
              </a:rPr>
              <a:t>С судьбой</a:t>
            </a:r>
          </a:p>
          <a:p>
            <a:pPr algn="ctr">
              <a:buFont typeface="Arial" pitchFamily="34" charset="0"/>
              <a:buNone/>
            </a:pPr>
            <a:r>
              <a:rPr lang="ru-RU" sz="4400" b="1" i="1" dirty="0">
                <a:solidFill>
                  <a:schemeClr val="tx2">
                    <a:lumMod val="75000"/>
                  </a:schemeClr>
                </a:solidFill>
              </a:rPr>
              <a:t> Петра Гринёва</a:t>
            </a:r>
          </a:p>
        </p:txBody>
      </p:sp>
      <p:sp>
        <p:nvSpPr>
          <p:cNvPr id="13" name="Содержимое 5"/>
          <p:cNvSpPr txBox="1">
            <a:spLocks/>
          </p:cNvSpPr>
          <p:nvPr/>
        </p:nvSpPr>
        <p:spPr>
          <a:xfrm>
            <a:off x="395536" y="836712"/>
            <a:ext cx="8064896" cy="4176464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Rage Italic" pitchFamily="66" charset="0"/>
              <a:buNone/>
            </a:pPr>
            <a:r>
              <a:rPr lang="ru-RU" sz="2800" dirty="0"/>
              <a:t>      </a:t>
            </a:r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</a:rPr>
              <a:t>С судьбой какого героя связан данный эпиграф?</a:t>
            </a:r>
          </a:p>
          <a:p>
            <a:pPr marL="0" indent="0" algn="ctr">
              <a:buFont typeface="Rage Italic" pitchFamily="66" charset="0"/>
              <a:buNone/>
            </a:pPr>
            <a:r>
              <a:rPr lang="ru-RU" sz="3200" b="1" i="1" dirty="0"/>
              <a:t>Не гневайтесь, сударь: по долгу моему</a:t>
            </a:r>
          </a:p>
          <a:p>
            <a:pPr marL="0" indent="0" algn="ctr">
              <a:buFont typeface="Rage Italic" pitchFamily="66" charset="0"/>
              <a:buNone/>
            </a:pPr>
            <a:r>
              <a:rPr lang="ru-RU" sz="3200" b="1" i="1" dirty="0"/>
              <a:t>Я должен сей же час отправить вас в тюрьму.</a:t>
            </a:r>
          </a:p>
          <a:p>
            <a:pPr marL="0" indent="0" algn="ctr">
              <a:buFont typeface="Rage Italic" pitchFamily="66" charset="0"/>
              <a:buNone/>
            </a:pPr>
            <a:r>
              <a:rPr lang="ru-RU" sz="3200" b="1" i="1" dirty="0"/>
              <a:t>-Извольте, я готов; но я в такой надежде,</a:t>
            </a:r>
          </a:p>
          <a:p>
            <a:pPr marL="0" indent="0" algn="ctr">
              <a:buFont typeface="Rage Italic" pitchFamily="66" charset="0"/>
              <a:buNone/>
            </a:pPr>
            <a:r>
              <a:rPr lang="ru-RU" sz="3200" b="1" i="1" dirty="0"/>
              <a:t>Что дело объяснить дозвольте мне прежде.</a:t>
            </a:r>
          </a:p>
          <a:p>
            <a:pPr marL="0" indent="0" algn="ctr">
              <a:buFont typeface="Rage Italic" pitchFamily="66" charset="0"/>
              <a:buNone/>
            </a:pPr>
            <a:r>
              <a:rPr lang="ru-RU" sz="3200" b="1" i="1" dirty="0"/>
              <a:t>                                    Княжнин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9830"/>
            <a:ext cx="3240360" cy="4583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837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251520" y="6008280"/>
            <a:ext cx="571504" cy="571504"/>
          </a:xfrm>
          <a:prstGeom prst="actionButtonHom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500958" y="5929330"/>
            <a:ext cx="140102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86319" y="53499"/>
            <a:ext cx="642942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Эпиграфы 50</a:t>
            </a:r>
            <a:endParaRPr lang="ru-RU" sz="3600" b="1" cap="none" spc="5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Содержимое 5"/>
          <p:cNvSpPr txBox="1">
            <a:spLocks/>
          </p:cNvSpPr>
          <p:nvPr/>
        </p:nvSpPr>
        <p:spPr>
          <a:xfrm>
            <a:off x="537272" y="1109008"/>
            <a:ext cx="7995168" cy="275204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Rage Italic" pitchFamily="66" charset="0"/>
              <a:buNone/>
            </a:pPr>
            <a:r>
              <a:rPr lang="ru-RU" sz="2800" dirty="0"/>
              <a:t>      </a:t>
            </a:r>
            <a:r>
              <a:rPr lang="ru-RU" sz="3200" b="1" i="1" dirty="0"/>
              <a:t>В какой главе использован эпиграф, сочинённый Пушкиным и приписанный                       А. Сумарокову</a:t>
            </a:r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</a:rPr>
              <a:t>: «В ту пору лев был сыт, хоть с роду он свиреп. «Зачем пожаловать изволил в мой вертеп?»- спросил он ласково».</a:t>
            </a:r>
          </a:p>
          <a:p>
            <a:pPr marL="0" indent="0" algn="ctr">
              <a:buFont typeface="Rage Italic" pitchFamily="66" charset="0"/>
              <a:buNone/>
            </a:pPr>
            <a:r>
              <a:rPr lang="ru-RU" sz="3200" b="1" i="1" dirty="0"/>
              <a:t> </a:t>
            </a:r>
          </a:p>
        </p:txBody>
      </p:sp>
      <p:sp>
        <p:nvSpPr>
          <p:cNvPr id="11" name="Содержимое 3"/>
          <p:cNvSpPr txBox="1">
            <a:spLocks/>
          </p:cNvSpPr>
          <p:nvPr/>
        </p:nvSpPr>
        <p:spPr>
          <a:xfrm>
            <a:off x="1691680" y="5059137"/>
            <a:ext cx="5112568" cy="122413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ru-RU" sz="4400" b="1" i="1" dirty="0">
                <a:solidFill>
                  <a:schemeClr val="tx2">
                    <a:lumMod val="75000"/>
                  </a:schemeClr>
                </a:solidFill>
              </a:rPr>
              <a:t> К главе «Мятежная слобода»</a:t>
            </a:r>
          </a:p>
        </p:txBody>
      </p:sp>
    </p:spTree>
    <p:extLst>
      <p:ext uri="{BB962C8B-B14F-4D97-AF65-F5344CB8AC3E}">
        <p14:creationId xmlns:p14="http://schemas.microsoft.com/office/powerpoint/2010/main" val="283706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323528" y="6068959"/>
            <a:ext cx="571504" cy="571504"/>
          </a:xfrm>
          <a:prstGeom prst="actionButtonHom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572396" y="6000768"/>
            <a:ext cx="14010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86319" y="53499"/>
            <a:ext cx="642942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Эпиграфы 60</a:t>
            </a:r>
            <a:endParaRPr lang="ru-RU" sz="3600" b="1" cap="none" spc="5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Содержимое 3"/>
          <p:cNvSpPr txBox="1">
            <a:spLocks/>
          </p:cNvSpPr>
          <p:nvPr/>
        </p:nvSpPr>
        <p:spPr>
          <a:xfrm>
            <a:off x="1763688" y="5268873"/>
            <a:ext cx="5162822" cy="122413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ru-RU" sz="4400" b="1" i="1" dirty="0">
                <a:solidFill>
                  <a:schemeClr val="tx2">
                    <a:lumMod val="75000"/>
                  </a:schemeClr>
                </a:solidFill>
              </a:rPr>
              <a:t>С судьбой Маши Мироновой.                                  Это свадебная песня.</a:t>
            </a:r>
          </a:p>
        </p:txBody>
      </p:sp>
      <p:sp>
        <p:nvSpPr>
          <p:cNvPr id="12" name="Содержимое 5"/>
          <p:cNvSpPr txBox="1">
            <a:spLocks/>
          </p:cNvSpPr>
          <p:nvPr/>
        </p:nvSpPr>
        <p:spPr>
          <a:xfrm>
            <a:off x="395536" y="836712"/>
            <a:ext cx="8064896" cy="417646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Rage Italic" pitchFamily="66" charset="0"/>
              <a:buNone/>
            </a:pPr>
            <a:r>
              <a:rPr lang="ru-RU" sz="2800" dirty="0"/>
              <a:t>      </a:t>
            </a:r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</a:rPr>
              <a:t>С судьбой какого героя связан данный эпиграф? Что он представляет из себя?</a:t>
            </a:r>
          </a:p>
          <a:p>
            <a:pPr marL="0" indent="0" algn="ctr">
              <a:buFont typeface="Rage Italic" pitchFamily="66" charset="0"/>
              <a:buNone/>
            </a:pPr>
            <a:r>
              <a:rPr lang="ru-RU" sz="3200" b="1" i="1" dirty="0"/>
              <a:t>Как у нашей яблоньки</a:t>
            </a:r>
          </a:p>
          <a:p>
            <a:pPr marL="0" indent="0" algn="ctr">
              <a:buFont typeface="Rage Italic" pitchFamily="66" charset="0"/>
              <a:buNone/>
            </a:pPr>
            <a:r>
              <a:rPr lang="ru-RU" sz="3200" b="1" i="1" dirty="0"/>
              <a:t>Ни верхушки нет, ни отросточек;</a:t>
            </a:r>
          </a:p>
          <a:p>
            <a:pPr marL="0" indent="0" algn="ctr">
              <a:buFont typeface="Rage Italic" pitchFamily="66" charset="0"/>
              <a:buNone/>
            </a:pPr>
            <a:r>
              <a:rPr lang="ru-RU" sz="3200" b="1" i="1" dirty="0"/>
              <a:t>Как у нашей княгинюшки</a:t>
            </a:r>
          </a:p>
          <a:p>
            <a:pPr marL="0" indent="0" algn="ctr">
              <a:buFont typeface="Rage Italic" pitchFamily="66" charset="0"/>
              <a:buNone/>
            </a:pPr>
            <a:r>
              <a:rPr lang="ru-RU" sz="3200" b="1" i="1" dirty="0"/>
              <a:t>Ни отца нету, ни матери.</a:t>
            </a:r>
          </a:p>
          <a:p>
            <a:pPr marL="0" indent="0" algn="ctr">
              <a:buFont typeface="Rage Italic" pitchFamily="66" charset="0"/>
              <a:buNone/>
            </a:pPr>
            <a:r>
              <a:rPr lang="ru-RU" sz="3200" b="1" i="1" dirty="0"/>
              <a:t>Снарядить- то её некому,</a:t>
            </a:r>
          </a:p>
          <a:p>
            <a:pPr marL="0" indent="0" algn="ctr">
              <a:buFont typeface="Rage Italic" pitchFamily="66" charset="0"/>
              <a:buNone/>
            </a:pPr>
            <a:r>
              <a:rPr lang="ru-RU" sz="3200" b="1" i="1" dirty="0"/>
              <a:t>Благословить – то её некому.</a:t>
            </a:r>
          </a:p>
        </p:txBody>
      </p:sp>
    </p:spTree>
    <p:extLst>
      <p:ext uri="{BB962C8B-B14F-4D97-AF65-F5344CB8AC3E}">
        <p14:creationId xmlns:p14="http://schemas.microsoft.com/office/powerpoint/2010/main" val="2377626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214290"/>
            <a:ext cx="585791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Портрет героя 10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304861" y="6072206"/>
            <a:ext cx="571504" cy="571504"/>
          </a:xfrm>
          <a:prstGeom prst="actionButtonHom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358082" y="6000768"/>
            <a:ext cx="14010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Содержимое 5"/>
          <p:cNvSpPr txBox="1">
            <a:spLocks/>
          </p:cNvSpPr>
          <p:nvPr/>
        </p:nvSpPr>
        <p:spPr>
          <a:xfrm>
            <a:off x="3635896" y="1268760"/>
            <a:ext cx="5256584" cy="473200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Rage Italic" pitchFamily="66" charset="0"/>
              <a:buNone/>
            </a:pPr>
            <a:r>
              <a:rPr lang="ru-RU" sz="2800" dirty="0"/>
              <a:t>      </a:t>
            </a:r>
            <a:r>
              <a:rPr lang="ru-RU" sz="3200" b="1" i="1" dirty="0"/>
              <a:t>«Тут вошла девушка лет осьмнадцати, круглолицая, румяная, с светло – русыми волосами, гладко зачёсанными за уши, которые так и горели».</a:t>
            </a:r>
          </a:p>
        </p:txBody>
      </p:sp>
      <p:sp>
        <p:nvSpPr>
          <p:cNvPr id="6" name="Содержимое 3"/>
          <p:cNvSpPr txBox="1">
            <a:spLocks/>
          </p:cNvSpPr>
          <p:nvPr/>
        </p:nvSpPr>
        <p:spPr>
          <a:xfrm>
            <a:off x="1582053" y="5581173"/>
            <a:ext cx="5112568" cy="982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ru-RU" sz="4400" b="1" i="1" dirty="0">
                <a:solidFill>
                  <a:schemeClr val="tx2">
                    <a:lumMod val="75000"/>
                  </a:schemeClr>
                </a:solidFill>
              </a:rPr>
              <a:t> Марья Ивановна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42" y="1109008"/>
            <a:ext cx="3408054" cy="4317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1264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353747" y="5997521"/>
            <a:ext cx="571504" cy="571504"/>
          </a:xfrm>
          <a:prstGeom prst="actionButtonHom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00958" y="5929330"/>
            <a:ext cx="14010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71604" y="214290"/>
            <a:ext cx="585791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Портрет героя  20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Содержимое 3"/>
          <p:cNvSpPr txBox="1">
            <a:spLocks/>
          </p:cNvSpPr>
          <p:nvPr/>
        </p:nvSpPr>
        <p:spPr>
          <a:xfrm>
            <a:off x="1691680" y="5059137"/>
            <a:ext cx="5112568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ru-RU" sz="4400" b="1" i="1" dirty="0">
                <a:solidFill>
                  <a:schemeClr val="tx2">
                    <a:lumMod val="75000"/>
                  </a:schemeClr>
                </a:solidFill>
              </a:rPr>
              <a:t> башкирец</a:t>
            </a:r>
          </a:p>
        </p:txBody>
      </p:sp>
      <p:sp>
        <p:nvSpPr>
          <p:cNvPr id="6" name="Содержимое 5"/>
          <p:cNvSpPr txBox="1">
            <a:spLocks/>
          </p:cNvSpPr>
          <p:nvPr/>
        </p:nvSpPr>
        <p:spPr>
          <a:xfrm>
            <a:off x="502978" y="1340768"/>
            <a:ext cx="7995168" cy="275204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Rage Italic" pitchFamily="66" charset="0"/>
              <a:buNone/>
            </a:pPr>
            <a:r>
              <a:rPr lang="ru-RU" sz="2800" dirty="0"/>
              <a:t>      </a:t>
            </a:r>
            <a:r>
              <a:rPr lang="ru-RU" sz="3200" b="1" i="1" dirty="0"/>
              <a:t>«Ему казалось лет за семьдесят.                 У него не было ни носа, ни ушей. Голова его была выбрита; вместо бороды торчало несколько седых волос; он был малого росту, тощ и сгорблен; но узенькие глаза его сверкали ещё огнём».</a:t>
            </a:r>
            <a:endParaRPr lang="ru-RU" sz="3200" b="1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Font typeface="Rage Italic" pitchFamily="66" charset="0"/>
              <a:buNone/>
            </a:pPr>
            <a:r>
              <a:rPr lang="ru-RU" sz="3200" b="1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27262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107504" y="6068959"/>
            <a:ext cx="571504" cy="571504"/>
          </a:xfrm>
          <a:prstGeom prst="actionButtonHom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28728" y="188640"/>
            <a:ext cx="585791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Портрет героя 30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358082" y="6000768"/>
            <a:ext cx="14010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Содержимое 3"/>
          <p:cNvSpPr txBox="1">
            <a:spLocks/>
          </p:cNvSpPr>
          <p:nvPr/>
        </p:nvSpPr>
        <p:spPr>
          <a:xfrm>
            <a:off x="3851920" y="4866973"/>
            <a:ext cx="5112568" cy="12241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ru-RU" sz="4400" b="1" i="1" dirty="0">
                <a:solidFill>
                  <a:schemeClr val="tx2">
                    <a:lumMod val="75000"/>
                  </a:schemeClr>
                </a:solidFill>
              </a:rPr>
              <a:t> неизвестная дама - императрица</a:t>
            </a:r>
          </a:p>
        </p:txBody>
      </p:sp>
      <p:sp>
        <p:nvSpPr>
          <p:cNvPr id="6" name="Содержимое 5"/>
          <p:cNvSpPr txBox="1">
            <a:spLocks/>
          </p:cNvSpPr>
          <p:nvPr/>
        </p:nvSpPr>
        <p:spPr>
          <a:xfrm>
            <a:off x="537272" y="1340768"/>
            <a:ext cx="7995168" cy="275204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Rage Italic" pitchFamily="66" charset="0"/>
              <a:buNone/>
            </a:pPr>
            <a:r>
              <a:rPr lang="ru-RU" sz="2800" dirty="0"/>
              <a:t>      </a:t>
            </a:r>
            <a:r>
              <a:rPr lang="ru-RU" sz="3200" b="1" i="1" dirty="0"/>
              <a:t>«Она была в белом утреннем платье, в ночном чепце и в душегрейке. Ей казалось лет сорок. Лицо её, полное и румяное, выражало важность и спокойствие, а голубые глаза и лёгкая улыбка имели прелесть неизъяснимую»</a:t>
            </a:r>
            <a:endParaRPr lang="ru-RU" sz="3200" b="1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Font typeface="Rage Italic" pitchFamily="66" charset="0"/>
              <a:buNone/>
            </a:pPr>
            <a:r>
              <a:rPr lang="ru-RU" sz="3200" b="1" i="1" dirty="0"/>
              <a:t>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88" y="1052736"/>
            <a:ext cx="3717155" cy="4948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1297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323528" y="6000768"/>
            <a:ext cx="571504" cy="571504"/>
          </a:xfrm>
          <a:prstGeom prst="actionButtonHom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358082" y="6000768"/>
            <a:ext cx="14010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28728" y="188640"/>
            <a:ext cx="585791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Портрет героя  40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Содержимое 3"/>
          <p:cNvSpPr txBox="1">
            <a:spLocks/>
          </p:cNvSpPr>
          <p:nvPr/>
        </p:nvSpPr>
        <p:spPr>
          <a:xfrm>
            <a:off x="1691680" y="5059137"/>
            <a:ext cx="5112568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ru-RU" sz="4400" b="1" i="1" dirty="0">
                <a:solidFill>
                  <a:schemeClr val="tx2">
                    <a:lumMod val="75000"/>
                  </a:schemeClr>
                </a:solidFill>
              </a:rPr>
              <a:t> Иван </a:t>
            </a:r>
            <a:r>
              <a:rPr lang="ru-RU" sz="4400" b="1" i="1" dirty="0" err="1">
                <a:solidFill>
                  <a:schemeClr val="tx2">
                    <a:lumMod val="75000"/>
                  </a:schemeClr>
                </a:solidFill>
              </a:rPr>
              <a:t>Зурин</a:t>
            </a:r>
            <a:endParaRPr lang="ru-RU" sz="4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Содержимое 5"/>
          <p:cNvSpPr txBox="1">
            <a:spLocks/>
          </p:cNvSpPr>
          <p:nvPr/>
        </p:nvSpPr>
        <p:spPr>
          <a:xfrm>
            <a:off x="537272" y="1340768"/>
            <a:ext cx="7995168" cy="252028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Rage Italic" pitchFamily="66" charset="0"/>
              <a:buNone/>
            </a:pPr>
            <a:r>
              <a:rPr lang="ru-RU" sz="3000" b="1" i="1" dirty="0"/>
              <a:t>«Высокий барин, лет тридцати пяти, с длинными чёрными усами, в халате, с кием в руке и с трубкой в зубах»</a:t>
            </a:r>
            <a:endParaRPr lang="ru-RU" sz="3000" b="1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Font typeface="Rage Italic" pitchFamily="66" charset="0"/>
              <a:buNone/>
            </a:pPr>
            <a:r>
              <a:rPr lang="ru-RU" sz="3200" b="1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6394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155807" y="6143644"/>
            <a:ext cx="571504" cy="571504"/>
          </a:xfrm>
          <a:prstGeom prst="actionButtonHom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286644" y="5857892"/>
            <a:ext cx="16153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28728" y="188640"/>
            <a:ext cx="585791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Портрет героя 50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Содержимое 3"/>
          <p:cNvSpPr txBox="1">
            <a:spLocks/>
          </p:cNvSpPr>
          <p:nvPr/>
        </p:nvSpPr>
        <p:spPr>
          <a:xfrm>
            <a:off x="1990108" y="5623691"/>
            <a:ext cx="5112568" cy="103990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ru-RU" sz="4400" b="1" i="1" dirty="0">
                <a:solidFill>
                  <a:schemeClr val="tx2">
                    <a:lumMod val="75000"/>
                  </a:schemeClr>
                </a:solidFill>
              </a:rPr>
              <a:t> беглый капрал Белобородов</a:t>
            </a:r>
          </a:p>
        </p:txBody>
      </p:sp>
      <p:sp>
        <p:nvSpPr>
          <p:cNvPr id="6" name="Содержимое 5"/>
          <p:cNvSpPr txBox="1">
            <a:spLocks/>
          </p:cNvSpPr>
          <p:nvPr/>
        </p:nvSpPr>
        <p:spPr>
          <a:xfrm>
            <a:off x="3563887" y="1109008"/>
            <a:ext cx="5338095" cy="421005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Rage Italic" pitchFamily="66" charset="0"/>
              <a:buNone/>
            </a:pPr>
            <a:r>
              <a:rPr lang="ru-RU" sz="2800" dirty="0"/>
              <a:t>      </a:t>
            </a:r>
            <a:r>
              <a:rPr lang="ru-RU" sz="3200" b="1" i="1" dirty="0"/>
              <a:t>«Тщедушный и сгорбленный старичок с седою бородкою, не имел в себе ничего замечательного, кроме голубой ленты, надетой чрез плечо по серому армяку»</a:t>
            </a:r>
            <a:endParaRPr lang="ru-RU" sz="3200" b="1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Font typeface="Rage Italic" pitchFamily="66" charset="0"/>
              <a:buNone/>
            </a:pPr>
            <a:r>
              <a:rPr lang="ru-RU" sz="3200" b="1" i="1" dirty="0"/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3456383" cy="448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404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6416078"/>
              </p:ext>
            </p:extLst>
          </p:nvPr>
        </p:nvGraphicFramePr>
        <p:xfrm>
          <a:off x="284581" y="357166"/>
          <a:ext cx="8463883" cy="6270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61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06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06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06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06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7069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57256"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baseline="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   ИСТОРИЯ</a:t>
                      </a:r>
                      <a:endParaRPr lang="ru-RU" sz="2400" b="1" i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75000"/>
                        <a:alpha val="9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2400" b="1" i="1" dirty="0">
                          <a:solidFill>
                            <a:schemeClr val="bg1"/>
                          </a:solidFill>
                        </a:rPr>
                        <a:t>ЭПИГРАФЫ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75000"/>
                        <a:alpha val="9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5818"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>
                          <a:solidFill>
                            <a:schemeClr val="bg1"/>
                          </a:solidFill>
                        </a:rPr>
                        <a:t>ПОРТРЕТ ГЕРОЯ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75000"/>
                        <a:alpha val="9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1993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2400" b="1" i="1" dirty="0">
                          <a:solidFill>
                            <a:schemeClr val="bg1"/>
                          </a:solidFill>
                        </a:rPr>
                        <a:t>КТО ИЗ ГЕРОЕВ…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75000"/>
                        <a:alpha val="9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1993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2200" b="1" i="1" dirty="0">
                          <a:solidFill>
                            <a:schemeClr val="bg1"/>
                          </a:solidFill>
                        </a:rPr>
                        <a:t>ИЛЛЮСТРАЦИИ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75000"/>
                        <a:alpha val="9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31183">
                <a:tc>
                  <a:txBody>
                    <a:bodyPr/>
                    <a:lstStyle/>
                    <a:p>
                      <a:pPr algn="ctr"/>
                      <a:endParaRPr lang="ru-RU" sz="2000" b="1" i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ru-RU" sz="2800" b="1" i="1" dirty="0">
                          <a:solidFill>
                            <a:schemeClr val="bg1"/>
                          </a:solidFill>
                        </a:rPr>
                        <a:t>ПИСЬМА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75000"/>
                        <a:alpha val="9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31183">
                <a:tc>
                  <a:txBody>
                    <a:bodyPr/>
                    <a:lstStyle/>
                    <a:p>
                      <a:pPr algn="ctr"/>
                      <a:endParaRPr lang="ru-RU" sz="2000" b="1" i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ru-RU" sz="2400" b="1" i="0" dirty="0">
                          <a:solidFill>
                            <a:schemeClr val="bg1"/>
                          </a:solidFill>
                        </a:rPr>
                        <a:t>ПОСЛОВИЦЫ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75000"/>
                        <a:alpha val="9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2643174" y="357166"/>
            <a:ext cx="914400" cy="84296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FF0000"/>
                </a:solidFill>
                <a:hlinkClick r:id="rId2" action="ppaction://hlinksldjump"/>
              </a:rPr>
              <a:t>10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5" name="Скругленный прямоугольник 4">
            <a:hlinkClick r:id="rId3" action="ppaction://hlinksldjump"/>
          </p:cNvPr>
          <p:cNvSpPr/>
          <p:nvPr/>
        </p:nvSpPr>
        <p:spPr>
          <a:xfrm>
            <a:off x="3643306" y="357166"/>
            <a:ext cx="914400" cy="85725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FF0000"/>
                </a:solidFill>
                <a:hlinkClick r:id="rId3" action="ppaction://hlinksldjump"/>
              </a:rPr>
              <a:t>20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6" name="Скругленный прямоугольник 5">
            <a:hlinkClick r:id="rId4" action="ppaction://hlinksldjump"/>
          </p:cNvPr>
          <p:cNvSpPr/>
          <p:nvPr/>
        </p:nvSpPr>
        <p:spPr>
          <a:xfrm>
            <a:off x="4714876" y="357166"/>
            <a:ext cx="914400" cy="85725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FF0000"/>
                </a:solidFill>
                <a:hlinkClick r:id="rId4" action="ppaction://hlinksldjump"/>
              </a:rPr>
              <a:t>30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>
            <a:hlinkClick r:id="rId5" action="ppaction://hlinksldjump"/>
          </p:cNvPr>
          <p:cNvSpPr/>
          <p:nvPr/>
        </p:nvSpPr>
        <p:spPr>
          <a:xfrm>
            <a:off x="5715008" y="357166"/>
            <a:ext cx="914400" cy="85725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FF0000"/>
                </a:solidFill>
                <a:hlinkClick r:id="rId5" action="ppaction://hlinksldjump"/>
              </a:rPr>
              <a:t>40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8" name="Скругленный прямоугольник 7">
            <a:hlinkClick r:id="rId6" action="ppaction://hlinksldjump"/>
          </p:cNvPr>
          <p:cNvSpPr/>
          <p:nvPr/>
        </p:nvSpPr>
        <p:spPr>
          <a:xfrm>
            <a:off x="6715140" y="357166"/>
            <a:ext cx="914400" cy="85725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FF0000"/>
                </a:solidFill>
                <a:hlinkClick r:id="rId6" action="ppaction://hlinksldjump"/>
              </a:rPr>
              <a:t>50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9" name="Скругленный прямоугольник 8">
            <a:hlinkClick r:id="rId7" action="ppaction://hlinksldjump"/>
          </p:cNvPr>
          <p:cNvSpPr/>
          <p:nvPr/>
        </p:nvSpPr>
        <p:spPr>
          <a:xfrm>
            <a:off x="7786710" y="357166"/>
            <a:ext cx="914400" cy="85725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FF0000"/>
                </a:solidFill>
                <a:hlinkClick r:id="rId7" action="ppaction://hlinksldjump"/>
              </a:rPr>
              <a:t>60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10" name="Скругленный прямоугольник 9">
            <a:hlinkClick r:id="rId8" action="ppaction://hlinksldjump"/>
          </p:cNvPr>
          <p:cNvSpPr/>
          <p:nvPr/>
        </p:nvSpPr>
        <p:spPr>
          <a:xfrm>
            <a:off x="2643174" y="1214422"/>
            <a:ext cx="914400" cy="85725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FF0000"/>
                </a:solidFill>
                <a:hlinkClick r:id="rId8" action="ppaction://hlinksldjump"/>
              </a:rPr>
              <a:t>10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13" name="Скругленный прямоугольник 12">
            <a:hlinkClick r:id="rId9" action="ppaction://hlinksldjump"/>
          </p:cNvPr>
          <p:cNvSpPr/>
          <p:nvPr/>
        </p:nvSpPr>
        <p:spPr>
          <a:xfrm>
            <a:off x="3643306" y="4714884"/>
            <a:ext cx="914400" cy="92869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FF0000"/>
                </a:solidFill>
                <a:hlinkClick r:id="rId9" action="ppaction://hlinksldjump"/>
              </a:rPr>
              <a:t>20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14" name="Скругленный прямоугольник 13">
            <a:hlinkClick r:id="rId10" action="ppaction://hlinksldjump"/>
          </p:cNvPr>
          <p:cNvSpPr/>
          <p:nvPr/>
        </p:nvSpPr>
        <p:spPr>
          <a:xfrm>
            <a:off x="2643174" y="4714884"/>
            <a:ext cx="914400" cy="92869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FF0000"/>
                </a:solidFill>
                <a:hlinkClick r:id="rId10" action="ppaction://hlinksldjump"/>
              </a:rPr>
              <a:t>10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15" name="Скругленный прямоугольник 14">
            <a:hlinkClick r:id="rId11" action="ppaction://hlinksldjump"/>
          </p:cNvPr>
          <p:cNvSpPr/>
          <p:nvPr/>
        </p:nvSpPr>
        <p:spPr>
          <a:xfrm>
            <a:off x="3643306" y="3786190"/>
            <a:ext cx="914400" cy="92869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FF0000"/>
                </a:solidFill>
                <a:hlinkClick r:id="rId11" action="ppaction://hlinksldjump"/>
              </a:rPr>
              <a:t>20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16" name="Скругленный прямоугольник 15">
            <a:hlinkClick r:id="rId12" action="ppaction://hlinksldjump"/>
          </p:cNvPr>
          <p:cNvSpPr/>
          <p:nvPr/>
        </p:nvSpPr>
        <p:spPr>
          <a:xfrm>
            <a:off x="2643174" y="3786190"/>
            <a:ext cx="914400" cy="92869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FF0000"/>
                </a:solidFill>
                <a:hlinkClick r:id="rId12" action="ppaction://hlinksldjump"/>
              </a:rPr>
              <a:t>10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17" name="Скругленный прямоугольник 16">
            <a:hlinkClick r:id="rId13" action="ppaction://hlinksldjump"/>
          </p:cNvPr>
          <p:cNvSpPr/>
          <p:nvPr/>
        </p:nvSpPr>
        <p:spPr>
          <a:xfrm>
            <a:off x="3643306" y="2857496"/>
            <a:ext cx="914400" cy="92869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FF0000"/>
                </a:solidFill>
                <a:hlinkClick r:id="rId13" action="ppaction://hlinksldjump"/>
              </a:rPr>
              <a:t>20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18" name="Скругленный прямоугольник 17">
            <a:hlinkClick r:id="rId14" action="ppaction://hlinksldjump"/>
          </p:cNvPr>
          <p:cNvSpPr/>
          <p:nvPr/>
        </p:nvSpPr>
        <p:spPr>
          <a:xfrm>
            <a:off x="2643174" y="2857496"/>
            <a:ext cx="914400" cy="92869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FF0000"/>
                </a:solidFill>
                <a:hlinkClick r:id="rId14" action="ppaction://hlinksldjump"/>
              </a:rPr>
              <a:t>10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19" name="Скругленный прямоугольник 18">
            <a:hlinkClick r:id="rId15" action="ppaction://hlinksldjump"/>
          </p:cNvPr>
          <p:cNvSpPr/>
          <p:nvPr/>
        </p:nvSpPr>
        <p:spPr>
          <a:xfrm>
            <a:off x="3643306" y="2071678"/>
            <a:ext cx="914400" cy="78581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FF0000"/>
                </a:solidFill>
                <a:hlinkClick r:id="rId15" action="ppaction://hlinksldjump"/>
              </a:rPr>
              <a:t>20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20" name="Скругленный прямоугольник 19">
            <a:hlinkClick r:id="rId16" action="ppaction://hlinksldjump"/>
          </p:cNvPr>
          <p:cNvSpPr/>
          <p:nvPr/>
        </p:nvSpPr>
        <p:spPr>
          <a:xfrm>
            <a:off x="3643306" y="1214422"/>
            <a:ext cx="914400" cy="85725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FF0000"/>
                </a:solidFill>
                <a:hlinkClick r:id="rId16" action="ppaction://hlinksldjump"/>
              </a:rPr>
              <a:t>20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21" name="Скругленный прямоугольник 20">
            <a:hlinkClick r:id="rId17" action="ppaction://hlinksldjump"/>
          </p:cNvPr>
          <p:cNvSpPr/>
          <p:nvPr/>
        </p:nvSpPr>
        <p:spPr>
          <a:xfrm>
            <a:off x="2643174" y="2071678"/>
            <a:ext cx="914400" cy="78581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FF0000"/>
                </a:solidFill>
                <a:hlinkClick r:id="rId17" action="ppaction://hlinksldjump"/>
              </a:rPr>
              <a:t>10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22" name="Скругленный прямоугольник 21">
            <a:hlinkClick r:id="rId18" action="ppaction://hlinksldjump"/>
          </p:cNvPr>
          <p:cNvSpPr/>
          <p:nvPr/>
        </p:nvSpPr>
        <p:spPr>
          <a:xfrm>
            <a:off x="7786710" y="4744092"/>
            <a:ext cx="914400" cy="92869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FF0000"/>
                </a:solidFill>
                <a:hlinkClick r:id="rId18" action="ppaction://hlinksldjump"/>
              </a:rPr>
              <a:t>60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23" name="Скругленный прямоугольник 22">
            <a:hlinkClick r:id="rId19" action="ppaction://hlinksldjump"/>
          </p:cNvPr>
          <p:cNvSpPr/>
          <p:nvPr/>
        </p:nvSpPr>
        <p:spPr>
          <a:xfrm>
            <a:off x="6786578" y="3786190"/>
            <a:ext cx="914400" cy="92869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FF0000"/>
                </a:solidFill>
                <a:hlinkClick r:id="rId19" action="ppaction://hlinksldjump"/>
              </a:rPr>
              <a:t>50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24" name="Скругленный прямоугольник 23">
            <a:hlinkClick r:id="rId20" action="ppaction://hlinksldjump"/>
          </p:cNvPr>
          <p:cNvSpPr/>
          <p:nvPr/>
        </p:nvSpPr>
        <p:spPr>
          <a:xfrm>
            <a:off x="7786710" y="3786190"/>
            <a:ext cx="914400" cy="92869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FF0000"/>
                </a:solidFill>
                <a:hlinkClick r:id="rId20" action="ppaction://hlinksldjump"/>
              </a:rPr>
              <a:t>60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25" name="Скругленный прямоугольник 24">
            <a:hlinkClick r:id="rId21" action="ppaction://hlinksldjump"/>
          </p:cNvPr>
          <p:cNvSpPr/>
          <p:nvPr/>
        </p:nvSpPr>
        <p:spPr>
          <a:xfrm>
            <a:off x="6706815" y="2934686"/>
            <a:ext cx="914400" cy="85725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FF0000"/>
                </a:solidFill>
                <a:hlinkClick r:id="rId21" action="ppaction://hlinksldjump"/>
              </a:rPr>
              <a:t>50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26" name="Скругленный прямоугольник 25">
            <a:hlinkClick r:id="rId22" action="ppaction://hlinksldjump"/>
          </p:cNvPr>
          <p:cNvSpPr/>
          <p:nvPr/>
        </p:nvSpPr>
        <p:spPr>
          <a:xfrm>
            <a:off x="7786710" y="2928934"/>
            <a:ext cx="914400" cy="85725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FF0000"/>
                </a:solidFill>
                <a:hlinkClick r:id="rId22" action="ppaction://hlinksldjump"/>
              </a:rPr>
              <a:t>60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27" name="Скругленный прямоугольник 26">
            <a:hlinkClick r:id="rId23" action="ppaction://hlinksldjump"/>
          </p:cNvPr>
          <p:cNvSpPr/>
          <p:nvPr/>
        </p:nvSpPr>
        <p:spPr>
          <a:xfrm>
            <a:off x="6706815" y="2057384"/>
            <a:ext cx="914400" cy="85725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FF0000"/>
                </a:solidFill>
                <a:hlinkClick r:id="rId23" action="ppaction://hlinksldjump"/>
              </a:rPr>
              <a:t>50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28" name="Скругленный прямоугольник 27">
            <a:hlinkClick r:id="rId24" action="ppaction://hlinksldjump"/>
          </p:cNvPr>
          <p:cNvSpPr/>
          <p:nvPr/>
        </p:nvSpPr>
        <p:spPr>
          <a:xfrm>
            <a:off x="7786710" y="2071678"/>
            <a:ext cx="914400" cy="85725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FF0000"/>
                </a:solidFill>
                <a:hlinkClick r:id="rId24" action="ppaction://hlinksldjump"/>
              </a:rPr>
              <a:t>60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29" name="Скругленный прямоугольник 28">
            <a:hlinkClick r:id="rId25" action="ppaction://hlinksldjump"/>
          </p:cNvPr>
          <p:cNvSpPr/>
          <p:nvPr/>
        </p:nvSpPr>
        <p:spPr>
          <a:xfrm>
            <a:off x="6706815" y="1200128"/>
            <a:ext cx="914400" cy="85725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FF0000"/>
                </a:solidFill>
                <a:hlinkClick r:id="rId25" action="ppaction://hlinksldjump"/>
              </a:rPr>
              <a:t>50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0" name="Скругленный прямоугольник 29">
            <a:hlinkClick r:id="rId26" action="ppaction://hlinksldjump"/>
          </p:cNvPr>
          <p:cNvSpPr/>
          <p:nvPr/>
        </p:nvSpPr>
        <p:spPr>
          <a:xfrm>
            <a:off x="7786710" y="1214422"/>
            <a:ext cx="914400" cy="85725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FF0000"/>
                </a:solidFill>
                <a:hlinkClick r:id="rId26" action="ppaction://hlinksldjump"/>
              </a:rPr>
              <a:t>60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1" name="Скругленный прямоугольник 30">
            <a:hlinkClick r:id="rId27" action="ppaction://hlinksldjump"/>
          </p:cNvPr>
          <p:cNvSpPr/>
          <p:nvPr/>
        </p:nvSpPr>
        <p:spPr>
          <a:xfrm>
            <a:off x="5614324" y="4748540"/>
            <a:ext cx="914400" cy="92869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FF0000"/>
                </a:solidFill>
                <a:hlinkClick r:id="rId27" action="ppaction://hlinksldjump"/>
              </a:rPr>
              <a:t>40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6" name="Скругленный прямоугольник 35">
            <a:hlinkClick r:id="rId28" action="ppaction://hlinksldjump"/>
          </p:cNvPr>
          <p:cNvSpPr/>
          <p:nvPr/>
        </p:nvSpPr>
        <p:spPr>
          <a:xfrm>
            <a:off x="6715140" y="4744092"/>
            <a:ext cx="914400" cy="92869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FF0000"/>
                </a:solidFill>
                <a:hlinkClick r:id="rId28" action="ppaction://hlinksldjump"/>
              </a:rPr>
              <a:t>50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7" name="Скругленный прямоугольник 36">
            <a:hlinkClick r:id="rId29" action="ppaction://hlinksldjump"/>
          </p:cNvPr>
          <p:cNvSpPr/>
          <p:nvPr/>
        </p:nvSpPr>
        <p:spPr>
          <a:xfrm>
            <a:off x="5715008" y="2857496"/>
            <a:ext cx="914400" cy="92869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FF0000"/>
                </a:solidFill>
                <a:hlinkClick r:id="rId29" action="ppaction://hlinksldjump"/>
              </a:rPr>
              <a:t>40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8" name="Скругленный прямоугольник 37">
            <a:hlinkClick r:id="rId30" action="ppaction://hlinksldjump"/>
          </p:cNvPr>
          <p:cNvSpPr/>
          <p:nvPr/>
        </p:nvSpPr>
        <p:spPr>
          <a:xfrm>
            <a:off x="4714876" y="2857496"/>
            <a:ext cx="914400" cy="92869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FF0000"/>
                </a:solidFill>
                <a:hlinkClick r:id="rId30" action="ppaction://hlinksldjump"/>
              </a:rPr>
              <a:t>30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9" name="Скругленный прямоугольник 38">
            <a:hlinkClick r:id="rId31" action="ppaction://hlinksldjump"/>
          </p:cNvPr>
          <p:cNvSpPr/>
          <p:nvPr/>
        </p:nvSpPr>
        <p:spPr>
          <a:xfrm>
            <a:off x="4699924" y="3786190"/>
            <a:ext cx="914400" cy="92869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FF0000"/>
                </a:solidFill>
                <a:hlinkClick r:id="rId31" action="ppaction://hlinksldjump"/>
              </a:rPr>
              <a:t>30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40" name="Скругленный прямоугольник 39">
            <a:hlinkClick r:id="rId32" action="ppaction://hlinksldjump"/>
          </p:cNvPr>
          <p:cNvSpPr/>
          <p:nvPr/>
        </p:nvSpPr>
        <p:spPr>
          <a:xfrm>
            <a:off x="5723081" y="3821909"/>
            <a:ext cx="914400" cy="85725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FF0000"/>
                </a:solidFill>
                <a:hlinkClick r:id="rId32" action="ppaction://hlinksldjump"/>
              </a:rPr>
              <a:t>40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41" name="Скругленный прямоугольник 40">
            <a:hlinkClick r:id="rId33" action="ppaction://hlinksldjump"/>
          </p:cNvPr>
          <p:cNvSpPr/>
          <p:nvPr/>
        </p:nvSpPr>
        <p:spPr>
          <a:xfrm>
            <a:off x="4557706" y="4714884"/>
            <a:ext cx="914400" cy="92869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FF0000"/>
                </a:solidFill>
                <a:hlinkClick r:id="rId33" action="ppaction://hlinksldjump"/>
              </a:rPr>
              <a:t>30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42" name="Скругленный прямоугольник 41">
            <a:hlinkClick r:id="rId34" action="ppaction://hlinksldjump"/>
          </p:cNvPr>
          <p:cNvSpPr/>
          <p:nvPr/>
        </p:nvSpPr>
        <p:spPr>
          <a:xfrm>
            <a:off x="5715008" y="1214422"/>
            <a:ext cx="914400" cy="85725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FF0000"/>
                </a:solidFill>
                <a:hlinkClick r:id="rId34" action="ppaction://hlinksldjump"/>
              </a:rPr>
              <a:t>40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43" name="Скругленный прямоугольник 42">
            <a:hlinkClick r:id="rId35" action="ppaction://hlinksldjump"/>
          </p:cNvPr>
          <p:cNvSpPr/>
          <p:nvPr/>
        </p:nvSpPr>
        <p:spPr>
          <a:xfrm>
            <a:off x="4714876" y="1214422"/>
            <a:ext cx="914400" cy="85725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FF0000"/>
                </a:solidFill>
                <a:hlinkClick r:id="rId35" action="ppaction://hlinksldjump"/>
              </a:rPr>
              <a:t>30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44" name="Скругленный прямоугольник 43">
            <a:hlinkClick r:id="rId36" action="ppaction://hlinksldjump"/>
          </p:cNvPr>
          <p:cNvSpPr/>
          <p:nvPr/>
        </p:nvSpPr>
        <p:spPr>
          <a:xfrm>
            <a:off x="5715008" y="2071678"/>
            <a:ext cx="914400" cy="78581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FF0000"/>
                </a:solidFill>
                <a:hlinkClick r:id="rId36" action="ppaction://hlinksldjump"/>
              </a:rPr>
              <a:t>40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45" name="Скругленный прямоугольник 44">
            <a:hlinkClick r:id="rId37" action="ppaction://hlinksldjump"/>
          </p:cNvPr>
          <p:cNvSpPr/>
          <p:nvPr/>
        </p:nvSpPr>
        <p:spPr>
          <a:xfrm>
            <a:off x="4714876" y="2071678"/>
            <a:ext cx="914400" cy="78581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FF0000"/>
                </a:solidFill>
                <a:hlinkClick r:id="rId37" action="ppaction://hlinksldjump"/>
              </a:rPr>
              <a:t>30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46" name="Скругленный прямоугольник 45">
            <a:hlinkClick r:id="rId38" action="ppaction://hlinksldjump"/>
          </p:cNvPr>
          <p:cNvSpPr/>
          <p:nvPr/>
        </p:nvSpPr>
        <p:spPr>
          <a:xfrm>
            <a:off x="2589880" y="5672786"/>
            <a:ext cx="914400" cy="92869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FF0000"/>
                </a:solidFill>
                <a:hlinkClick r:id="rId38" action="ppaction://hlinksldjump"/>
              </a:rPr>
              <a:t>10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47" name="Скругленный прямоугольник 46">
            <a:hlinkClick r:id="rId39" action="ppaction://hlinksldjump"/>
          </p:cNvPr>
          <p:cNvSpPr/>
          <p:nvPr/>
        </p:nvSpPr>
        <p:spPr>
          <a:xfrm>
            <a:off x="3577399" y="5677234"/>
            <a:ext cx="914400" cy="92869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FF0000"/>
                </a:solidFill>
                <a:hlinkClick r:id="rId39" action="ppaction://hlinksldjump"/>
              </a:rPr>
              <a:t>20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48" name="Скругленный прямоугольник 47">
            <a:hlinkClick r:id="rId40" action="ppaction://hlinksldjump"/>
          </p:cNvPr>
          <p:cNvSpPr/>
          <p:nvPr/>
        </p:nvSpPr>
        <p:spPr>
          <a:xfrm>
            <a:off x="4557706" y="5645258"/>
            <a:ext cx="914400" cy="92869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FF0000"/>
                </a:solidFill>
                <a:hlinkClick r:id="rId40" action="ppaction://hlinksldjump"/>
              </a:rPr>
              <a:t>30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49" name="Скругленный прямоугольник 48">
            <a:hlinkClick r:id="rId41" action="ppaction://hlinksldjump"/>
          </p:cNvPr>
          <p:cNvSpPr/>
          <p:nvPr/>
        </p:nvSpPr>
        <p:spPr>
          <a:xfrm>
            <a:off x="5614324" y="5677234"/>
            <a:ext cx="914400" cy="8950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FF0000"/>
                </a:solidFill>
                <a:hlinkClick r:id="rId41" action="ppaction://hlinksldjump"/>
              </a:rPr>
              <a:t>40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50" name="Скругленный прямоугольник 49">
            <a:hlinkClick r:id="rId42" action="ppaction://hlinksldjump"/>
          </p:cNvPr>
          <p:cNvSpPr/>
          <p:nvPr/>
        </p:nvSpPr>
        <p:spPr>
          <a:xfrm>
            <a:off x="6706815" y="5677234"/>
            <a:ext cx="914400" cy="8950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FF0000"/>
                </a:solidFill>
                <a:hlinkClick r:id="rId42" action="ppaction://hlinksldjump"/>
              </a:rPr>
              <a:t>50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51" name="Скругленный прямоугольник 50">
            <a:hlinkClick r:id="rId43" action="ppaction://hlinksldjump"/>
          </p:cNvPr>
          <p:cNvSpPr/>
          <p:nvPr/>
        </p:nvSpPr>
        <p:spPr>
          <a:xfrm>
            <a:off x="7786710" y="5677234"/>
            <a:ext cx="914400" cy="91186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FF0000"/>
                </a:solidFill>
                <a:hlinkClick r:id="rId43" action="ppaction://hlinksldjump"/>
              </a:rPr>
              <a:t>60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6518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233585" y="6065712"/>
            <a:ext cx="571504" cy="571504"/>
          </a:xfrm>
          <a:prstGeom prst="actionButtonHom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28728" y="188640"/>
            <a:ext cx="585791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Портрет героя  60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286644" y="5857892"/>
            <a:ext cx="16153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Содержимое 3"/>
          <p:cNvSpPr txBox="1">
            <a:spLocks/>
          </p:cNvSpPr>
          <p:nvPr/>
        </p:nvSpPr>
        <p:spPr>
          <a:xfrm>
            <a:off x="1691680" y="5059137"/>
            <a:ext cx="5112568" cy="122413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ru-RU" sz="4400" b="1" i="1" dirty="0">
                <a:solidFill>
                  <a:schemeClr val="tx2">
                    <a:lumMod val="75000"/>
                  </a:schemeClr>
                </a:solidFill>
              </a:rPr>
              <a:t> Афанасий Соколов, прозванный </a:t>
            </a:r>
            <a:r>
              <a:rPr lang="ru-RU" sz="4400" b="1" i="1" dirty="0" err="1">
                <a:solidFill>
                  <a:schemeClr val="tx2">
                    <a:lumMod val="75000"/>
                  </a:schemeClr>
                </a:solidFill>
              </a:rPr>
              <a:t>Хлопушей</a:t>
            </a:r>
            <a:endParaRPr lang="ru-RU" sz="4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Содержимое 5"/>
          <p:cNvSpPr txBox="1">
            <a:spLocks/>
          </p:cNvSpPr>
          <p:nvPr/>
        </p:nvSpPr>
        <p:spPr>
          <a:xfrm>
            <a:off x="519337" y="1268760"/>
            <a:ext cx="7995168" cy="3328104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Rage Italic" pitchFamily="66" charset="0"/>
              <a:buNone/>
            </a:pPr>
            <a:r>
              <a:rPr lang="ru-RU" sz="3200" b="1" i="1" dirty="0"/>
              <a:t>«Он был высокого росту, дороден и широкоплеч, и показался мне лет сорока пяти. Густая рыжая борода, серые сверкающие глаза, нос без ноздрей и красноватые пятна на лбу и на щеках придавали его рябому, широкому лицу выражение неизъяснимое»</a:t>
            </a:r>
            <a:endParaRPr lang="ru-RU" sz="3200" b="1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Font typeface="Rage Italic" pitchFamily="66" charset="0"/>
              <a:buNone/>
            </a:pPr>
            <a:r>
              <a:rPr lang="ru-RU" sz="3200" b="1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37586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179512" y="5961125"/>
            <a:ext cx="571504" cy="571504"/>
          </a:xfrm>
          <a:prstGeom prst="actionButtonHom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72396" y="6000768"/>
            <a:ext cx="14010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214290"/>
            <a:ext cx="71438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Кто из героев 10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Содержимое 3"/>
          <p:cNvSpPr txBox="1">
            <a:spLocks/>
          </p:cNvSpPr>
          <p:nvPr/>
        </p:nvSpPr>
        <p:spPr>
          <a:xfrm>
            <a:off x="4456484" y="4596864"/>
            <a:ext cx="3816424" cy="122413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ru-RU" sz="4400" b="1" i="1" dirty="0">
                <a:solidFill>
                  <a:schemeClr val="tx2">
                    <a:lumMod val="75000"/>
                  </a:schemeClr>
                </a:solidFill>
              </a:rPr>
              <a:t> Родители Гринёва, Пётр Гринёв</a:t>
            </a:r>
          </a:p>
        </p:txBody>
      </p:sp>
      <p:sp>
        <p:nvSpPr>
          <p:cNvPr id="9" name="Содержимое 5"/>
          <p:cNvSpPr txBox="1">
            <a:spLocks/>
          </p:cNvSpPr>
          <p:nvPr/>
        </p:nvSpPr>
        <p:spPr>
          <a:xfrm>
            <a:off x="5004047" y="1268760"/>
            <a:ext cx="3510457" cy="332810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Rage Italic" pitchFamily="66" charset="0"/>
              <a:buNone/>
            </a:pPr>
            <a:r>
              <a:rPr lang="ru-RU" sz="3200" b="1" i="1" dirty="0"/>
              <a:t>Кто из героев изображён на рисунке?</a:t>
            </a:r>
            <a:endParaRPr lang="ru-RU" sz="3200" b="1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Font typeface="Rage Italic" pitchFamily="66" charset="0"/>
              <a:buNone/>
            </a:pPr>
            <a:r>
              <a:rPr lang="ru-RU" sz="3200" b="1" i="1" dirty="0"/>
              <a:t>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24" y="922176"/>
            <a:ext cx="3820097" cy="46841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483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146657" y="6117649"/>
            <a:ext cx="571504" cy="571504"/>
          </a:xfrm>
          <a:prstGeom prst="actionButtonHom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57356" y="285728"/>
            <a:ext cx="592935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Кто из героев 20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020272" y="6000768"/>
            <a:ext cx="195314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 txBox="1">
            <a:spLocks/>
          </p:cNvSpPr>
          <p:nvPr/>
        </p:nvSpPr>
        <p:spPr>
          <a:xfrm>
            <a:off x="519337" y="1268760"/>
            <a:ext cx="7995168" cy="332810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Rage Italic" pitchFamily="66" charset="0"/>
              <a:buNone/>
            </a:pPr>
            <a:r>
              <a:rPr lang="ru-RU" sz="3200" b="1" i="1" dirty="0"/>
              <a:t>Кому из героев принадлежат слова: «Капитанская дочь, не ходи гулять в ночь»?</a:t>
            </a:r>
            <a:endParaRPr lang="ru-RU" sz="3200" b="1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Font typeface="Rage Italic" pitchFamily="66" charset="0"/>
              <a:buNone/>
            </a:pPr>
            <a:r>
              <a:rPr lang="ru-RU" sz="3200" b="1" i="1" dirty="0"/>
              <a:t> </a:t>
            </a:r>
          </a:p>
        </p:txBody>
      </p:sp>
      <p:sp>
        <p:nvSpPr>
          <p:cNvPr id="7" name="Содержимое 3"/>
          <p:cNvSpPr txBox="1">
            <a:spLocks/>
          </p:cNvSpPr>
          <p:nvPr/>
        </p:nvSpPr>
        <p:spPr>
          <a:xfrm>
            <a:off x="2051720" y="4729095"/>
            <a:ext cx="3816424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ru-RU" sz="4400" b="1" i="1">
                <a:solidFill>
                  <a:schemeClr val="tx2">
                    <a:lumMod val="75000"/>
                  </a:schemeClr>
                </a:solidFill>
              </a:rPr>
              <a:t> Швабрину</a:t>
            </a:r>
            <a:endParaRPr lang="ru-RU" sz="4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39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179512" y="6068959"/>
            <a:ext cx="571504" cy="571504"/>
          </a:xfrm>
          <a:prstGeom prst="actionButtonHom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00958" y="6000768"/>
            <a:ext cx="14010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11759" y="225730"/>
            <a:ext cx="448347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Кто из героев 30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 txBox="1">
            <a:spLocks/>
          </p:cNvSpPr>
          <p:nvPr/>
        </p:nvSpPr>
        <p:spPr>
          <a:xfrm>
            <a:off x="519337" y="1268760"/>
            <a:ext cx="7995168" cy="332810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Rage Italic" pitchFamily="66" charset="0"/>
              <a:buNone/>
            </a:pPr>
            <a:r>
              <a:rPr lang="ru-RU" sz="3200" b="1" i="1" dirty="0"/>
              <a:t>Кто из героев имел такое имя и отчество: Авдотья Васильевна?</a:t>
            </a:r>
            <a:endParaRPr lang="ru-RU" sz="3200" b="1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Font typeface="Rage Italic" pitchFamily="66" charset="0"/>
              <a:buNone/>
            </a:pPr>
            <a:r>
              <a:rPr lang="ru-RU" sz="3200" b="1" i="1" dirty="0"/>
              <a:t> </a:t>
            </a:r>
          </a:p>
        </p:txBody>
      </p:sp>
      <p:sp>
        <p:nvSpPr>
          <p:cNvPr id="7" name="Содержимое 3"/>
          <p:cNvSpPr txBox="1">
            <a:spLocks/>
          </p:cNvSpPr>
          <p:nvPr/>
        </p:nvSpPr>
        <p:spPr>
          <a:xfrm>
            <a:off x="2608709" y="5128409"/>
            <a:ext cx="3816424" cy="12241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ru-RU" sz="4400" b="1" i="1" dirty="0">
                <a:solidFill>
                  <a:schemeClr val="tx2">
                    <a:lumMod val="75000"/>
                  </a:schemeClr>
                </a:solidFill>
              </a:rPr>
              <a:t> мать Гринёва</a:t>
            </a:r>
          </a:p>
        </p:txBody>
      </p:sp>
    </p:spTree>
    <p:extLst>
      <p:ext uri="{BB962C8B-B14F-4D97-AF65-F5344CB8AC3E}">
        <p14:creationId xmlns:p14="http://schemas.microsoft.com/office/powerpoint/2010/main" val="19577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214282" y="6065712"/>
            <a:ext cx="571504" cy="571504"/>
          </a:xfrm>
          <a:prstGeom prst="actionButtonHom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429520" y="5929330"/>
            <a:ext cx="14010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43042" y="214290"/>
            <a:ext cx="571504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Кто из героев 40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 txBox="1">
            <a:spLocks/>
          </p:cNvSpPr>
          <p:nvPr/>
        </p:nvSpPr>
        <p:spPr>
          <a:xfrm>
            <a:off x="3347864" y="1268760"/>
            <a:ext cx="5382665" cy="332810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Rage Italic" pitchFamily="66" charset="0"/>
              <a:buNone/>
            </a:pPr>
            <a:r>
              <a:rPr lang="ru-RU" sz="3200" b="1" i="1" dirty="0"/>
              <a:t>Кто из героев был назначен Пугачёвым комендантом в Белогорскую крепость?</a:t>
            </a:r>
            <a:endParaRPr lang="ru-RU" sz="3200" b="1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Font typeface="Rage Italic" pitchFamily="66" charset="0"/>
              <a:buNone/>
            </a:pPr>
            <a:r>
              <a:rPr lang="ru-RU" sz="3200" b="1" i="1" dirty="0"/>
              <a:t> </a:t>
            </a:r>
          </a:p>
        </p:txBody>
      </p:sp>
      <p:sp>
        <p:nvSpPr>
          <p:cNvPr id="7" name="Содержимое 3"/>
          <p:cNvSpPr txBox="1">
            <a:spLocks/>
          </p:cNvSpPr>
          <p:nvPr/>
        </p:nvSpPr>
        <p:spPr>
          <a:xfrm>
            <a:off x="2608709" y="5134382"/>
            <a:ext cx="3816424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ru-RU" sz="4400" b="1" i="1" dirty="0">
                <a:solidFill>
                  <a:schemeClr val="tx2">
                    <a:lumMod val="75000"/>
                  </a:schemeClr>
                </a:solidFill>
              </a:rPr>
              <a:t> Швабрин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86" y="1268760"/>
            <a:ext cx="3349606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1072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214282" y="6000768"/>
            <a:ext cx="571504" cy="571504"/>
          </a:xfrm>
          <a:prstGeom prst="actionButtonHom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00166" y="214290"/>
            <a:ext cx="635798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Кто из героев 50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400602" y="5929330"/>
            <a:ext cx="145886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 txBox="1">
            <a:spLocks/>
          </p:cNvSpPr>
          <p:nvPr/>
        </p:nvSpPr>
        <p:spPr>
          <a:xfrm>
            <a:off x="519337" y="1268760"/>
            <a:ext cx="7995168" cy="332810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Rage Italic" pitchFamily="66" charset="0"/>
              <a:buNone/>
            </a:pPr>
            <a:r>
              <a:rPr lang="ru-RU" sz="3200" b="1" i="1" dirty="0"/>
              <a:t>Кто из героев даёт совет Петру Гриневу отправить Марью Ивановну в деревню и остаться в его отряде?</a:t>
            </a:r>
            <a:endParaRPr lang="ru-RU" sz="3200" b="1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Font typeface="Rage Italic" pitchFamily="66" charset="0"/>
              <a:buNone/>
            </a:pPr>
            <a:r>
              <a:rPr lang="ru-RU" sz="3200" b="1" i="1" dirty="0"/>
              <a:t> </a:t>
            </a:r>
          </a:p>
        </p:txBody>
      </p:sp>
      <p:sp>
        <p:nvSpPr>
          <p:cNvPr id="7" name="Содержимое 3"/>
          <p:cNvSpPr txBox="1">
            <a:spLocks/>
          </p:cNvSpPr>
          <p:nvPr/>
        </p:nvSpPr>
        <p:spPr>
          <a:xfrm>
            <a:off x="2770945" y="5208932"/>
            <a:ext cx="3816424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ru-RU" sz="4400" b="1" i="1" dirty="0">
                <a:solidFill>
                  <a:schemeClr val="tx2">
                    <a:lumMod val="75000"/>
                  </a:schemeClr>
                </a:solidFill>
              </a:rPr>
              <a:t> Иван </a:t>
            </a:r>
            <a:r>
              <a:rPr lang="ru-RU" sz="4400" b="1" i="1" dirty="0" err="1">
                <a:solidFill>
                  <a:schemeClr val="tx2">
                    <a:lumMod val="75000"/>
                  </a:schemeClr>
                </a:solidFill>
              </a:rPr>
              <a:t>Зурин</a:t>
            </a:r>
            <a:endParaRPr lang="ru-RU" sz="4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72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214282" y="6065712"/>
            <a:ext cx="571504" cy="571504"/>
          </a:xfrm>
          <a:prstGeom prst="actionButtonHom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00958" y="5929330"/>
            <a:ext cx="14010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43042" y="214290"/>
            <a:ext cx="600079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Кто из героев 60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 txBox="1">
            <a:spLocks/>
          </p:cNvSpPr>
          <p:nvPr/>
        </p:nvSpPr>
        <p:spPr>
          <a:xfrm>
            <a:off x="4516921" y="1268760"/>
            <a:ext cx="3997584" cy="172819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Rage Italic" pitchFamily="66" charset="0"/>
              <a:buNone/>
            </a:pPr>
            <a:r>
              <a:rPr lang="ru-RU" sz="3200" b="1" i="1" dirty="0"/>
              <a:t>Кто из героев изображен на иллюстрации?</a:t>
            </a:r>
            <a:endParaRPr lang="ru-RU" sz="3200" b="1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Font typeface="Rage Italic" pitchFamily="66" charset="0"/>
              <a:buNone/>
            </a:pPr>
            <a:r>
              <a:rPr lang="ru-RU" sz="3200" b="1" i="1" dirty="0"/>
              <a:t> </a:t>
            </a:r>
          </a:p>
        </p:txBody>
      </p:sp>
      <p:sp>
        <p:nvSpPr>
          <p:cNvPr id="7" name="Содержимое 3"/>
          <p:cNvSpPr txBox="1">
            <a:spLocks/>
          </p:cNvSpPr>
          <p:nvPr/>
        </p:nvSpPr>
        <p:spPr>
          <a:xfrm>
            <a:off x="4709513" y="2852936"/>
            <a:ext cx="4192470" cy="2978154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ru-RU" sz="4400" b="1" i="1" dirty="0">
                <a:solidFill>
                  <a:schemeClr val="tx2">
                    <a:lumMod val="75000"/>
                  </a:schemeClr>
                </a:solidFill>
              </a:rPr>
              <a:t> Швабрин и Пётр Гринёв после допроса</a:t>
            </a:r>
          </a:p>
          <a:p>
            <a:pPr algn="ctr">
              <a:buFont typeface="Arial" pitchFamily="34" charset="0"/>
              <a:buNone/>
            </a:pPr>
            <a:r>
              <a:rPr lang="ru-RU" sz="4400" b="1" i="1" dirty="0">
                <a:solidFill>
                  <a:schemeClr val="tx2">
                    <a:lumMod val="75000"/>
                  </a:schemeClr>
                </a:solidFill>
              </a:rPr>
              <a:t>«Мы вышли вместе.                Я спокойно взглянул на Швабрина…                   Он усмехнулся злобной усмешкой…»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052735"/>
            <a:ext cx="4137957" cy="47783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016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214290"/>
            <a:ext cx="557216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Иллюстрации 10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179512" y="6012421"/>
            <a:ext cx="571504" cy="571504"/>
          </a:xfrm>
          <a:prstGeom prst="actionButtonHom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43768" y="5929330"/>
            <a:ext cx="14010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3744416" cy="4608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одержимое 5"/>
          <p:cNvSpPr txBox="1">
            <a:spLocks/>
          </p:cNvSpPr>
          <p:nvPr/>
        </p:nvSpPr>
        <p:spPr>
          <a:xfrm>
            <a:off x="4283968" y="1700808"/>
            <a:ext cx="4464496" cy="275204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Rage Italic" pitchFamily="66" charset="0"/>
              <a:buNone/>
            </a:pPr>
            <a:r>
              <a:rPr lang="ru-RU" sz="2800" dirty="0"/>
              <a:t>      </a:t>
            </a:r>
            <a:r>
              <a:rPr lang="ru-RU" sz="3200" b="1" i="1" dirty="0"/>
              <a:t>Какой эпизод</a:t>
            </a:r>
          </a:p>
          <a:p>
            <a:pPr marL="0" indent="0" algn="ctr">
              <a:buFont typeface="Rage Italic" pitchFamily="66" charset="0"/>
              <a:buNone/>
            </a:pPr>
            <a:r>
              <a:rPr lang="ru-RU" sz="3200" b="1" i="1" dirty="0"/>
              <a:t> главы </a:t>
            </a:r>
            <a:r>
              <a:rPr lang="en-US" sz="3200" b="1" i="1" dirty="0"/>
              <a:t>IX</a:t>
            </a:r>
            <a:r>
              <a:rPr lang="ru-RU" sz="3200" b="1" i="1" dirty="0"/>
              <a:t> «Разлука» изображает</a:t>
            </a:r>
          </a:p>
          <a:p>
            <a:pPr marL="0" indent="0" algn="ctr">
              <a:buFont typeface="Rage Italic" pitchFamily="66" charset="0"/>
              <a:buNone/>
            </a:pPr>
            <a:r>
              <a:rPr lang="ru-RU" sz="3200" b="1" i="1" dirty="0"/>
              <a:t>данная  иллюстрация?</a:t>
            </a:r>
            <a:endParaRPr lang="ru-RU" sz="3200" b="1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Font typeface="Rage Italic" pitchFamily="66" charset="0"/>
              <a:buNone/>
            </a:pPr>
            <a:r>
              <a:rPr lang="ru-RU" sz="3200" b="1" i="1" dirty="0"/>
              <a:t> </a:t>
            </a:r>
          </a:p>
        </p:txBody>
      </p:sp>
      <p:sp>
        <p:nvSpPr>
          <p:cNvPr id="9" name="Содержимое 3"/>
          <p:cNvSpPr txBox="1">
            <a:spLocks/>
          </p:cNvSpPr>
          <p:nvPr/>
        </p:nvSpPr>
        <p:spPr>
          <a:xfrm>
            <a:off x="1531676" y="5821935"/>
            <a:ext cx="5402912" cy="922676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ru-RU" sz="4400" b="1" i="1" dirty="0" err="1">
                <a:solidFill>
                  <a:schemeClr val="tx2">
                    <a:lumMod val="75000"/>
                  </a:schemeClr>
                </a:solidFill>
              </a:rPr>
              <a:t>Обер</a:t>
            </a:r>
            <a:r>
              <a:rPr lang="ru-RU" sz="4400" b="1" i="1" dirty="0">
                <a:solidFill>
                  <a:schemeClr val="tx2">
                    <a:lumMod val="75000"/>
                  </a:schemeClr>
                </a:solidFill>
              </a:rPr>
              <a:t>- секретарь Пугачёва читает бумагу, поданную Савельичем</a:t>
            </a:r>
          </a:p>
        </p:txBody>
      </p:sp>
    </p:spTree>
    <p:extLst>
      <p:ext uri="{BB962C8B-B14F-4D97-AF65-F5344CB8AC3E}">
        <p14:creationId xmlns:p14="http://schemas.microsoft.com/office/powerpoint/2010/main" val="1122746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285728"/>
            <a:ext cx="585791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Иллюстрации 20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251520" y="6117649"/>
            <a:ext cx="571504" cy="571504"/>
          </a:xfrm>
          <a:prstGeom prst="actionButtonHom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72330" y="5857892"/>
            <a:ext cx="14010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27"/>
          <a:stretch/>
        </p:blipFill>
        <p:spPr bwMode="auto">
          <a:xfrm>
            <a:off x="251520" y="1124744"/>
            <a:ext cx="3883521" cy="4615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одержимое 5"/>
          <p:cNvSpPr txBox="1">
            <a:spLocks/>
          </p:cNvSpPr>
          <p:nvPr/>
        </p:nvSpPr>
        <p:spPr>
          <a:xfrm>
            <a:off x="4285004" y="1340768"/>
            <a:ext cx="4464496" cy="275204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Rage Italic" pitchFamily="66" charset="0"/>
              <a:buNone/>
            </a:pPr>
            <a:r>
              <a:rPr lang="ru-RU" sz="2800" dirty="0"/>
              <a:t>      </a:t>
            </a:r>
            <a:r>
              <a:rPr lang="ru-RU" sz="3200" b="1" i="1" dirty="0"/>
              <a:t>Какой эпизод</a:t>
            </a:r>
          </a:p>
          <a:p>
            <a:pPr marL="0" indent="0" algn="ctr">
              <a:buFont typeface="Rage Italic" pitchFamily="66" charset="0"/>
              <a:buNone/>
            </a:pPr>
            <a:r>
              <a:rPr lang="ru-RU" sz="3200" b="1" i="1" dirty="0"/>
              <a:t>изображает</a:t>
            </a:r>
          </a:p>
          <a:p>
            <a:pPr marL="0" indent="0" algn="ctr">
              <a:buFont typeface="Rage Italic" pitchFamily="66" charset="0"/>
              <a:buNone/>
            </a:pPr>
            <a:r>
              <a:rPr lang="ru-RU" sz="3200" b="1" i="1" dirty="0"/>
              <a:t>данная  иллюстрация?</a:t>
            </a:r>
            <a:endParaRPr lang="ru-RU" sz="3200" b="1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Font typeface="Rage Italic" pitchFamily="66" charset="0"/>
              <a:buNone/>
            </a:pPr>
            <a:r>
              <a:rPr lang="ru-RU" sz="3200" b="1" i="1" dirty="0"/>
              <a:t> </a:t>
            </a:r>
          </a:p>
        </p:txBody>
      </p:sp>
      <p:sp>
        <p:nvSpPr>
          <p:cNvPr id="8" name="Содержимое 3"/>
          <p:cNvSpPr txBox="1">
            <a:spLocks/>
          </p:cNvSpPr>
          <p:nvPr/>
        </p:nvSpPr>
        <p:spPr>
          <a:xfrm>
            <a:off x="1512955" y="5852233"/>
            <a:ext cx="5402912" cy="92267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ru-RU" sz="4400" b="1" i="1" dirty="0">
                <a:solidFill>
                  <a:schemeClr val="tx2">
                    <a:lumMod val="75000"/>
                  </a:schemeClr>
                </a:solidFill>
              </a:rPr>
              <a:t>Глава 3. Гринёв и Швабрин у Мироновых</a:t>
            </a:r>
          </a:p>
        </p:txBody>
      </p:sp>
    </p:spTree>
    <p:extLst>
      <p:ext uri="{BB962C8B-B14F-4D97-AF65-F5344CB8AC3E}">
        <p14:creationId xmlns:p14="http://schemas.microsoft.com/office/powerpoint/2010/main" val="766810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214290"/>
            <a:ext cx="557216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Иллюстрации 30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302015" y="5922836"/>
            <a:ext cx="571504" cy="571504"/>
          </a:xfrm>
          <a:prstGeom prst="actionButtonHom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429520" y="5786454"/>
            <a:ext cx="14010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3247283" cy="4104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одержимое 5"/>
          <p:cNvSpPr txBox="1">
            <a:spLocks/>
          </p:cNvSpPr>
          <p:nvPr/>
        </p:nvSpPr>
        <p:spPr>
          <a:xfrm>
            <a:off x="4285004" y="1340768"/>
            <a:ext cx="4464496" cy="275204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Rage Italic" pitchFamily="66" charset="0"/>
              <a:buNone/>
            </a:pPr>
            <a:r>
              <a:rPr lang="ru-RU" sz="2800" dirty="0"/>
              <a:t>      </a:t>
            </a:r>
            <a:r>
              <a:rPr lang="ru-RU" sz="3200" b="1" i="1" dirty="0"/>
              <a:t>Какой эпизод из жизни героев</a:t>
            </a:r>
          </a:p>
          <a:p>
            <a:pPr marL="0" indent="0" algn="ctr">
              <a:buFont typeface="Rage Italic" pitchFamily="66" charset="0"/>
              <a:buNone/>
            </a:pPr>
            <a:r>
              <a:rPr lang="ru-RU" sz="3200" b="1" i="1" dirty="0"/>
              <a:t>изображен</a:t>
            </a:r>
          </a:p>
          <a:p>
            <a:pPr marL="0" indent="0" algn="ctr">
              <a:buFont typeface="Rage Italic" pitchFamily="66" charset="0"/>
              <a:buNone/>
            </a:pPr>
            <a:r>
              <a:rPr lang="ru-RU" sz="3200" b="1" i="1" dirty="0"/>
              <a:t>на  иллюстрации?</a:t>
            </a:r>
            <a:endParaRPr lang="ru-RU" sz="3200" b="1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Font typeface="Rage Italic" pitchFamily="66" charset="0"/>
              <a:buNone/>
            </a:pPr>
            <a:r>
              <a:rPr lang="ru-RU" sz="3200" b="1" i="1" dirty="0"/>
              <a:t> </a:t>
            </a:r>
          </a:p>
        </p:txBody>
      </p:sp>
      <p:sp>
        <p:nvSpPr>
          <p:cNvPr id="9" name="Содержимое 3"/>
          <p:cNvSpPr txBox="1">
            <a:spLocks/>
          </p:cNvSpPr>
          <p:nvPr/>
        </p:nvSpPr>
        <p:spPr>
          <a:xfrm>
            <a:off x="3995936" y="4836286"/>
            <a:ext cx="4610824" cy="92267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ru-RU" sz="4400" b="1" i="1" dirty="0">
                <a:solidFill>
                  <a:schemeClr val="tx2">
                    <a:lumMod val="75000"/>
                  </a:schemeClr>
                </a:solidFill>
              </a:rPr>
              <a:t>Дуэль Гринёва со Швабриным</a:t>
            </a:r>
          </a:p>
        </p:txBody>
      </p:sp>
    </p:spTree>
    <p:extLst>
      <p:ext uri="{BB962C8B-B14F-4D97-AF65-F5344CB8AC3E}">
        <p14:creationId xmlns:p14="http://schemas.microsoft.com/office/powerpoint/2010/main" val="3362833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214290"/>
            <a:ext cx="721523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solidFill>
                  <a:schemeClr val="accent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ИСТОРИЯ 10</a:t>
            </a:r>
            <a:endParaRPr lang="ru-RU" sz="3600" b="1" cap="none" spc="50" dirty="0">
              <a:ln w="11430"/>
              <a:solidFill>
                <a:schemeClr val="accent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92919" y="1412776"/>
            <a:ext cx="8229600" cy="3024336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3600" b="1" i="1" dirty="0"/>
              <a:t>Пушкин начинает изучать архивные материалы, обращается к разным лицам с просьбой сообщить ему всё, что известно о Пугачёве, просит у царя разрешения посетить  Казанскую и Оренбургскую губернии, где когда – то развёртывалось Пугачёвское восстание.                                       </a:t>
            </a:r>
          </a:p>
          <a:p>
            <a:pPr algn="ctr">
              <a:buNone/>
            </a:pPr>
            <a:r>
              <a:rPr lang="ru-RU" sz="4000" b="1" i="1" dirty="0"/>
              <a:t>В каком году?</a:t>
            </a: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500034" y="5997521"/>
            <a:ext cx="571504" cy="571504"/>
          </a:xfrm>
          <a:prstGeom prst="actionButtonHom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020272" y="5929330"/>
            <a:ext cx="181027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Содержимое 3"/>
          <p:cNvSpPr txBox="1">
            <a:spLocks/>
          </p:cNvSpPr>
          <p:nvPr/>
        </p:nvSpPr>
        <p:spPr>
          <a:xfrm>
            <a:off x="3059832" y="4773385"/>
            <a:ext cx="4680520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ru-RU" sz="4400" b="1" i="1" dirty="0">
                <a:solidFill>
                  <a:schemeClr val="tx2">
                    <a:lumMod val="75000"/>
                  </a:schemeClr>
                </a:solidFill>
              </a:rPr>
              <a:t>В 1833 году</a:t>
            </a:r>
          </a:p>
        </p:txBody>
      </p:sp>
    </p:spTree>
    <p:extLst>
      <p:ext uri="{BB962C8B-B14F-4D97-AF65-F5344CB8AC3E}">
        <p14:creationId xmlns:p14="http://schemas.microsoft.com/office/powerpoint/2010/main" val="3745676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214290"/>
            <a:ext cx="571504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Иллюстрации 40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323528" y="5962367"/>
            <a:ext cx="571504" cy="571504"/>
          </a:xfrm>
          <a:prstGeom prst="actionButtonHom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249622" y="5786454"/>
            <a:ext cx="145886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91" y="1412776"/>
            <a:ext cx="3200400" cy="3895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одержимое 5"/>
          <p:cNvSpPr txBox="1">
            <a:spLocks/>
          </p:cNvSpPr>
          <p:nvPr/>
        </p:nvSpPr>
        <p:spPr>
          <a:xfrm>
            <a:off x="4285004" y="1340768"/>
            <a:ext cx="4464496" cy="275204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Rage Italic" pitchFamily="66" charset="0"/>
              <a:buNone/>
            </a:pPr>
            <a:r>
              <a:rPr lang="ru-RU" sz="2800" dirty="0"/>
              <a:t>      </a:t>
            </a:r>
            <a:r>
              <a:rPr lang="ru-RU" sz="3200" b="1" i="1" dirty="0"/>
              <a:t>Какой эпизод</a:t>
            </a:r>
          </a:p>
          <a:p>
            <a:pPr marL="0" indent="0" algn="ctr">
              <a:buFont typeface="Rage Italic" pitchFamily="66" charset="0"/>
              <a:buNone/>
            </a:pPr>
            <a:r>
              <a:rPr lang="ru-RU" sz="3200" b="1" i="1" dirty="0"/>
              <a:t>изображает</a:t>
            </a:r>
          </a:p>
          <a:p>
            <a:pPr marL="0" indent="0" algn="ctr">
              <a:buFont typeface="Rage Italic" pitchFamily="66" charset="0"/>
              <a:buNone/>
            </a:pPr>
            <a:r>
              <a:rPr lang="ru-RU" sz="3200" b="1" i="1" dirty="0"/>
              <a:t>данная  иллюстрация?</a:t>
            </a:r>
            <a:endParaRPr lang="ru-RU" sz="3200" b="1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Font typeface="Rage Italic" pitchFamily="66" charset="0"/>
              <a:buNone/>
            </a:pPr>
            <a:r>
              <a:rPr lang="ru-RU" sz="3200" b="1" i="1" dirty="0"/>
              <a:t> </a:t>
            </a:r>
          </a:p>
        </p:txBody>
      </p:sp>
      <p:sp>
        <p:nvSpPr>
          <p:cNvPr id="8" name="Содержимое 3"/>
          <p:cNvSpPr txBox="1">
            <a:spLocks/>
          </p:cNvSpPr>
          <p:nvPr/>
        </p:nvSpPr>
        <p:spPr>
          <a:xfrm>
            <a:off x="4067943" y="3645023"/>
            <a:ext cx="4756193" cy="2317343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ru-RU" sz="4400" b="1" i="1" dirty="0">
                <a:solidFill>
                  <a:schemeClr val="tx2">
                    <a:lumMod val="75000"/>
                  </a:schemeClr>
                </a:solidFill>
              </a:rPr>
              <a:t>«Марья Ивановна увидела даму, сидевшую на скамейке против памятника…» </a:t>
            </a:r>
          </a:p>
          <a:p>
            <a:pPr algn="ctr">
              <a:buFont typeface="Arial" pitchFamily="34" charset="0"/>
              <a:buNone/>
            </a:pPr>
            <a:r>
              <a:rPr lang="ru-RU" sz="4400" b="1" i="1" dirty="0">
                <a:solidFill>
                  <a:schemeClr val="tx2">
                    <a:lumMod val="75000"/>
                  </a:schemeClr>
                </a:solidFill>
              </a:rPr>
              <a:t>Марья Ивановна беседует с неизвестной дамой</a:t>
            </a:r>
          </a:p>
        </p:txBody>
      </p:sp>
    </p:spTree>
    <p:extLst>
      <p:ext uri="{BB962C8B-B14F-4D97-AF65-F5344CB8AC3E}">
        <p14:creationId xmlns:p14="http://schemas.microsoft.com/office/powerpoint/2010/main" val="1012813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142852"/>
            <a:ext cx="607223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Иллюстрации 50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251520" y="6000768"/>
            <a:ext cx="571504" cy="571504"/>
          </a:xfrm>
          <a:prstGeom prst="actionButtonHom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358082" y="6000768"/>
            <a:ext cx="14010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3200400" cy="4124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одержимое 5"/>
          <p:cNvSpPr txBox="1">
            <a:spLocks/>
          </p:cNvSpPr>
          <p:nvPr/>
        </p:nvSpPr>
        <p:spPr>
          <a:xfrm>
            <a:off x="4067944" y="1052736"/>
            <a:ext cx="4610963" cy="2016224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Rage Italic" pitchFamily="66" charset="0"/>
              <a:buNone/>
            </a:pPr>
            <a:r>
              <a:rPr lang="ru-RU" sz="2800" dirty="0"/>
              <a:t>      </a:t>
            </a:r>
            <a:r>
              <a:rPr lang="ru-RU" sz="3200" b="1" i="1" dirty="0"/>
              <a:t>Какой эпизод</a:t>
            </a:r>
          </a:p>
          <a:p>
            <a:pPr marL="0" indent="0" algn="ctr">
              <a:buFont typeface="Rage Italic" pitchFamily="66" charset="0"/>
              <a:buNone/>
            </a:pPr>
            <a:r>
              <a:rPr lang="ru-RU" sz="3200" b="1" i="1" dirty="0"/>
              <a:t>изображает</a:t>
            </a:r>
          </a:p>
          <a:p>
            <a:pPr marL="0" indent="0" algn="ctr">
              <a:buFont typeface="Rage Italic" pitchFamily="66" charset="0"/>
              <a:buNone/>
            </a:pPr>
            <a:r>
              <a:rPr lang="ru-RU" sz="3200" b="1" i="1" dirty="0"/>
              <a:t>иллюстрация?</a:t>
            </a:r>
            <a:endParaRPr lang="ru-RU" sz="3200" b="1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Font typeface="Rage Italic" pitchFamily="66" charset="0"/>
              <a:buNone/>
            </a:pPr>
            <a:r>
              <a:rPr lang="ru-RU" sz="3200" b="1" i="1" dirty="0"/>
              <a:t> </a:t>
            </a:r>
          </a:p>
        </p:txBody>
      </p:sp>
      <p:sp>
        <p:nvSpPr>
          <p:cNvPr id="8" name="Содержимое 3"/>
          <p:cNvSpPr txBox="1">
            <a:spLocks/>
          </p:cNvSpPr>
          <p:nvPr/>
        </p:nvSpPr>
        <p:spPr>
          <a:xfrm>
            <a:off x="3707904" y="2852936"/>
            <a:ext cx="5186888" cy="2736303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ru-RU" sz="4400" b="1" i="1" dirty="0">
                <a:solidFill>
                  <a:schemeClr val="tx2">
                    <a:lumMod val="75000"/>
                  </a:schemeClr>
                </a:solidFill>
              </a:rPr>
              <a:t>Гринёв  у Пугачёва в Бердской слободе.</a:t>
            </a:r>
          </a:p>
          <a:p>
            <a:pPr algn="ctr">
              <a:buFont typeface="Arial" pitchFamily="34" charset="0"/>
              <a:buNone/>
            </a:pPr>
            <a:r>
              <a:rPr lang="ru-RU" sz="4400" b="1" i="1" dirty="0">
                <a:solidFill>
                  <a:schemeClr val="tx2">
                    <a:lumMod val="75000"/>
                  </a:schemeClr>
                </a:solidFill>
              </a:rPr>
              <a:t>« Пугачёв сидел под образами, в красном кафтане, в высокой шапке и важно подбочась…»</a:t>
            </a:r>
          </a:p>
        </p:txBody>
      </p:sp>
    </p:spTree>
    <p:extLst>
      <p:ext uri="{BB962C8B-B14F-4D97-AF65-F5344CB8AC3E}">
        <p14:creationId xmlns:p14="http://schemas.microsoft.com/office/powerpoint/2010/main" val="2177663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214290"/>
            <a:ext cx="707236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Иллюстрации 60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428596" y="6072206"/>
            <a:ext cx="571504" cy="571504"/>
          </a:xfrm>
          <a:prstGeom prst="actionButtonHom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08284" y="5857892"/>
            <a:ext cx="145886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5223524" cy="36042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одержимое 5"/>
          <p:cNvSpPr txBox="1">
            <a:spLocks/>
          </p:cNvSpPr>
          <p:nvPr/>
        </p:nvSpPr>
        <p:spPr>
          <a:xfrm>
            <a:off x="5582528" y="922176"/>
            <a:ext cx="3313404" cy="275204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Rage Italic" pitchFamily="66" charset="0"/>
              <a:buNone/>
            </a:pPr>
            <a:r>
              <a:rPr lang="ru-RU" sz="2800" dirty="0"/>
              <a:t>      </a:t>
            </a:r>
            <a:r>
              <a:rPr lang="ru-RU" sz="3200" b="1" i="1" dirty="0"/>
              <a:t>Какой эпизод</a:t>
            </a:r>
          </a:p>
          <a:p>
            <a:pPr marL="0" indent="0" algn="ctr">
              <a:buFont typeface="Rage Italic" pitchFamily="66" charset="0"/>
              <a:buNone/>
            </a:pPr>
            <a:r>
              <a:rPr lang="ru-RU" sz="3200" b="1" i="1" dirty="0"/>
              <a:t>изображает</a:t>
            </a:r>
          </a:p>
          <a:p>
            <a:pPr marL="0" indent="0" algn="ctr">
              <a:buFont typeface="Rage Italic" pitchFamily="66" charset="0"/>
              <a:buNone/>
            </a:pPr>
            <a:r>
              <a:rPr lang="ru-RU" sz="3200" b="1" i="1" dirty="0"/>
              <a:t>иллюстрация?</a:t>
            </a:r>
            <a:endParaRPr lang="ru-RU" sz="3200" b="1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Font typeface="Rage Italic" pitchFamily="66" charset="0"/>
              <a:buNone/>
            </a:pPr>
            <a:r>
              <a:rPr lang="ru-RU" sz="3200" b="1" i="1" dirty="0"/>
              <a:t> </a:t>
            </a:r>
          </a:p>
        </p:txBody>
      </p:sp>
      <p:sp>
        <p:nvSpPr>
          <p:cNvPr id="8" name="Содержимое 3"/>
          <p:cNvSpPr txBox="1">
            <a:spLocks/>
          </p:cNvSpPr>
          <p:nvPr/>
        </p:nvSpPr>
        <p:spPr>
          <a:xfrm>
            <a:off x="1331640" y="4941168"/>
            <a:ext cx="5776644" cy="1702542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ru-RU" sz="4400" b="1" i="1" dirty="0">
                <a:solidFill>
                  <a:schemeClr val="tx2">
                    <a:lumMod val="75000"/>
                  </a:schemeClr>
                </a:solidFill>
              </a:rPr>
              <a:t>Казнь Пугачёва.  « ..он (Пётр Гринёв) присутствовал при казни Пугачёва, который узнал его в толпе и кивнул ему головою…»</a:t>
            </a:r>
          </a:p>
        </p:txBody>
      </p:sp>
    </p:spTree>
    <p:extLst>
      <p:ext uri="{BB962C8B-B14F-4D97-AF65-F5344CB8AC3E}">
        <p14:creationId xmlns:p14="http://schemas.microsoft.com/office/powerpoint/2010/main" val="280367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214290"/>
            <a:ext cx="707236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Письма  10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428596" y="6072206"/>
            <a:ext cx="571504" cy="571504"/>
          </a:xfrm>
          <a:prstGeom prst="actionButtonHom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08284" y="5857892"/>
            <a:ext cx="145886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82" y="1340768"/>
            <a:ext cx="2933700" cy="426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одержимое 5"/>
          <p:cNvSpPr txBox="1">
            <a:spLocks/>
          </p:cNvSpPr>
          <p:nvPr/>
        </p:nvSpPr>
        <p:spPr>
          <a:xfrm>
            <a:off x="4285004" y="1340768"/>
            <a:ext cx="4464496" cy="275204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Rage Italic" pitchFamily="66" charset="0"/>
              <a:buNone/>
            </a:pPr>
            <a:r>
              <a:rPr lang="ru-RU" sz="2800" dirty="0"/>
              <a:t>      </a:t>
            </a:r>
            <a:r>
              <a:rPr lang="ru-RU" sz="3200" b="1" i="1" dirty="0"/>
              <a:t>Чьё письмо читает Марья Ивановна?</a:t>
            </a:r>
            <a:endParaRPr lang="ru-RU" sz="3200" b="1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Font typeface="Rage Italic" pitchFamily="66" charset="0"/>
              <a:buNone/>
            </a:pPr>
            <a:r>
              <a:rPr lang="ru-RU" sz="3200" b="1" i="1" dirty="0"/>
              <a:t> </a:t>
            </a:r>
          </a:p>
        </p:txBody>
      </p:sp>
      <p:sp>
        <p:nvSpPr>
          <p:cNvPr id="8" name="Содержимое 3"/>
          <p:cNvSpPr txBox="1">
            <a:spLocks/>
          </p:cNvSpPr>
          <p:nvPr/>
        </p:nvSpPr>
        <p:spPr>
          <a:xfrm>
            <a:off x="3738355" y="3499006"/>
            <a:ext cx="5154125" cy="2358886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ru-RU" sz="4400" b="1" i="1" dirty="0">
                <a:solidFill>
                  <a:schemeClr val="tx2">
                    <a:lumMod val="75000"/>
                  </a:schemeClr>
                </a:solidFill>
              </a:rPr>
              <a:t>Отца Гринёва.</a:t>
            </a:r>
          </a:p>
          <a:p>
            <a:pPr algn="ctr">
              <a:buFont typeface="Arial" pitchFamily="34" charset="0"/>
              <a:buNone/>
            </a:pPr>
            <a:r>
              <a:rPr lang="ru-RU" sz="4400" b="1" i="1" dirty="0">
                <a:solidFill>
                  <a:schemeClr val="tx2">
                    <a:lumMod val="75000"/>
                  </a:schemeClr>
                </a:solidFill>
              </a:rPr>
              <a:t> «Прочитав, она возвратила мне письмо и сказала дрожащим голосом: «Видно, мне не судьба… Родные ваши не хотят меня в свою семью…»</a:t>
            </a:r>
          </a:p>
        </p:txBody>
      </p:sp>
    </p:spTree>
    <p:extLst>
      <p:ext uri="{BB962C8B-B14F-4D97-AF65-F5344CB8AC3E}">
        <p14:creationId xmlns:p14="http://schemas.microsoft.com/office/powerpoint/2010/main" val="218115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214290"/>
            <a:ext cx="707236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Письма  20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428596" y="6072206"/>
            <a:ext cx="571504" cy="571504"/>
          </a:xfrm>
          <a:prstGeom prst="actionButtonHom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08284" y="5857892"/>
            <a:ext cx="145886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Содержимое 5"/>
          <p:cNvSpPr txBox="1">
            <a:spLocks/>
          </p:cNvSpPr>
          <p:nvPr/>
        </p:nvSpPr>
        <p:spPr>
          <a:xfrm>
            <a:off x="251520" y="1196752"/>
            <a:ext cx="8424936" cy="355586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Rage Italic" pitchFamily="66" charset="0"/>
              <a:buNone/>
            </a:pPr>
            <a:r>
              <a:rPr lang="ru-RU" sz="2800" dirty="0"/>
              <a:t>      </a:t>
            </a:r>
            <a:r>
              <a:rPr lang="ru-RU" sz="3200" b="1" i="1" dirty="0"/>
              <a:t>Кто кому пишет? </a:t>
            </a:r>
          </a:p>
          <a:p>
            <a:pPr marL="0" indent="0" algn="ctr">
              <a:buFont typeface="Rage Italic" pitchFamily="66" charset="0"/>
              <a:buNone/>
            </a:pPr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</a:rPr>
              <a:t>«Любезный …, пожалуйста, пришли мне с  моим мальчиком сто рублей, которые ты мне вчера проиграл. Мне крайняя нужда в деньгах.</a:t>
            </a:r>
          </a:p>
          <a:p>
            <a:pPr marL="0" indent="0" algn="ctr">
              <a:buFont typeface="Rage Italic" pitchFamily="66" charset="0"/>
              <a:buNone/>
            </a:pPr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</a:rPr>
              <a:t>Готовый к услугам…»</a:t>
            </a:r>
          </a:p>
          <a:p>
            <a:pPr marL="0" indent="0" algn="ctr">
              <a:buFont typeface="Rage Italic" pitchFamily="66" charset="0"/>
              <a:buNone/>
            </a:pPr>
            <a:r>
              <a:rPr lang="ru-RU" sz="3200" b="1" i="1" dirty="0"/>
              <a:t> </a:t>
            </a:r>
          </a:p>
        </p:txBody>
      </p:sp>
      <p:sp>
        <p:nvSpPr>
          <p:cNvPr id="7" name="Содержимое 3"/>
          <p:cNvSpPr txBox="1">
            <a:spLocks/>
          </p:cNvSpPr>
          <p:nvPr/>
        </p:nvSpPr>
        <p:spPr>
          <a:xfrm>
            <a:off x="1063110" y="4752614"/>
            <a:ext cx="7344816" cy="915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ru-RU" sz="3600" b="1" i="1" dirty="0">
                <a:solidFill>
                  <a:schemeClr val="tx2">
                    <a:lumMod val="75000"/>
                  </a:schemeClr>
                </a:solidFill>
              </a:rPr>
              <a:t>Иван </a:t>
            </a:r>
            <a:r>
              <a:rPr lang="ru-RU" sz="3600" b="1" i="1" dirty="0" err="1">
                <a:solidFill>
                  <a:schemeClr val="tx2">
                    <a:lumMod val="75000"/>
                  </a:schemeClr>
                </a:solidFill>
              </a:rPr>
              <a:t>Зурин</a:t>
            </a:r>
            <a:r>
              <a:rPr lang="ru-RU" sz="3600" b="1" i="1" dirty="0">
                <a:solidFill>
                  <a:schemeClr val="tx2">
                    <a:lumMod val="75000"/>
                  </a:schemeClr>
                </a:solidFill>
              </a:rPr>
              <a:t> Петру Гринёву</a:t>
            </a:r>
          </a:p>
        </p:txBody>
      </p:sp>
    </p:spTree>
    <p:extLst>
      <p:ext uri="{BB962C8B-B14F-4D97-AF65-F5344CB8AC3E}">
        <p14:creationId xmlns:p14="http://schemas.microsoft.com/office/powerpoint/2010/main" val="3030080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214290"/>
            <a:ext cx="707236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Письма  30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428596" y="6072206"/>
            <a:ext cx="571504" cy="571504"/>
          </a:xfrm>
          <a:prstGeom prst="actionButtonHom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08284" y="5857892"/>
            <a:ext cx="145886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Содержимое 5"/>
          <p:cNvSpPr txBox="1">
            <a:spLocks/>
          </p:cNvSpPr>
          <p:nvPr/>
        </p:nvSpPr>
        <p:spPr>
          <a:xfrm>
            <a:off x="246241" y="1052736"/>
            <a:ext cx="8320904" cy="4176464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Rage Italic" pitchFamily="66" charset="0"/>
              <a:buNone/>
            </a:pPr>
            <a:r>
              <a:rPr lang="ru-RU" sz="2800" dirty="0"/>
              <a:t>      </a:t>
            </a:r>
            <a:r>
              <a:rPr lang="ru-RU" sz="3200" b="1" i="1" dirty="0"/>
              <a:t>Кто кому пишет?</a:t>
            </a:r>
          </a:p>
          <a:p>
            <a:pPr marL="0" indent="0" algn="ctr">
              <a:buFont typeface="Rage Italic" pitchFamily="66" charset="0"/>
              <a:buNone/>
            </a:pPr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</a:rPr>
              <a:t>«Государь…, отец наш милостивый!</a:t>
            </a:r>
          </a:p>
          <a:p>
            <a:pPr marL="0" indent="0" algn="ctr">
              <a:buFont typeface="Rage Italic" pitchFamily="66" charset="0"/>
              <a:buNone/>
            </a:pPr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</a:rPr>
              <a:t>Милостивое писание ваше я получил, в котором ты изволишь гневаться на меня, раба вашего, что – де стыдно мне не исполнять господских приказаний, - а я, не старый пёс, а верный ваш слуга, господских приказаний слушаюсь и усердно вам всегда служил… А изволите вы писать, что сошлёте меня свиней пасти, и на то ваша барская воля. За сим кланяюсь рабски.» </a:t>
            </a:r>
          </a:p>
          <a:p>
            <a:pPr marL="0" indent="0" algn="ctr">
              <a:buFont typeface="Rage Italic" pitchFamily="66" charset="0"/>
              <a:buNone/>
            </a:pPr>
            <a:r>
              <a:rPr lang="ru-RU" sz="3200" b="1" i="1" dirty="0"/>
              <a:t> </a:t>
            </a:r>
          </a:p>
        </p:txBody>
      </p:sp>
      <p:sp>
        <p:nvSpPr>
          <p:cNvPr id="7" name="Содержимое 3"/>
          <p:cNvSpPr txBox="1">
            <a:spLocks/>
          </p:cNvSpPr>
          <p:nvPr/>
        </p:nvSpPr>
        <p:spPr>
          <a:xfrm>
            <a:off x="1403648" y="4941168"/>
            <a:ext cx="5924009" cy="170254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ru-RU" sz="3600" b="1" i="1" dirty="0">
                <a:solidFill>
                  <a:schemeClr val="tx2">
                    <a:lumMod val="75000"/>
                  </a:schemeClr>
                </a:solidFill>
              </a:rPr>
              <a:t>Слуга Архип Савельев отцу Гринёва –Андрею Петровичу</a:t>
            </a:r>
          </a:p>
        </p:txBody>
      </p:sp>
    </p:spTree>
    <p:extLst>
      <p:ext uri="{BB962C8B-B14F-4D97-AF65-F5344CB8AC3E}">
        <p14:creationId xmlns:p14="http://schemas.microsoft.com/office/powerpoint/2010/main" val="2714196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214290"/>
            <a:ext cx="707236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Письма  40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428596" y="6072206"/>
            <a:ext cx="571504" cy="571504"/>
          </a:xfrm>
          <a:prstGeom prst="actionButtonHom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08284" y="5857892"/>
            <a:ext cx="145886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Содержимое 5"/>
          <p:cNvSpPr txBox="1">
            <a:spLocks/>
          </p:cNvSpPr>
          <p:nvPr/>
        </p:nvSpPr>
        <p:spPr>
          <a:xfrm>
            <a:off x="3275856" y="1124744"/>
            <a:ext cx="5473644" cy="3672408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Rage Italic" pitchFamily="66" charset="0"/>
              <a:buNone/>
            </a:pPr>
            <a:r>
              <a:rPr lang="ru-RU" sz="2800" dirty="0"/>
              <a:t>      </a:t>
            </a:r>
            <a:r>
              <a:rPr lang="ru-RU" sz="3200" b="1" i="1" dirty="0"/>
              <a:t>Кто кому пишет?</a:t>
            </a:r>
          </a:p>
          <a:p>
            <a:pPr marL="0" indent="0" algn="ctr">
              <a:buFont typeface="Rage Italic" pitchFamily="66" charset="0"/>
              <a:buNone/>
            </a:pPr>
            <a:r>
              <a:rPr lang="ru-RU" sz="3200" b="1" i="1" dirty="0"/>
              <a:t>«Сим извещаю вас, что убежавший из- по караула донской раскольник и казак Емельян Пугачёв собрал злодейскую шайку, произвёл возмущение в яицких селениях и уже взял и разорил несколько крепостей, производя везде грабежи и смертные убийства…»</a:t>
            </a:r>
          </a:p>
        </p:txBody>
      </p:sp>
      <p:sp>
        <p:nvSpPr>
          <p:cNvPr id="7" name="Содержимое 3"/>
          <p:cNvSpPr txBox="1">
            <a:spLocks/>
          </p:cNvSpPr>
          <p:nvPr/>
        </p:nvSpPr>
        <p:spPr>
          <a:xfrm>
            <a:off x="1328291" y="5593769"/>
            <a:ext cx="5779993" cy="91045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ru-RU" sz="4200" b="1" i="1" dirty="0">
                <a:solidFill>
                  <a:schemeClr val="tx2">
                    <a:lumMod val="75000"/>
                  </a:schemeClr>
                </a:solidFill>
              </a:rPr>
              <a:t>Генерал Оренбурга капитану Миро</a:t>
            </a:r>
            <a:r>
              <a:rPr lang="ru-RU" sz="4400" b="1" i="1" dirty="0">
                <a:solidFill>
                  <a:schemeClr val="tx2">
                    <a:lumMod val="75000"/>
                  </a:schemeClr>
                </a:solidFill>
              </a:rPr>
              <a:t>нову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57564"/>
            <a:ext cx="3024336" cy="4248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2076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214290"/>
            <a:ext cx="707236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Письма  50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428596" y="6072206"/>
            <a:ext cx="571504" cy="571504"/>
          </a:xfrm>
          <a:prstGeom prst="actionButtonHom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08284" y="5857892"/>
            <a:ext cx="145886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Содержимое 5"/>
          <p:cNvSpPr txBox="1">
            <a:spLocks/>
          </p:cNvSpPr>
          <p:nvPr/>
        </p:nvSpPr>
        <p:spPr>
          <a:xfrm>
            <a:off x="3923928" y="1124744"/>
            <a:ext cx="4968552" cy="324036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Rage Italic" pitchFamily="66" charset="0"/>
              <a:buNone/>
            </a:pPr>
            <a:r>
              <a:rPr lang="ru-RU" sz="2800" dirty="0"/>
              <a:t>      </a:t>
            </a:r>
            <a:r>
              <a:rPr lang="ru-RU" sz="3200" b="1" i="1" dirty="0"/>
              <a:t>Что хранят потомки Гринёва «за стеклом и в раме»?</a:t>
            </a:r>
            <a:endParaRPr lang="ru-RU" sz="3200" b="1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Font typeface="Rage Italic" pitchFamily="66" charset="0"/>
              <a:buNone/>
            </a:pPr>
            <a:r>
              <a:rPr lang="ru-RU" sz="3200" b="1" i="1" dirty="0"/>
              <a:t> </a:t>
            </a:r>
          </a:p>
        </p:txBody>
      </p:sp>
      <p:sp>
        <p:nvSpPr>
          <p:cNvPr id="7" name="Содержимое 3"/>
          <p:cNvSpPr txBox="1">
            <a:spLocks/>
          </p:cNvSpPr>
          <p:nvPr/>
        </p:nvSpPr>
        <p:spPr>
          <a:xfrm>
            <a:off x="3738355" y="4365104"/>
            <a:ext cx="5154125" cy="14927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ru-RU" sz="3600" b="1" i="1" dirty="0">
                <a:solidFill>
                  <a:schemeClr val="tx2">
                    <a:lumMod val="75000"/>
                  </a:schemeClr>
                </a:solidFill>
              </a:rPr>
              <a:t>Оправдательное письмо Екатерины </a:t>
            </a:r>
            <a:r>
              <a:rPr lang="en-US" sz="3600" b="1" i="1" dirty="0">
                <a:solidFill>
                  <a:schemeClr val="tx2">
                    <a:lumMod val="75000"/>
                  </a:schemeClr>
                </a:solidFill>
              </a:rPr>
              <a:t>II</a:t>
            </a:r>
            <a:endParaRPr lang="ru-RU" sz="36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922176"/>
            <a:ext cx="3486834" cy="4739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714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214290"/>
            <a:ext cx="707236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Письма  60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428596" y="6072206"/>
            <a:ext cx="571504" cy="571504"/>
          </a:xfrm>
          <a:prstGeom prst="actionButtonHom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08284" y="5857892"/>
            <a:ext cx="145886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Содержимое 5"/>
          <p:cNvSpPr txBox="1">
            <a:spLocks/>
          </p:cNvSpPr>
          <p:nvPr/>
        </p:nvSpPr>
        <p:spPr>
          <a:xfrm>
            <a:off x="323528" y="1124743"/>
            <a:ext cx="8496944" cy="4392489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Rage Italic" pitchFamily="66" charset="0"/>
              <a:buNone/>
            </a:pPr>
            <a:r>
              <a:rPr lang="ru-RU" sz="2800" dirty="0"/>
              <a:t>      </a:t>
            </a:r>
            <a:r>
              <a:rPr lang="ru-RU" sz="3200" b="1" i="1" dirty="0"/>
              <a:t>Кто кому пишет?                                                                                             «После обыкновенного приступа он объявил ему, что подозрения насчёт участия моего в замыслах бунтовщиков, к несчастью, оказались слишком основательными, что примерная казнь должна была бы меня постигнуть, но что государыня, из уважения к заслугам и преклонным летам отца, решилась помиловать преступного сына и, избавляя его от позорной казни, повелела только сослать в отдалённый край Сибири на вечное поселение».</a:t>
            </a:r>
            <a:endParaRPr lang="ru-RU" sz="3200" b="1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Font typeface="Rage Italic" pitchFamily="66" charset="0"/>
              <a:buNone/>
            </a:pPr>
            <a:r>
              <a:rPr lang="ru-RU" sz="3200" b="1" i="1" dirty="0"/>
              <a:t> </a:t>
            </a:r>
          </a:p>
        </p:txBody>
      </p:sp>
      <p:sp>
        <p:nvSpPr>
          <p:cNvPr id="7" name="Содержимое 3"/>
          <p:cNvSpPr txBox="1">
            <a:spLocks/>
          </p:cNvSpPr>
          <p:nvPr/>
        </p:nvSpPr>
        <p:spPr>
          <a:xfrm>
            <a:off x="1691681" y="5229200"/>
            <a:ext cx="5430376" cy="1305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ru-RU" sz="3600" b="1" i="1" dirty="0">
                <a:solidFill>
                  <a:schemeClr val="tx2">
                    <a:lumMod val="75000"/>
                  </a:schemeClr>
                </a:solidFill>
              </a:rPr>
              <a:t>Родственник князь Б** отцу Петра Гринёва</a:t>
            </a:r>
          </a:p>
        </p:txBody>
      </p:sp>
    </p:spTree>
    <p:extLst>
      <p:ext uri="{BB962C8B-B14F-4D97-AF65-F5344CB8AC3E}">
        <p14:creationId xmlns:p14="http://schemas.microsoft.com/office/powerpoint/2010/main" val="2055851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214290"/>
            <a:ext cx="707236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Пословицы  10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428596" y="6072206"/>
            <a:ext cx="571504" cy="571504"/>
          </a:xfrm>
          <a:prstGeom prst="actionButtonHom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08284" y="5857892"/>
            <a:ext cx="145886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Содержимое 5"/>
          <p:cNvSpPr txBox="1">
            <a:spLocks/>
          </p:cNvSpPr>
          <p:nvPr/>
        </p:nvSpPr>
        <p:spPr>
          <a:xfrm>
            <a:off x="323528" y="1124743"/>
            <a:ext cx="8496944" cy="165618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Rage Italic" pitchFamily="66" charset="0"/>
              <a:buNone/>
            </a:pPr>
            <a:r>
              <a:rPr lang="ru-RU" sz="2800" dirty="0"/>
              <a:t>      </a:t>
            </a:r>
            <a:r>
              <a:rPr lang="ru-RU" sz="3200" b="1" i="1" dirty="0"/>
              <a:t>В какой момент Савельич говорит: «Поцелуй у злодея ручку»?</a:t>
            </a:r>
            <a:endParaRPr lang="ru-RU" sz="3200" b="1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Font typeface="Rage Italic" pitchFamily="66" charset="0"/>
              <a:buNone/>
            </a:pPr>
            <a:r>
              <a:rPr lang="ru-RU" sz="3200" b="1" i="1" dirty="0"/>
              <a:t> </a:t>
            </a:r>
          </a:p>
        </p:txBody>
      </p:sp>
      <p:sp>
        <p:nvSpPr>
          <p:cNvPr id="9" name="Содержимое 3"/>
          <p:cNvSpPr txBox="1">
            <a:spLocks/>
          </p:cNvSpPr>
          <p:nvPr/>
        </p:nvSpPr>
        <p:spPr>
          <a:xfrm>
            <a:off x="4139952" y="3424412"/>
            <a:ext cx="4854312" cy="130532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ru-RU" sz="3600" b="1" i="1" dirty="0">
                <a:solidFill>
                  <a:schemeClr val="tx2">
                    <a:lumMod val="75000"/>
                  </a:schemeClr>
                </a:solidFill>
              </a:rPr>
              <a:t>В момент казни, происходящей в Белогорской крепости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22176"/>
            <a:ext cx="3816424" cy="49357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5242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821508" y="1412776"/>
            <a:ext cx="7544860" cy="158417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4400" b="1" i="1" dirty="0"/>
              <a:t>   Какое произведение на историческую   тему параллельно с  повестью «Капитанская дочка» писал А.С. Пушкин?</a:t>
            </a: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488084" y="5929330"/>
            <a:ext cx="571504" cy="571504"/>
          </a:xfrm>
          <a:prstGeom prst="actionButtonHom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948264" y="5929330"/>
            <a:ext cx="188228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48280" y="166172"/>
            <a:ext cx="721523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solidFill>
                  <a:schemeClr val="accent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ИСТОРИЯ 20</a:t>
            </a:r>
            <a:endParaRPr lang="ru-RU" sz="3600" b="1" cap="none" spc="50" dirty="0">
              <a:ln w="11430"/>
              <a:solidFill>
                <a:schemeClr val="accent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Содержимое 3"/>
          <p:cNvSpPr txBox="1">
            <a:spLocks/>
          </p:cNvSpPr>
          <p:nvPr/>
        </p:nvSpPr>
        <p:spPr>
          <a:xfrm>
            <a:off x="2699792" y="4705194"/>
            <a:ext cx="4896544" cy="122413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ru-RU" sz="4400" b="1" i="1" dirty="0">
                <a:solidFill>
                  <a:schemeClr val="tx2">
                    <a:lumMod val="75000"/>
                  </a:schemeClr>
                </a:solidFill>
              </a:rPr>
              <a:t>«История Пугачёвского бунта»</a:t>
            </a:r>
          </a:p>
        </p:txBody>
      </p:sp>
    </p:spTree>
    <p:extLst>
      <p:ext uri="{BB962C8B-B14F-4D97-AF65-F5344CB8AC3E}">
        <p14:creationId xmlns:p14="http://schemas.microsoft.com/office/powerpoint/2010/main" val="3795083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214290"/>
            <a:ext cx="707236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Пословицы  20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428596" y="6072206"/>
            <a:ext cx="571504" cy="571504"/>
          </a:xfrm>
          <a:prstGeom prst="actionButtonHom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08284" y="5857892"/>
            <a:ext cx="145886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Содержимое 5"/>
          <p:cNvSpPr txBox="1">
            <a:spLocks/>
          </p:cNvSpPr>
          <p:nvPr/>
        </p:nvSpPr>
        <p:spPr>
          <a:xfrm>
            <a:off x="323528" y="1124743"/>
            <a:ext cx="8496944" cy="180020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Rage Italic" pitchFamily="66" charset="0"/>
              <a:buNone/>
            </a:pPr>
            <a:r>
              <a:rPr lang="ru-RU" sz="2800" dirty="0"/>
              <a:t>      </a:t>
            </a:r>
            <a:r>
              <a:rPr lang="ru-RU" sz="3200" b="1" i="1" dirty="0"/>
              <a:t>Продолжи строчку: </a:t>
            </a:r>
          </a:p>
          <a:p>
            <a:pPr marL="0" indent="0" algn="ctr">
              <a:buFont typeface="Rage Italic" pitchFamily="66" charset="0"/>
              <a:buNone/>
            </a:pPr>
            <a:r>
              <a:rPr lang="ru-RU" sz="3200" b="1" i="1" dirty="0"/>
              <a:t>«Не ты первый, не ты …»</a:t>
            </a:r>
            <a:endParaRPr lang="ru-RU" sz="3200" b="1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Font typeface="Rage Italic" pitchFamily="66" charset="0"/>
              <a:buNone/>
            </a:pPr>
            <a:r>
              <a:rPr lang="ru-RU" sz="3200" b="1" i="1" dirty="0"/>
              <a:t> </a:t>
            </a:r>
          </a:p>
        </p:txBody>
      </p:sp>
      <p:sp>
        <p:nvSpPr>
          <p:cNvPr id="9" name="Содержимое 3"/>
          <p:cNvSpPr txBox="1">
            <a:spLocks/>
          </p:cNvSpPr>
          <p:nvPr/>
        </p:nvSpPr>
        <p:spPr>
          <a:xfrm>
            <a:off x="2144844" y="4077072"/>
            <a:ext cx="4854312" cy="1305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ru-RU" sz="3600" b="1" i="1" dirty="0">
                <a:solidFill>
                  <a:schemeClr val="tx2">
                    <a:lumMod val="75000"/>
                  </a:schemeClr>
                </a:solidFill>
              </a:rPr>
              <a:t>последний</a:t>
            </a:r>
          </a:p>
        </p:txBody>
      </p:sp>
    </p:spTree>
    <p:extLst>
      <p:ext uri="{BB962C8B-B14F-4D97-AF65-F5344CB8AC3E}">
        <p14:creationId xmlns:p14="http://schemas.microsoft.com/office/powerpoint/2010/main" val="71808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214290"/>
            <a:ext cx="707236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Пословицы  30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428596" y="6072206"/>
            <a:ext cx="571504" cy="571504"/>
          </a:xfrm>
          <a:prstGeom prst="actionButtonHom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08284" y="5857892"/>
            <a:ext cx="145886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Содержимое 5"/>
          <p:cNvSpPr txBox="1">
            <a:spLocks/>
          </p:cNvSpPr>
          <p:nvPr/>
        </p:nvSpPr>
        <p:spPr>
          <a:xfrm>
            <a:off x="323528" y="1124743"/>
            <a:ext cx="8496944" cy="180020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Rage Italic" pitchFamily="66" charset="0"/>
              <a:buNone/>
            </a:pPr>
            <a:r>
              <a:rPr lang="ru-RU" sz="2800" dirty="0"/>
              <a:t>      </a:t>
            </a:r>
            <a:r>
              <a:rPr lang="ru-RU" sz="3200" b="1" i="1" dirty="0"/>
              <a:t>Продолжи строчку: </a:t>
            </a:r>
          </a:p>
          <a:p>
            <a:pPr marL="0" indent="0" algn="ctr">
              <a:buFont typeface="Rage Italic" pitchFamily="66" charset="0"/>
              <a:buNone/>
            </a:pPr>
            <a:r>
              <a:rPr lang="ru-RU" sz="3200" b="1" i="1" dirty="0"/>
              <a:t>«Не всё то ври, что …»</a:t>
            </a:r>
            <a:endParaRPr lang="ru-RU" sz="3200" b="1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Font typeface="Rage Italic" pitchFamily="66" charset="0"/>
              <a:buNone/>
            </a:pPr>
            <a:r>
              <a:rPr lang="ru-RU" sz="3200" b="1" i="1" dirty="0"/>
              <a:t> </a:t>
            </a:r>
          </a:p>
        </p:txBody>
      </p:sp>
      <p:sp>
        <p:nvSpPr>
          <p:cNvPr id="10" name="Содержимое 3"/>
          <p:cNvSpPr txBox="1">
            <a:spLocks/>
          </p:cNvSpPr>
          <p:nvPr/>
        </p:nvSpPr>
        <p:spPr>
          <a:xfrm>
            <a:off x="2144844" y="4077072"/>
            <a:ext cx="4854312" cy="1305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ru-RU" sz="3600" b="1" i="1" dirty="0">
                <a:solidFill>
                  <a:schemeClr val="tx2">
                    <a:lumMod val="75000"/>
                  </a:schemeClr>
                </a:solidFill>
              </a:rPr>
              <a:t>знаешь</a:t>
            </a:r>
          </a:p>
        </p:txBody>
      </p:sp>
    </p:spTree>
    <p:extLst>
      <p:ext uri="{BB962C8B-B14F-4D97-AF65-F5344CB8AC3E}">
        <p14:creationId xmlns:p14="http://schemas.microsoft.com/office/powerpoint/2010/main" val="2340535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214290"/>
            <a:ext cx="707236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Пословицы  40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428596" y="6072206"/>
            <a:ext cx="571504" cy="571504"/>
          </a:xfrm>
          <a:prstGeom prst="actionButtonHom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08284" y="5857892"/>
            <a:ext cx="145886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Содержимое 3"/>
          <p:cNvSpPr txBox="1">
            <a:spLocks/>
          </p:cNvSpPr>
          <p:nvPr/>
        </p:nvSpPr>
        <p:spPr>
          <a:xfrm>
            <a:off x="2144844" y="4077072"/>
            <a:ext cx="4854312" cy="1305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ru-RU" sz="3600" b="1" i="1" dirty="0">
                <a:solidFill>
                  <a:schemeClr val="tx2">
                    <a:lumMod val="75000"/>
                  </a:schemeClr>
                </a:solidFill>
              </a:rPr>
              <a:t>спотыкается</a:t>
            </a:r>
          </a:p>
        </p:txBody>
      </p:sp>
      <p:sp>
        <p:nvSpPr>
          <p:cNvPr id="10" name="Содержимое 5"/>
          <p:cNvSpPr txBox="1">
            <a:spLocks/>
          </p:cNvSpPr>
          <p:nvPr/>
        </p:nvSpPr>
        <p:spPr>
          <a:xfrm>
            <a:off x="323528" y="1124743"/>
            <a:ext cx="8496944" cy="180020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Rage Italic" pitchFamily="66" charset="0"/>
              <a:buNone/>
            </a:pPr>
            <a:r>
              <a:rPr lang="ru-RU" sz="2800" dirty="0"/>
              <a:t>      </a:t>
            </a:r>
            <a:r>
              <a:rPr lang="ru-RU" sz="3200" b="1" i="1" dirty="0"/>
              <a:t>Продолжи строчку: </a:t>
            </a:r>
          </a:p>
          <a:p>
            <a:pPr marL="0" indent="0" algn="ctr">
              <a:buFont typeface="Rage Italic" pitchFamily="66" charset="0"/>
              <a:buNone/>
            </a:pPr>
            <a:r>
              <a:rPr lang="ru-RU" sz="3200" b="1" i="1" dirty="0"/>
              <a:t>«Конь о четырёх ногах, да …»</a:t>
            </a:r>
            <a:endParaRPr lang="ru-RU" sz="3200" b="1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Font typeface="Rage Italic" pitchFamily="66" charset="0"/>
              <a:buNone/>
            </a:pPr>
            <a:r>
              <a:rPr lang="ru-RU" sz="3200" b="1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418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214290"/>
            <a:ext cx="707236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Пословицы  50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428596" y="6072206"/>
            <a:ext cx="571504" cy="571504"/>
          </a:xfrm>
          <a:prstGeom prst="actionButtonHom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08284" y="5857892"/>
            <a:ext cx="145886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Содержимое 5"/>
          <p:cNvSpPr txBox="1">
            <a:spLocks/>
          </p:cNvSpPr>
          <p:nvPr/>
        </p:nvSpPr>
        <p:spPr>
          <a:xfrm>
            <a:off x="323528" y="1124743"/>
            <a:ext cx="8496944" cy="180020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Rage Italic" pitchFamily="66" charset="0"/>
              <a:buNone/>
            </a:pPr>
            <a:r>
              <a:rPr lang="ru-RU" sz="2800" dirty="0"/>
              <a:t>      </a:t>
            </a:r>
            <a:r>
              <a:rPr lang="ru-RU" sz="3200" b="1" i="1" dirty="0"/>
              <a:t>Продолжи строчку: </a:t>
            </a:r>
          </a:p>
          <a:p>
            <a:pPr marL="0" indent="0" algn="ctr">
              <a:buFont typeface="Rage Italic" pitchFamily="66" charset="0"/>
              <a:buNone/>
            </a:pPr>
            <a:r>
              <a:rPr lang="ru-RU" sz="3200" b="1" i="1" dirty="0"/>
              <a:t>«Вместе жить – вместе и …»</a:t>
            </a:r>
            <a:endParaRPr lang="ru-RU" sz="3200" b="1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Font typeface="Rage Italic" pitchFamily="66" charset="0"/>
              <a:buNone/>
            </a:pPr>
            <a:r>
              <a:rPr lang="ru-RU" sz="3200" b="1" i="1" dirty="0"/>
              <a:t> </a:t>
            </a:r>
          </a:p>
        </p:txBody>
      </p:sp>
      <p:sp>
        <p:nvSpPr>
          <p:cNvPr id="9" name="Содержимое 3"/>
          <p:cNvSpPr txBox="1">
            <a:spLocks/>
          </p:cNvSpPr>
          <p:nvPr/>
        </p:nvSpPr>
        <p:spPr>
          <a:xfrm>
            <a:off x="2144844" y="4077072"/>
            <a:ext cx="4854312" cy="1305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ru-RU" sz="3600" b="1" i="1" dirty="0">
                <a:solidFill>
                  <a:schemeClr val="tx2">
                    <a:lumMod val="75000"/>
                  </a:schemeClr>
                </a:solidFill>
              </a:rPr>
              <a:t>умирать</a:t>
            </a:r>
          </a:p>
        </p:txBody>
      </p:sp>
    </p:spTree>
    <p:extLst>
      <p:ext uri="{BB962C8B-B14F-4D97-AF65-F5344CB8AC3E}">
        <p14:creationId xmlns:p14="http://schemas.microsoft.com/office/powerpoint/2010/main" val="2150576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214290"/>
            <a:ext cx="707236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Пословицы  60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428596" y="6072206"/>
            <a:ext cx="571504" cy="571504"/>
          </a:xfrm>
          <a:prstGeom prst="actionButtonHom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08284" y="5857892"/>
            <a:ext cx="145886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Содержимое 5"/>
          <p:cNvSpPr txBox="1">
            <a:spLocks/>
          </p:cNvSpPr>
          <p:nvPr/>
        </p:nvSpPr>
        <p:spPr>
          <a:xfrm>
            <a:off x="323528" y="1124743"/>
            <a:ext cx="8496944" cy="180020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Rage Italic" pitchFamily="66" charset="0"/>
              <a:buNone/>
            </a:pPr>
            <a:r>
              <a:rPr lang="ru-RU" sz="2800" dirty="0"/>
              <a:t>      </a:t>
            </a:r>
            <a:r>
              <a:rPr lang="ru-RU" sz="3200" b="1" i="1" dirty="0"/>
              <a:t>Продолжи строчку: </a:t>
            </a:r>
          </a:p>
          <a:p>
            <a:pPr marL="0" indent="0" algn="ctr">
              <a:buFont typeface="Rage Italic" pitchFamily="66" charset="0"/>
              <a:buNone/>
            </a:pPr>
            <a:r>
              <a:rPr lang="ru-RU" sz="3200" b="1" i="1" dirty="0"/>
              <a:t>«На грех мастера …»</a:t>
            </a:r>
            <a:endParaRPr lang="ru-RU" sz="3200" b="1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Font typeface="Rage Italic" pitchFamily="66" charset="0"/>
              <a:buNone/>
            </a:pPr>
            <a:r>
              <a:rPr lang="ru-RU" sz="3200" b="1" i="1" dirty="0"/>
              <a:t> </a:t>
            </a:r>
          </a:p>
        </p:txBody>
      </p:sp>
      <p:sp>
        <p:nvSpPr>
          <p:cNvPr id="9" name="Содержимое 3"/>
          <p:cNvSpPr txBox="1">
            <a:spLocks/>
          </p:cNvSpPr>
          <p:nvPr/>
        </p:nvSpPr>
        <p:spPr>
          <a:xfrm>
            <a:off x="2144844" y="4077072"/>
            <a:ext cx="4854312" cy="1305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ru-RU" sz="3600" b="1" i="1" dirty="0">
                <a:solidFill>
                  <a:schemeClr val="tx2">
                    <a:lumMod val="75000"/>
                  </a:schemeClr>
                </a:solidFill>
              </a:rPr>
              <a:t>нет</a:t>
            </a:r>
          </a:p>
        </p:txBody>
      </p:sp>
    </p:spTree>
    <p:extLst>
      <p:ext uri="{BB962C8B-B14F-4D97-AF65-F5344CB8AC3E}">
        <p14:creationId xmlns:p14="http://schemas.microsoft.com/office/powerpoint/2010/main" val="2197381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714348" y="1772816"/>
            <a:ext cx="7435552" cy="229668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i="1" dirty="0"/>
              <a:t>Под именем какого царя действовал Пугачёв, организовав народное восстание?</a:t>
            </a:r>
          </a:p>
        </p:txBody>
      </p:sp>
      <p:sp>
        <p:nvSpPr>
          <p:cNvPr id="10" name="Управляющая кнопка: домой 9">
            <a:hlinkClick r:id="rId2" action="ppaction://hlinksldjump" highlightClick="1"/>
          </p:cNvPr>
          <p:cNvSpPr/>
          <p:nvPr/>
        </p:nvSpPr>
        <p:spPr>
          <a:xfrm>
            <a:off x="428596" y="5926083"/>
            <a:ext cx="571504" cy="571504"/>
          </a:xfrm>
          <a:prstGeom prst="actionButtonHo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286644" y="5857892"/>
            <a:ext cx="14010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Содержимое 6"/>
          <p:cNvSpPr txBox="1">
            <a:spLocks/>
          </p:cNvSpPr>
          <p:nvPr/>
        </p:nvSpPr>
        <p:spPr>
          <a:xfrm>
            <a:off x="3353078" y="1636367"/>
            <a:ext cx="4076442" cy="34488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endParaRPr lang="ru-RU" sz="36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00100" y="214290"/>
            <a:ext cx="721523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solidFill>
                  <a:schemeClr val="accent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ИСТОРИЯ 30</a:t>
            </a:r>
            <a:endParaRPr lang="ru-RU" sz="3600" b="1" cap="none" spc="50" dirty="0">
              <a:ln w="11430"/>
              <a:solidFill>
                <a:schemeClr val="accent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Содержимое 3"/>
          <p:cNvSpPr txBox="1">
            <a:spLocks/>
          </p:cNvSpPr>
          <p:nvPr/>
        </p:nvSpPr>
        <p:spPr>
          <a:xfrm>
            <a:off x="2699792" y="4705194"/>
            <a:ext cx="4896544" cy="122413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ru-RU" sz="4400" b="1" i="1" dirty="0">
                <a:solidFill>
                  <a:schemeClr val="tx2">
                    <a:lumMod val="75000"/>
                  </a:schemeClr>
                </a:solidFill>
              </a:rPr>
              <a:t>Петра </a:t>
            </a:r>
            <a:r>
              <a:rPr lang="en-US" sz="4400" b="1" i="1" dirty="0">
                <a:solidFill>
                  <a:schemeClr val="tx2">
                    <a:lumMod val="75000"/>
                  </a:schemeClr>
                </a:solidFill>
              </a:rPr>
              <a:t>III</a:t>
            </a:r>
            <a:r>
              <a:rPr lang="ru-RU" sz="4400" b="1" i="1" dirty="0">
                <a:solidFill>
                  <a:schemeClr val="tx2">
                    <a:lumMod val="75000"/>
                  </a:schemeClr>
                </a:solidFill>
              </a:rPr>
              <a:t>                                      ( Петра Фёдоровича)</a:t>
            </a:r>
          </a:p>
        </p:txBody>
      </p:sp>
    </p:spTree>
    <p:extLst>
      <p:ext uri="{BB962C8B-B14F-4D97-AF65-F5344CB8AC3E}">
        <p14:creationId xmlns:p14="http://schemas.microsoft.com/office/powerpoint/2010/main" val="276715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428596" y="5922836"/>
            <a:ext cx="571504" cy="571504"/>
          </a:xfrm>
          <a:prstGeom prst="actionButtonHo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000100" y="1109008"/>
            <a:ext cx="6956276" cy="25360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/>
              <a:t>      </a:t>
            </a:r>
            <a:r>
              <a:rPr lang="ru-RU" sz="3200" b="1" i="1" dirty="0"/>
              <a:t>В каком веке происходит   действие повести</a:t>
            </a:r>
          </a:p>
          <a:p>
            <a:pPr marL="0" indent="0" algn="ctr">
              <a:buNone/>
            </a:pPr>
            <a:r>
              <a:rPr lang="ru-RU" sz="3200" b="1" i="1" dirty="0"/>
              <a:t> «Капитанская дочка»?</a:t>
            </a:r>
            <a:r>
              <a:rPr lang="en-US" sz="3200" b="1" i="1" dirty="0"/>
              <a:t> </a:t>
            </a:r>
            <a:endParaRPr lang="ru-RU" sz="3200" b="1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215174" y="5786454"/>
            <a:ext cx="192882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00100" y="214290"/>
            <a:ext cx="721523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solidFill>
                  <a:schemeClr val="accent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ИСТОРИЯ </a:t>
            </a:r>
            <a:r>
              <a:rPr lang="en-US" sz="3600" b="1" spc="50" dirty="0">
                <a:ln w="11430"/>
                <a:solidFill>
                  <a:schemeClr val="accent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r>
              <a:rPr lang="ru-RU" sz="3600" b="1" spc="50" dirty="0">
                <a:ln w="11430"/>
                <a:solidFill>
                  <a:schemeClr val="accent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0</a:t>
            </a:r>
            <a:endParaRPr lang="ru-RU" sz="3600" b="1" cap="none" spc="50" dirty="0">
              <a:ln w="11430"/>
              <a:solidFill>
                <a:schemeClr val="accent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Содержимое 3"/>
          <p:cNvSpPr txBox="1">
            <a:spLocks/>
          </p:cNvSpPr>
          <p:nvPr/>
        </p:nvSpPr>
        <p:spPr>
          <a:xfrm>
            <a:off x="2699792" y="4705194"/>
            <a:ext cx="4896544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ru-RU" sz="4400" b="1" i="1" dirty="0">
                <a:solidFill>
                  <a:schemeClr val="tx2">
                    <a:lumMod val="75000"/>
                  </a:schemeClr>
                </a:solidFill>
              </a:rPr>
              <a:t>В </a:t>
            </a:r>
            <a:r>
              <a:rPr lang="en-US" sz="4400" b="1" i="1" dirty="0">
                <a:solidFill>
                  <a:schemeClr val="tx2">
                    <a:lumMod val="75000"/>
                  </a:schemeClr>
                </a:solidFill>
              </a:rPr>
              <a:t>XVIII</a:t>
            </a:r>
            <a:r>
              <a:rPr lang="ru-RU" sz="4400" b="1" i="1" dirty="0">
                <a:solidFill>
                  <a:schemeClr val="tx2">
                    <a:lumMod val="75000"/>
                  </a:schemeClr>
                </a:solidFill>
              </a:rPr>
              <a:t> веке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014616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467545" y="5929413"/>
            <a:ext cx="571504" cy="571504"/>
          </a:xfrm>
          <a:prstGeom prst="actionButtonHo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816790" y="5857892"/>
            <a:ext cx="188475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00100" y="214290"/>
            <a:ext cx="721523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solidFill>
                  <a:schemeClr val="accent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ИСТОРИЯ 50</a:t>
            </a:r>
            <a:endParaRPr lang="ru-RU" sz="3600" b="1" cap="none" spc="50" dirty="0">
              <a:ln w="11430"/>
              <a:solidFill>
                <a:schemeClr val="accent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Содержимое 5"/>
          <p:cNvSpPr>
            <a:spLocks noGrp="1"/>
          </p:cNvSpPr>
          <p:nvPr>
            <p:ph idx="1"/>
          </p:nvPr>
        </p:nvSpPr>
        <p:spPr>
          <a:xfrm>
            <a:off x="1000100" y="860621"/>
            <a:ext cx="6956276" cy="148825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800" dirty="0"/>
              <a:t>      </a:t>
            </a:r>
            <a:r>
              <a:rPr lang="ru-RU" sz="3200" b="1" i="1" dirty="0"/>
              <a:t>Назовите исторических лиц, упоминаемых в произведении.</a:t>
            </a:r>
          </a:p>
          <a:p>
            <a:pPr marL="0" indent="0" algn="ctr">
              <a:buNone/>
            </a:pPr>
            <a:r>
              <a:rPr lang="ru-RU" sz="3200" b="1" i="1" dirty="0"/>
              <a:t> </a:t>
            </a:r>
          </a:p>
        </p:txBody>
      </p:sp>
      <p:sp>
        <p:nvSpPr>
          <p:cNvPr id="12" name="Содержимое 3"/>
          <p:cNvSpPr txBox="1">
            <a:spLocks/>
          </p:cNvSpPr>
          <p:nvPr/>
        </p:nvSpPr>
        <p:spPr>
          <a:xfrm>
            <a:off x="753297" y="4629671"/>
            <a:ext cx="4085740" cy="194421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ru-RU" sz="4400" b="1" i="1" dirty="0">
                <a:solidFill>
                  <a:schemeClr val="tx2">
                    <a:lumMod val="75000"/>
                  </a:schemeClr>
                </a:solidFill>
              </a:rPr>
              <a:t>Пугачёв,                                           граф Миних,                               Григорий Орлов,                     Екатерина </a:t>
            </a:r>
            <a:r>
              <a:rPr lang="en-US" sz="4400" b="1" i="1" dirty="0">
                <a:solidFill>
                  <a:schemeClr val="tx2">
                    <a:lumMod val="75000"/>
                  </a:schemeClr>
                </a:solidFill>
              </a:rPr>
              <a:t>II</a:t>
            </a:r>
            <a:r>
              <a:rPr lang="ru-RU" sz="4400" b="1" i="1" dirty="0">
                <a:solidFill>
                  <a:schemeClr val="tx2">
                    <a:lumMod val="75000"/>
                  </a:schemeClr>
                </a:solidFill>
              </a:rPr>
              <a:t>,                           граф Румянцев                                    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3" y="1844824"/>
            <a:ext cx="1872208" cy="24968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722" y="1859543"/>
            <a:ext cx="1987230" cy="2482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784" y="1795163"/>
            <a:ext cx="2088695" cy="2546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493" y="4237869"/>
            <a:ext cx="2257334" cy="25009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844467"/>
            <a:ext cx="2079433" cy="2475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7896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323528" y="5941176"/>
            <a:ext cx="571504" cy="571504"/>
          </a:xfrm>
          <a:prstGeom prst="actionButtonHo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215206" y="5857892"/>
            <a:ext cx="14010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00100" y="214290"/>
            <a:ext cx="721523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solidFill>
                  <a:schemeClr val="accent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ИСТОРИЯ 60</a:t>
            </a:r>
            <a:endParaRPr lang="ru-RU" sz="3600" b="1" cap="none" spc="50" dirty="0">
              <a:ln w="11430"/>
              <a:solidFill>
                <a:schemeClr val="accent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Содержимое 5"/>
          <p:cNvSpPr txBox="1">
            <a:spLocks/>
          </p:cNvSpPr>
          <p:nvPr/>
        </p:nvSpPr>
        <p:spPr>
          <a:xfrm>
            <a:off x="3995936" y="1412776"/>
            <a:ext cx="4865985" cy="322098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Rage Italic" pitchFamily="66" charset="0"/>
              <a:buNone/>
            </a:pPr>
            <a:r>
              <a:rPr lang="ru-RU" sz="2800" dirty="0"/>
              <a:t>      </a:t>
            </a:r>
            <a:r>
              <a:rPr lang="ru-RU" sz="3200" b="1" i="1" dirty="0"/>
              <a:t>В каком году была завершена повесть</a:t>
            </a:r>
          </a:p>
          <a:p>
            <a:pPr marL="0" indent="0" algn="ctr">
              <a:buFont typeface="Rage Italic" pitchFamily="66" charset="0"/>
              <a:buNone/>
            </a:pPr>
            <a:r>
              <a:rPr lang="ru-RU" sz="3200" b="1" i="1" dirty="0"/>
              <a:t> «Капитанская дочка»?</a:t>
            </a:r>
            <a:r>
              <a:rPr lang="en-US" sz="3200" b="1" i="1" dirty="0"/>
              <a:t> </a:t>
            </a:r>
            <a:endParaRPr lang="ru-RU" sz="3200" b="1" i="1" dirty="0"/>
          </a:p>
        </p:txBody>
      </p:sp>
      <p:sp>
        <p:nvSpPr>
          <p:cNvPr id="13" name="Содержимое 3"/>
          <p:cNvSpPr txBox="1">
            <a:spLocks/>
          </p:cNvSpPr>
          <p:nvPr/>
        </p:nvSpPr>
        <p:spPr>
          <a:xfrm>
            <a:off x="3788758" y="4732422"/>
            <a:ext cx="4896544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ru-RU" sz="4400" b="1" i="1" dirty="0">
                <a:solidFill>
                  <a:schemeClr val="tx2">
                    <a:lumMod val="75000"/>
                  </a:schemeClr>
                </a:solidFill>
              </a:rPr>
              <a:t>В 1836 году</a:t>
            </a:r>
          </a:p>
        </p:txBody>
      </p:sp>
      <p:pic>
        <p:nvPicPr>
          <p:cNvPr id="7" name="Picture 5" descr="C:\Documents and Settings\User\Мои документы\Мои рисунки\[LI8RK_4-05]_[IL_01]-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528" y="869231"/>
            <a:ext cx="3528392" cy="48854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2317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107505" y="6015716"/>
            <a:ext cx="571504" cy="571504"/>
          </a:xfrm>
          <a:prstGeom prst="actionButtonHom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386319" y="53499"/>
            <a:ext cx="642942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Эпиграфы 10</a:t>
            </a:r>
            <a:endParaRPr lang="ru-RU" sz="3600" b="1" cap="none" spc="5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429520" y="6000768"/>
            <a:ext cx="14010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Содержимое 5"/>
          <p:cNvSpPr>
            <a:spLocks noGrp="1"/>
          </p:cNvSpPr>
          <p:nvPr>
            <p:ph idx="1"/>
          </p:nvPr>
        </p:nvSpPr>
        <p:spPr>
          <a:xfrm>
            <a:off x="1000100" y="1109008"/>
            <a:ext cx="6956276" cy="25360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/>
              <a:t>      </a:t>
            </a:r>
            <a:r>
              <a:rPr lang="ru-RU" sz="3200" b="1" i="1" dirty="0"/>
              <a:t>Какой эпиграф использовал            А. С. Пушкин для всего произведения?</a:t>
            </a:r>
          </a:p>
          <a:p>
            <a:pPr marL="0" indent="0" algn="ctr">
              <a:buNone/>
            </a:pPr>
            <a:r>
              <a:rPr lang="ru-RU" sz="3200" b="1" i="1" dirty="0"/>
              <a:t> </a:t>
            </a:r>
          </a:p>
        </p:txBody>
      </p:sp>
      <p:sp>
        <p:nvSpPr>
          <p:cNvPr id="12" name="Содержимое 3"/>
          <p:cNvSpPr txBox="1">
            <a:spLocks/>
          </p:cNvSpPr>
          <p:nvPr/>
        </p:nvSpPr>
        <p:spPr>
          <a:xfrm>
            <a:off x="2152757" y="4509120"/>
            <a:ext cx="4896544" cy="122413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ru-RU" sz="4400" b="1" i="1" dirty="0">
                <a:solidFill>
                  <a:schemeClr val="tx2">
                    <a:lumMod val="75000"/>
                  </a:schemeClr>
                </a:solidFill>
              </a:rPr>
              <a:t>Пословицу: «Береги честь смолоду»</a:t>
            </a:r>
          </a:p>
        </p:txBody>
      </p:sp>
    </p:spTree>
    <p:extLst>
      <p:ext uri="{BB962C8B-B14F-4D97-AF65-F5344CB8AC3E}">
        <p14:creationId xmlns:p14="http://schemas.microsoft.com/office/powerpoint/2010/main" val="2301029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Тетрадь для рисования</Template>
  <TotalTime>737</TotalTime>
  <Words>1587</Words>
  <Application>Microsoft Office PowerPoint</Application>
  <PresentationFormat>Экран (4:3)</PresentationFormat>
  <Paragraphs>313</Paragraphs>
  <Slides>44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50" baseType="lpstr">
      <vt:lpstr>Batang</vt:lpstr>
      <vt:lpstr>Arial</vt:lpstr>
      <vt:lpstr>Cambria</vt:lpstr>
      <vt:lpstr>Georgia</vt:lpstr>
      <vt:lpstr>Rage Italic</vt:lpstr>
      <vt:lpstr>Sketchbook</vt:lpstr>
      <vt:lpstr>«Своя игра»  ( по повести А.С. Пушкина «Капитанская дочка»)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DNA Project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Интеллектуальная игра</dc:title>
  <dc:creator>DNA7 X86</dc:creator>
  <cp:lastModifiedBy>Valentina Vinogradova</cp:lastModifiedBy>
  <cp:revision>76</cp:revision>
  <dcterms:created xsi:type="dcterms:W3CDTF">2013-10-20T02:59:30Z</dcterms:created>
  <dcterms:modified xsi:type="dcterms:W3CDTF">2024-10-29T13:51:15Z</dcterms:modified>
</cp:coreProperties>
</file>