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9" r:id="rId1"/>
  </p:sldMasterIdLst>
  <p:notesMasterIdLst>
    <p:notesMasterId r:id="rId36"/>
  </p:notesMasterIdLst>
  <p:sldIdLst>
    <p:sldId id="477" r:id="rId2"/>
    <p:sldId id="261" r:id="rId3"/>
    <p:sldId id="259" r:id="rId4"/>
    <p:sldId id="262" r:id="rId5"/>
    <p:sldId id="479" r:id="rId6"/>
    <p:sldId id="478" r:id="rId7"/>
    <p:sldId id="263" r:id="rId8"/>
    <p:sldId id="494" r:id="rId9"/>
    <p:sldId id="265" r:id="rId10"/>
    <p:sldId id="264" r:id="rId11"/>
    <p:sldId id="268" r:id="rId12"/>
    <p:sldId id="266" r:id="rId13"/>
    <p:sldId id="495" r:id="rId14"/>
    <p:sldId id="483" r:id="rId15"/>
    <p:sldId id="482" r:id="rId16"/>
    <p:sldId id="481" r:id="rId17"/>
    <p:sldId id="267" r:id="rId18"/>
    <p:sldId id="269" r:id="rId19"/>
    <p:sldId id="484" r:id="rId20"/>
    <p:sldId id="270" r:id="rId21"/>
    <p:sldId id="485" r:id="rId22"/>
    <p:sldId id="271" r:id="rId23"/>
    <p:sldId id="272" r:id="rId24"/>
    <p:sldId id="486" r:id="rId25"/>
    <p:sldId id="273" r:id="rId26"/>
    <p:sldId id="490" r:id="rId27"/>
    <p:sldId id="489" r:id="rId28"/>
    <p:sldId id="488" r:id="rId29"/>
    <p:sldId id="487" r:id="rId30"/>
    <p:sldId id="491" r:id="rId31"/>
    <p:sldId id="492" r:id="rId32"/>
    <p:sldId id="480" r:id="rId33"/>
    <p:sldId id="493" r:id="rId34"/>
    <p:sldId id="274" r:id="rId35"/>
  </p:sldIdLst>
  <p:sldSz cx="11938000" cy="6705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838383"/>
              </a:solidFill>
              <a:prstDash val="solid"/>
              <a:miter lim="400000"/>
            </a:ln>
          </a:left>
          <a:right>
            <a:ln w="3175" cap="flat">
              <a:solidFill>
                <a:srgbClr val="838383"/>
              </a:solidFill>
              <a:prstDash val="solid"/>
              <a:miter lim="400000"/>
            </a:ln>
          </a:right>
          <a:top>
            <a:ln w="3175" cap="flat">
              <a:solidFill>
                <a:srgbClr val="838383"/>
              </a:solidFill>
              <a:prstDash val="solid"/>
              <a:miter lim="400000"/>
            </a:ln>
          </a:top>
          <a:bottom>
            <a:ln w="3175" cap="flat">
              <a:solidFill>
                <a:srgbClr val="838383"/>
              </a:solidFill>
              <a:prstDash val="solid"/>
              <a:miter lim="400000"/>
            </a:ln>
          </a:bottom>
          <a:insideH>
            <a:ln w="3175" cap="flat">
              <a:solidFill>
                <a:srgbClr val="838383"/>
              </a:solidFill>
              <a:prstDash val="solid"/>
              <a:miter lim="400000"/>
            </a:ln>
          </a:insideH>
          <a:insideV>
            <a:ln w="3175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808080"/>
              </a:solidFill>
              <a:prstDash val="solid"/>
              <a:miter lim="400000"/>
            </a:ln>
          </a:right>
          <a:top>
            <a:ln w="3175" cap="flat">
              <a:solidFill>
                <a:srgbClr val="808080"/>
              </a:solidFill>
              <a:prstDash val="solid"/>
              <a:miter lim="400000"/>
            </a:ln>
          </a:top>
          <a:bottom>
            <a:ln w="3175" cap="flat">
              <a:solidFill>
                <a:srgbClr val="808080"/>
              </a:solidFill>
              <a:prstDash val="solid"/>
              <a:miter lim="400000"/>
            </a:ln>
          </a:bottom>
          <a:insideH>
            <a:ln w="3175" cap="flat">
              <a:solidFill>
                <a:srgbClr val="808080"/>
              </a:solidFill>
              <a:prstDash val="solid"/>
              <a:miter lim="400000"/>
            </a:ln>
          </a:insideH>
          <a:insideV>
            <a:ln w="3175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chemeClr val="accent3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4D4D4D"/>
              </a:solidFill>
              <a:prstDash val="solid"/>
              <a:miter lim="400000"/>
            </a:ln>
          </a:right>
          <a:top>
            <a:ln w="3175" cap="flat">
              <a:solidFill>
                <a:srgbClr val="4D4D4D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4D4D4D"/>
              </a:solidFill>
              <a:prstDash val="solid"/>
              <a:miter lim="400000"/>
            </a:ln>
          </a:insideH>
          <a:insideV>
            <a:ln w="3175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F8BA00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464646"/>
              </a:solidFill>
              <a:prstDash val="solid"/>
              <a:miter lim="400000"/>
            </a:ln>
          </a:left>
          <a:right>
            <a:ln w="3175" cap="flat">
              <a:solidFill>
                <a:srgbClr val="464646"/>
              </a:solidFill>
              <a:prstDash val="solid"/>
              <a:miter lim="400000"/>
            </a:ln>
          </a:right>
          <a:top>
            <a:ln w="3175" cap="flat">
              <a:solidFill>
                <a:srgbClr val="464646"/>
              </a:solidFill>
              <a:prstDash val="solid"/>
              <a:miter lim="400000"/>
            </a:ln>
          </a:top>
          <a:bottom>
            <a:ln w="3175" cap="flat">
              <a:solidFill>
                <a:srgbClr val="464646"/>
              </a:solidFill>
              <a:prstDash val="solid"/>
              <a:miter lim="400000"/>
            </a:ln>
          </a:bottom>
          <a:insideH>
            <a:ln w="3175" cap="flat">
              <a:solidFill>
                <a:srgbClr val="464646"/>
              </a:solidFill>
              <a:prstDash val="solid"/>
              <a:miter lim="400000"/>
            </a:ln>
          </a:insideH>
          <a:insideV>
            <a:ln w="3175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E5E5E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C3C3C3"/>
              </a:solidFill>
              <a:prstDash val="solid"/>
              <a:miter lim="400000"/>
            </a:ln>
          </a:top>
          <a:bottom>
            <a:ln w="3175" cap="flat">
              <a:solidFill>
                <a:srgbClr val="C3C3C3"/>
              </a:solidFill>
              <a:prstDash val="solid"/>
              <a:miter lim="400000"/>
            </a:ln>
          </a:bottom>
          <a:insideH>
            <a:ln w="3175" cap="flat">
              <a:solidFill>
                <a:srgbClr val="C3C3C3"/>
              </a:solidFill>
              <a:prstDash val="solid"/>
              <a:miter lim="400000"/>
            </a:ln>
          </a:insideH>
          <a:insideV>
            <a:ln w="3175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E5E5E"/>
              </a:solidFill>
              <a:prstDash val="solid"/>
              <a:miter lim="400000"/>
            </a:ln>
          </a:left>
          <a:right>
            <a:ln w="3175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CB297B"/>
              </a:solidFill>
              <a:prstDash val="solid"/>
              <a:miter lim="400000"/>
            </a:ln>
          </a:top>
          <a:bottom>
            <a:ln w="3175" cap="flat">
              <a:solidFill>
                <a:srgbClr val="5E5E5E"/>
              </a:solidFill>
              <a:prstDash val="solid"/>
              <a:miter lim="400000"/>
            </a:ln>
          </a:bottom>
          <a:insideH>
            <a:ln w="3175" cap="flat">
              <a:solidFill>
                <a:srgbClr val="5E5E5E"/>
              </a:solidFill>
              <a:prstDash val="solid"/>
              <a:miter lim="400000"/>
            </a:ln>
          </a:insideH>
          <a:insideV>
            <a:ln w="3175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5E5E5E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6C6C6C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6C6C6C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6C6C6C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3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278"/>
            <a:ext cx="11938000" cy="6713879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70" y="2351100"/>
            <a:ext cx="7605125" cy="1609718"/>
          </a:xfrm>
        </p:spPr>
        <p:txBody>
          <a:bodyPr anchor="b">
            <a:noAutofit/>
          </a:bodyPr>
          <a:lstStyle>
            <a:lvl1pPr algn="r">
              <a:defRPr sz="528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70" y="3960815"/>
            <a:ext cx="7605125" cy="1072523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47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4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1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8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5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82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9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76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005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24" y="596054"/>
            <a:ext cx="8417571" cy="3327964"/>
          </a:xfrm>
        </p:spPr>
        <p:txBody>
          <a:bodyPr anchor="ctr">
            <a:normAutofit/>
          </a:bodyPr>
          <a:lstStyle>
            <a:lvl1pPr algn="l">
              <a:defRPr sz="4302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24" y="4371058"/>
            <a:ext cx="8417571" cy="1536052"/>
          </a:xfrm>
        </p:spPr>
        <p:txBody>
          <a:bodyPr anchor="ctr">
            <a:normAutofit/>
          </a:bodyPr>
          <a:lstStyle>
            <a:lvl1pPr marL="0" indent="0" algn="l">
              <a:buNone/>
              <a:defRPr sz="17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4705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2pPr>
            <a:lvl3pPr marL="894100" indent="0">
              <a:buNone/>
              <a:defRPr sz="1564">
                <a:solidFill>
                  <a:schemeClr val="tx1">
                    <a:tint val="75000"/>
                  </a:schemeClr>
                </a:solidFill>
              </a:defRPr>
            </a:lvl3pPr>
            <a:lvl4pPr marL="1341150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4pPr>
            <a:lvl5pPr marL="1788201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5pPr>
            <a:lvl6pPr marL="2235251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6pPr>
            <a:lvl7pPr marL="2682301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7pPr>
            <a:lvl8pPr marL="3129351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8pPr>
            <a:lvl9pPr marL="3576401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752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931" y="596053"/>
            <a:ext cx="7925506" cy="2955431"/>
          </a:xfrm>
        </p:spPr>
        <p:txBody>
          <a:bodyPr anchor="ctr">
            <a:normAutofit/>
          </a:bodyPr>
          <a:lstStyle>
            <a:lvl1pPr algn="l">
              <a:defRPr sz="4302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37678" y="3551485"/>
            <a:ext cx="7074013" cy="372533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56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47050" indent="0">
              <a:buFontTx/>
              <a:buNone/>
              <a:defRPr/>
            </a:lvl2pPr>
            <a:lvl3pPr marL="894100" indent="0">
              <a:buFontTx/>
              <a:buNone/>
              <a:defRPr/>
            </a:lvl3pPr>
            <a:lvl4pPr marL="1341150" indent="0">
              <a:buFontTx/>
              <a:buNone/>
              <a:defRPr/>
            </a:lvl4pPr>
            <a:lvl5pPr marL="1788201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24" y="4371058"/>
            <a:ext cx="8417571" cy="1536052"/>
          </a:xfrm>
        </p:spPr>
        <p:txBody>
          <a:bodyPr anchor="ctr">
            <a:normAutofit/>
          </a:bodyPr>
          <a:lstStyle>
            <a:lvl1pPr marL="0" indent="0" algn="l">
              <a:buNone/>
              <a:defRPr sz="17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4705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2pPr>
            <a:lvl3pPr marL="894100" indent="0">
              <a:buNone/>
              <a:defRPr sz="1564">
                <a:solidFill>
                  <a:schemeClr val="tx1">
                    <a:tint val="75000"/>
                  </a:schemeClr>
                </a:solidFill>
              </a:defRPr>
            </a:lvl3pPr>
            <a:lvl4pPr marL="1341150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4pPr>
            <a:lvl5pPr marL="1788201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5pPr>
            <a:lvl6pPr marL="2235251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6pPr>
            <a:lvl7pPr marL="2682301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7pPr>
            <a:lvl8pPr marL="3129351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8pPr>
            <a:lvl9pPr marL="3576401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30581" y="772814"/>
            <a:ext cx="596900" cy="571781"/>
          </a:xfrm>
          <a:prstGeom prst="rect">
            <a:avLst/>
          </a:prstGeom>
        </p:spPr>
        <p:txBody>
          <a:bodyPr vert="horz" lIns="89408" tIns="44704" rIns="89408" bIns="44704" rtlCol="0" anchor="ctr">
            <a:noAutofit/>
          </a:bodyPr>
          <a:lstStyle/>
          <a:p>
            <a:pPr lvl="0"/>
            <a:r>
              <a:rPr lang="en-US" sz="7822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707740" y="2822410"/>
            <a:ext cx="596900" cy="571781"/>
          </a:xfrm>
          <a:prstGeom prst="rect">
            <a:avLst/>
          </a:prstGeom>
        </p:spPr>
        <p:txBody>
          <a:bodyPr vert="horz" lIns="89408" tIns="44704" rIns="89408" bIns="44704" rtlCol="0" anchor="ctr">
            <a:noAutofit/>
          </a:bodyPr>
          <a:lstStyle/>
          <a:p>
            <a:pPr lvl="0"/>
            <a:r>
              <a:rPr lang="en-US" sz="7822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076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3860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24" y="1889055"/>
            <a:ext cx="8417571" cy="2537783"/>
          </a:xfrm>
        </p:spPr>
        <p:txBody>
          <a:bodyPr anchor="b">
            <a:normAutofit/>
          </a:bodyPr>
          <a:lstStyle>
            <a:lvl1pPr algn="l">
              <a:defRPr sz="4302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24" y="4426838"/>
            <a:ext cx="8417571" cy="1480271"/>
          </a:xfrm>
        </p:spPr>
        <p:txBody>
          <a:bodyPr anchor="t">
            <a:normAutofit/>
          </a:bodyPr>
          <a:lstStyle>
            <a:lvl1pPr marL="0" indent="0" algn="l">
              <a:buNone/>
              <a:defRPr sz="17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4705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2pPr>
            <a:lvl3pPr marL="894100" indent="0">
              <a:buNone/>
              <a:defRPr sz="1564">
                <a:solidFill>
                  <a:schemeClr val="tx1">
                    <a:tint val="75000"/>
                  </a:schemeClr>
                </a:solidFill>
              </a:defRPr>
            </a:lvl3pPr>
            <a:lvl4pPr marL="1341150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4pPr>
            <a:lvl5pPr marL="1788201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5pPr>
            <a:lvl6pPr marL="2235251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6pPr>
            <a:lvl7pPr marL="2682301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7pPr>
            <a:lvl8pPr marL="3129351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8pPr>
            <a:lvl9pPr marL="3576401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039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931" y="596053"/>
            <a:ext cx="7925506" cy="2955431"/>
          </a:xfrm>
        </p:spPr>
        <p:txBody>
          <a:bodyPr anchor="ctr">
            <a:normAutofit/>
          </a:bodyPr>
          <a:lstStyle>
            <a:lvl1pPr algn="l">
              <a:defRPr sz="4302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63221" y="3924018"/>
            <a:ext cx="8417572" cy="50282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4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47050" indent="0">
              <a:buFontTx/>
              <a:buNone/>
              <a:defRPr/>
            </a:lvl2pPr>
            <a:lvl3pPr marL="894100" indent="0">
              <a:buFontTx/>
              <a:buNone/>
              <a:defRPr/>
            </a:lvl3pPr>
            <a:lvl4pPr marL="1341150" indent="0">
              <a:buFontTx/>
              <a:buNone/>
              <a:defRPr/>
            </a:lvl4pPr>
            <a:lvl5pPr marL="1788201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24" y="4426838"/>
            <a:ext cx="8417571" cy="1480271"/>
          </a:xfrm>
        </p:spPr>
        <p:txBody>
          <a:bodyPr anchor="t">
            <a:normAutofit/>
          </a:bodyPr>
          <a:lstStyle>
            <a:lvl1pPr marL="0" indent="0" algn="l">
              <a:buNone/>
              <a:defRPr sz="176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4705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2pPr>
            <a:lvl3pPr marL="894100" indent="0">
              <a:buNone/>
              <a:defRPr sz="1564">
                <a:solidFill>
                  <a:schemeClr val="tx1">
                    <a:tint val="75000"/>
                  </a:schemeClr>
                </a:solidFill>
              </a:defRPr>
            </a:lvl3pPr>
            <a:lvl4pPr marL="1341150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4pPr>
            <a:lvl5pPr marL="1788201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5pPr>
            <a:lvl6pPr marL="2235251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6pPr>
            <a:lvl7pPr marL="2682301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7pPr>
            <a:lvl8pPr marL="3129351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8pPr>
            <a:lvl9pPr marL="3576401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30581" y="772814"/>
            <a:ext cx="596900" cy="571781"/>
          </a:xfrm>
          <a:prstGeom prst="rect">
            <a:avLst/>
          </a:prstGeom>
        </p:spPr>
        <p:txBody>
          <a:bodyPr vert="horz" lIns="89408" tIns="44704" rIns="89408" bIns="44704" rtlCol="0" anchor="ctr">
            <a:noAutofit/>
          </a:bodyPr>
          <a:lstStyle/>
          <a:p>
            <a:pPr lvl="0"/>
            <a:r>
              <a:rPr lang="en-US" sz="7822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707740" y="2822410"/>
            <a:ext cx="596900" cy="571781"/>
          </a:xfrm>
          <a:prstGeom prst="rect">
            <a:avLst/>
          </a:prstGeom>
        </p:spPr>
        <p:txBody>
          <a:bodyPr vert="horz" lIns="89408" tIns="44704" rIns="89408" bIns="44704" rtlCol="0" anchor="ctr">
            <a:noAutofit/>
          </a:bodyPr>
          <a:lstStyle/>
          <a:p>
            <a:pPr lvl="0"/>
            <a:r>
              <a:rPr lang="en-US" sz="7822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1123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512" y="596053"/>
            <a:ext cx="8409282" cy="2955431"/>
          </a:xfrm>
        </p:spPr>
        <p:txBody>
          <a:bodyPr anchor="ctr">
            <a:normAutofit/>
          </a:bodyPr>
          <a:lstStyle>
            <a:lvl1pPr algn="l">
              <a:defRPr sz="4302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63221" y="3924018"/>
            <a:ext cx="8417572" cy="50282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47">
                <a:solidFill>
                  <a:schemeClr val="accent1"/>
                </a:solidFill>
              </a:defRPr>
            </a:lvl1pPr>
            <a:lvl2pPr marL="447050" indent="0">
              <a:buFontTx/>
              <a:buNone/>
              <a:defRPr/>
            </a:lvl2pPr>
            <a:lvl3pPr marL="894100" indent="0">
              <a:buFontTx/>
              <a:buNone/>
              <a:defRPr/>
            </a:lvl3pPr>
            <a:lvl4pPr marL="1341150" indent="0">
              <a:buFontTx/>
              <a:buNone/>
              <a:defRPr/>
            </a:lvl4pPr>
            <a:lvl5pPr marL="1788201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24" y="4426838"/>
            <a:ext cx="8417571" cy="1480271"/>
          </a:xfrm>
        </p:spPr>
        <p:txBody>
          <a:bodyPr anchor="t">
            <a:normAutofit/>
          </a:bodyPr>
          <a:lstStyle>
            <a:lvl1pPr marL="0" indent="0" algn="l">
              <a:buNone/>
              <a:defRPr sz="176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4705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2pPr>
            <a:lvl3pPr marL="894100" indent="0">
              <a:buNone/>
              <a:defRPr sz="1564">
                <a:solidFill>
                  <a:schemeClr val="tx1">
                    <a:tint val="75000"/>
                  </a:schemeClr>
                </a:solidFill>
              </a:defRPr>
            </a:lvl3pPr>
            <a:lvl4pPr marL="1341150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4pPr>
            <a:lvl5pPr marL="1788201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5pPr>
            <a:lvl6pPr marL="2235251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6pPr>
            <a:lvl7pPr marL="2682301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7pPr>
            <a:lvl8pPr marL="3129351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8pPr>
            <a:lvl9pPr marL="3576401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261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607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1680" y="596053"/>
            <a:ext cx="1277561" cy="5134752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3224" y="596053"/>
            <a:ext cx="6913064" cy="51347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544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49017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222008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52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659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24" y="2640848"/>
            <a:ext cx="8417571" cy="1785990"/>
          </a:xfrm>
        </p:spPr>
        <p:txBody>
          <a:bodyPr anchor="b"/>
          <a:lstStyle>
            <a:lvl1pPr algn="l">
              <a:defRPr sz="3911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24" y="4426838"/>
            <a:ext cx="8417571" cy="841280"/>
          </a:xfrm>
        </p:spPr>
        <p:txBody>
          <a:bodyPr anchor="t"/>
          <a:lstStyle>
            <a:lvl1pPr marL="0" indent="0" algn="l">
              <a:buNone/>
              <a:defRPr sz="1956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4705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2pPr>
            <a:lvl3pPr marL="894100" indent="0">
              <a:buNone/>
              <a:defRPr sz="1564">
                <a:solidFill>
                  <a:schemeClr val="tx1">
                    <a:tint val="75000"/>
                  </a:schemeClr>
                </a:solidFill>
              </a:defRPr>
            </a:lvl3pPr>
            <a:lvl4pPr marL="1341150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4pPr>
            <a:lvl5pPr marL="1788201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5pPr>
            <a:lvl6pPr marL="2235251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6pPr>
            <a:lvl7pPr marL="2682301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7pPr>
            <a:lvl8pPr marL="3129351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8pPr>
            <a:lvl9pPr marL="3576401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577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3223" y="2112576"/>
            <a:ext cx="4096868" cy="379453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3929" y="2112576"/>
            <a:ext cx="4096867" cy="379453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291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667" y="2112961"/>
            <a:ext cx="4098423" cy="563456"/>
          </a:xfrm>
        </p:spPr>
        <p:txBody>
          <a:bodyPr anchor="b">
            <a:noAutofit/>
          </a:bodyPr>
          <a:lstStyle>
            <a:lvl1pPr marL="0" indent="0">
              <a:buNone/>
              <a:defRPr sz="2347" b="0"/>
            </a:lvl1pPr>
            <a:lvl2pPr marL="447050" indent="0">
              <a:buNone/>
              <a:defRPr sz="1956" b="1"/>
            </a:lvl2pPr>
            <a:lvl3pPr marL="894100" indent="0">
              <a:buNone/>
              <a:defRPr sz="1760" b="1"/>
            </a:lvl3pPr>
            <a:lvl4pPr marL="1341150" indent="0">
              <a:buNone/>
              <a:defRPr sz="1564" b="1"/>
            </a:lvl4pPr>
            <a:lvl5pPr marL="1788201" indent="0">
              <a:buNone/>
              <a:defRPr sz="1564" b="1"/>
            </a:lvl5pPr>
            <a:lvl6pPr marL="2235251" indent="0">
              <a:buNone/>
              <a:defRPr sz="1564" b="1"/>
            </a:lvl6pPr>
            <a:lvl7pPr marL="2682301" indent="0">
              <a:buNone/>
              <a:defRPr sz="1564" b="1"/>
            </a:lvl7pPr>
            <a:lvl8pPr marL="3129351" indent="0">
              <a:buNone/>
              <a:defRPr sz="1564" b="1"/>
            </a:lvl8pPr>
            <a:lvl9pPr marL="3576401" indent="0">
              <a:buNone/>
              <a:defRPr sz="15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667" y="2676418"/>
            <a:ext cx="4098423" cy="323069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2375" y="2112961"/>
            <a:ext cx="4098418" cy="563456"/>
          </a:xfrm>
        </p:spPr>
        <p:txBody>
          <a:bodyPr anchor="b">
            <a:noAutofit/>
          </a:bodyPr>
          <a:lstStyle>
            <a:lvl1pPr marL="0" indent="0">
              <a:buNone/>
              <a:defRPr sz="2347" b="0"/>
            </a:lvl1pPr>
            <a:lvl2pPr marL="447050" indent="0">
              <a:buNone/>
              <a:defRPr sz="1956" b="1"/>
            </a:lvl2pPr>
            <a:lvl3pPr marL="894100" indent="0">
              <a:buNone/>
              <a:defRPr sz="1760" b="1"/>
            </a:lvl3pPr>
            <a:lvl4pPr marL="1341150" indent="0">
              <a:buNone/>
              <a:defRPr sz="1564" b="1"/>
            </a:lvl4pPr>
            <a:lvl5pPr marL="1788201" indent="0">
              <a:buNone/>
              <a:defRPr sz="1564" b="1"/>
            </a:lvl5pPr>
            <a:lvl6pPr marL="2235251" indent="0">
              <a:buNone/>
              <a:defRPr sz="1564" b="1"/>
            </a:lvl6pPr>
            <a:lvl7pPr marL="2682301" indent="0">
              <a:buNone/>
              <a:defRPr sz="1564" b="1"/>
            </a:lvl7pPr>
            <a:lvl8pPr marL="3129351" indent="0">
              <a:buNone/>
              <a:defRPr sz="1564" b="1"/>
            </a:lvl8pPr>
            <a:lvl9pPr marL="3576401" indent="0">
              <a:buNone/>
              <a:defRPr sz="15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82376" y="2676418"/>
            <a:ext cx="4098417" cy="323069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548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23" y="596053"/>
            <a:ext cx="8417571" cy="129144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015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992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23" y="1465302"/>
            <a:ext cx="3774225" cy="1250056"/>
          </a:xfrm>
        </p:spPr>
        <p:txBody>
          <a:bodyPr anchor="b">
            <a:normAutofit/>
          </a:bodyPr>
          <a:lstStyle>
            <a:lvl1pPr>
              <a:defRPr sz="195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1285" y="503482"/>
            <a:ext cx="4419509" cy="540362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3223" y="2715357"/>
            <a:ext cx="3774225" cy="2527017"/>
          </a:xfrm>
        </p:spPr>
        <p:txBody>
          <a:bodyPr>
            <a:normAutofit/>
          </a:bodyPr>
          <a:lstStyle>
            <a:lvl1pPr marL="0" indent="0">
              <a:buNone/>
              <a:defRPr sz="1369"/>
            </a:lvl1pPr>
            <a:lvl2pPr marL="446916" indent="0">
              <a:buNone/>
              <a:defRPr sz="1369"/>
            </a:lvl2pPr>
            <a:lvl3pPr marL="893832" indent="0">
              <a:buNone/>
              <a:defRPr sz="1173"/>
            </a:lvl3pPr>
            <a:lvl4pPr marL="1340749" indent="0">
              <a:buNone/>
              <a:defRPr sz="978"/>
            </a:lvl4pPr>
            <a:lvl5pPr marL="1787664" indent="0">
              <a:buNone/>
              <a:defRPr sz="978"/>
            </a:lvl5pPr>
            <a:lvl6pPr marL="2234580" indent="0">
              <a:buNone/>
              <a:defRPr sz="978"/>
            </a:lvl6pPr>
            <a:lvl7pPr marL="2681496" indent="0">
              <a:buNone/>
              <a:defRPr sz="978"/>
            </a:lvl7pPr>
            <a:lvl8pPr marL="3128412" indent="0">
              <a:buNone/>
              <a:defRPr sz="978"/>
            </a:lvl8pPr>
            <a:lvl9pPr marL="3575329" indent="0">
              <a:buNone/>
              <a:defRPr sz="97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550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23" y="4693920"/>
            <a:ext cx="8417570" cy="554144"/>
          </a:xfrm>
        </p:spPr>
        <p:txBody>
          <a:bodyPr anchor="b">
            <a:normAutofit/>
          </a:bodyPr>
          <a:lstStyle>
            <a:lvl1pPr algn="l">
              <a:defRPr sz="2347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3223" y="596053"/>
            <a:ext cx="8417571" cy="3760258"/>
          </a:xfrm>
        </p:spPr>
        <p:txBody>
          <a:bodyPr anchor="t">
            <a:normAutofit/>
          </a:bodyPr>
          <a:lstStyle>
            <a:lvl1pPr marL="0" indent="0" algn="ctr">
              <a:buNone/>
              <a:defRPr sz="1564"/>
            </a:lvl1pPr>
            <a:lvl2pPr marL="447050" indent="0">
              <a:buNone/>
              <a:defRPr sz="1564"/>
            </a:lvl2pPr>
            <a:lvl3pPr marL="894100" indent="0">
              <a:buNone/>
              <a:defRPr sz="1564"/>
            </a:lvl3pPr>
            <a:lvl4pPr marL="1341150" indent="0">
              <a:buNone/>
              <a:defRPr sz="1564"/>
            </a:lvl4pPr>
            <a:lvl5pPr marL="1788201" indent="0">
              <a:buNone/>
              <a:defRPr sz="1564"/>
            </a:lvl5pPr>
            <a:lvl6pPr marL="2235251" indent="0">
              <a:buNone/>
              <a:defRPr sz="1564"/>
            </a:lvl6pPr>
            <a:lvl7pPr marL="2682301" indent="0">
              <a:buNone/>
              <a:defRPr sz="1564"/>
            </a:lvl7pPr>
            <a:lvl8pPr marL="3129351" indent="0">
              <a:buNone/>
              <a:defRPr sz="1564"/>
            </a:lvl8pPr>
            <a:lvl9pPr marL="3576401" indent="0">
              <a:buNone/>
              <a:defRPr sz="1564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3223" y="5248064"/>
            <a:ext cx="8417570" cy="659046"/>
          </a:xfrm>
        </p:spPr>
        <p:txBody>
          <a:bodyPr>
            <a:normAutofit/>
          </a:bodyPr>
          <a:lstStyle>
            <a:lvl1pPr marL="0" indent="0">
              <a:buNone/>
              <a:defRPr sz="1173"/>
            </a:lvl1pPr>
            <a:lvl2pPr marL="447050" indent="0">
              <a:buNone/>
              <a:defRPr sz="1173"/>
            </a:lvl2pPr>
            <a:lvl3pPr marL="894100" indent="0">
              <a:buNone/>
              <a:defRPr sz="978"/>
            </a:lvl3pPr>
            <a:lvl4pPr marL="1341150" indent="0">
              <a:buNone/>
              <a:defRPr sz="880"/>
            </a:lvl4pPr>
            <a:lvl5pPr marL="1788201" indent="0">
              <a:buNone/>
              <a:defRPr sz="880"/>
            </a:lvl5pPr>
            <a:lvl6pPr marL="2235251" indent="0">
              <a:buNone/>
              <a:defRPr sz="880"/>
            </a:lvl6pPr>
            <a:lvl7pPr marL="2682301" indent="0">
              <a:buNone/>
              <a:defRPr sz="880"/>
            </a:lvl7pPr>
            <a:lvl8pPr marL="3129351" indent="0">
              <a:buNone/>
              <a:defRPr sz="880"/>
            </a:lvl8pPr>
            <a:lvl9pPr marL="3576401" indent="0">
              <a:buNone/>
              <a:defRPr sz="8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85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278"/>
            <a:ext cx="11938000" cy="6713879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3223" y="596053"/>
            <a:ext cx="8417571" cy="12914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23" y="2112576"/>
            <a:ext cx="8417571" cy="3794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55027" y="5907110"/>
            <a:ext cx="892940" cy="3570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3223" y="5907110"/>
            <a:ext cx="6166412" cy="3570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1691" y="5907110"/>
            <a:ext cx="669103" cy="3570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80"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436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</p:sldLayoutIdLst>
  <p:txStyles>
    <p:titleStyle>
      <a:lvl1pPr algn="l" defTabSz="447050" rtl="0" eaLnBrk="1" latinLnBrk="0" hangingPunct="1">
        <a:spcBef>
          <a:spcPct val="0"/>
        </a:spcBef>
        <a:buNone/>
        <a:defRPr sz="352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35288" indent="-335288" algn="l" defTabSz="447050" rtl="0" eaLnBrk="1" latinLnBrk="0" hangingPunct="1">
        <a:spcBef>
          <a:spcPts val="978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6457" indent="-279406" algn="l" defTabSz="447050" rtl="0" eaLnBrk="1" latinLnBrk="0" hangingPunct="1">
        <a:spcBef>
          <a:spcPts val="978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6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17625" indent="-223525" algn="l" defTabSz="447050" rtl="0" eaLnBrk="1" latinLnBrk="0" hangingPunct="1">
        <a:spcBef>
          <a:spcPts val="978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6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64676" indent="-223525" algn="l" defTabSz="447050" rtl="0" eaLnBrk="1" latinLnBrk="0" hangingPunct="1">
        <a:spcBef>
          <a:spcPts val="978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7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11726" indent="-223525" algn="l" defTabSz="447050" rtl="0" eaLnBrk="1" latinLnBrk="0" hangingPunct="1">
        <a:spcBef>
          <a:spcPts val="978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7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458776" indent="-223525" algn="l" defTabSz="447050" rtl="0" eaLnBrk="1" latinLnBrk="0" hangingPunct="1">
        <a:spcBef>
          <a:spcPts val="978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7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05826" indent="-223525" algn="l" defTabSz="447050" rtl="0" eaLnBrk="1" latinLnBrk="0" hangingPunct="1">
        <a:spcBef>
          <a:spcPts val="978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7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352876" indent="-223525" algn="l" defTabSz="447050" rtl="0" eaLnBrk="1" latinLnBrk="0" hangingPunct="1">
        <a:spcBef>
          <a:spcPts val="978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7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799926" indent="-223525" algn="l" defTabSz="447050" rtl="0" eaLnBrk="1" latinLnBrk="0" hangingPunct="1">
        <a:spcBef>
          <a:spcPts val="978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7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7050" rtl="0" eaLnBrk="1" latinLnBrk="0" hangingPunct="1">
        <a:defRPr sz="1760" kern="1200">
          <a:solidFill>
            <a:schemeClr val="tx1"/>
          </a:solidFill>
          <a:latin typeface="+mn-lt"/>
          <a:ea typeface="+mn-ea"/>
          <a:cs typeface="+mn-cs"/>
        </a:defRPr>
      </a:lvl1pPr>
      <a:lvl2pPr marL="447050" algn="l" defTabSz="447050" rtl="0" eaLnBrk="1" latinLnBrk="0" hangingPunct="1">
        <a:defRPr sz="1760" kern="1200">
          <a:solidFill>
            <a:schemeClr val="tx1"/>
          </a:solidFill>
          <a:latin typeface="+mn-lt"/>
          <a:ea typeface="+mn-ea"/>
          <a:cs typeface="+mn-cs"/>
        </a:defRPr>
      </a:lvl2pPr>
      <a:lvl3pPr marL="894100" algn="l" defTabSz="447050" rtl="0" eaLnBrk="1" latinLnBrk="0" hangingPunct="1">
        <a:defRPr sz="1760" kern="1200">
          <a:solidFill>
            <a:schemeClr val="tx1"/>
          </a:solidFill>
          <a:latin typeface="+mn-lt"/>
          <a:ea typeface="+mn-ea"/>
          <a:cs typeface="+mn-cs"/>
        </a:defRPr>
      </a:lvl3pPr>
      <a:lvl4pPr marL="1341150" algn="l" defTabSz="447050" rtl="0" eaLnBrk="1" latinLnBrk="0" hangingPunct="1">
        <a:defRPr sz="1760" kern="1200">
          <a:solidFill>
            <a:schemeClr val="tx1"/>
          </a:solidFill>
          <a:latin typeface="+mn-lt"/>
          <a:ea typeface="+mn-ea"/>
          <a:cs typeface="+mn-cs"/>
        </a:defRPr>
      </a:lvl4pPr>
      <a:lvl5pPr marL="1788201" algn="l" defTabSz="447050" rtl="0" eaLnBrk="1" latinLnBrk="0" hangingPunct="1">
        <a:defRPr sz="1760" kern="1200">
          <a:solidFill>
            <a:schemeClr val="tx1"/>
          </a:solidFill>
          <a:latin typeface="+mn-lt"/>
          <a:ea typeface="+mn-ea"/>
          <a:cs typeface="+mn-cs"/>
        </a:defRPr>
      </a:lvl5pPr>
      <a:lvl6pPr marL="2235251" algn="l" defTabSz="447050" rtl="0" eaLnBrk="1" latinLnBrk="0" hangingPunct="1">
        <a:defRPr sz="1760" kern="1200">
          <a:solidFill>
            <a:schemeClr val="tx1"/>
          </a:solidFill>
          <a:latin typeface="+mn-lt"/>
          <a:ea typeface="+mn-ea"/>
          <a:cs typeface="+mn-cs"/>
        </a:defRPr>
      </a:lvl6pPr>
      <a:lvl7pPr marL="2682301" algn="l" defTabSz="447050" rtl="0" eaLnBrk="1" latinLnBrk="0" hangingPunct="1">
        <a:defRPr sz="1760" kern="1200">
          <a:solidFill>
            <a:schemeClr val="tx1"/>
          </a:solidFill>
          <a:latin typeface="+mn-lt"/>
          <a:ea typeface="+mn-ea"/>
          <a:cs typeface="+mn-cs"/>
        </a:defRPr>
      </a:lvl7pPr>
      <a:lvl8pPr marL="3129351" algn="l" defTabSz="447050" rtl="0" eaLnBrk="1" latinLnBrk="0" hangingPunct="1">
        <a:defRPr sz="1760" kern="1200">
          <a:solidFill>
            <a:schemeClr val="tx1"/>
          </a:solidFill>
          <a:latin typeface="+mn-lt"/>
          <a:ea typeface="+mn-ea"/>
          <a:cs typeface="+mn-cs"/>
        </a:defRPr>
      </a:lvl8pPr>
      <a:lvl9pPr marL="3576401" algn="l" defTabSz="447050" rtl="0" eaLnBrk="1" latinLnBrk="0" hangingPunct="1">
        <a:defRPr sz="1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F0BC9F-F564-4D5F-8815-25D5ECE914DE}"/>
              </a:ext>
            </a:extLst>
          </p:cNvPr>
          <p:cNvSpPr txBox="1"/>
          <p:nvPr/>
        </p:nvSpPr>
        <p:spPr>
          <a:xfrm>
            <a:off x="498763" y="286328"/>
            <a:ext cx="11111345" cy="477053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119207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Прочитайте пословицы и поговорки. </a:t>
            </a:r>
          </a:p>
          <a:p>
            <a:pPr marL="0" marR="0" lvl="0" indent="0" algn="ctr" defTabSz="119207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Какое слово в них пропущено?</a:t>
            </a:r>
            <a:r>
              <a:rPr kumimoji="0" lang="ru-RU" sz="3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 </a:t>
            </a:r>
            <a:endParaRPr kumimoji="0" lang="ru-RU" sz="3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l" defTabSz="119207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1. Без русского … не сколотишь и сапога.</a:t>
            </a:r>
            <a:endParaRPr kumimoji="0" lang="ru-RU" sz="3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l" defTabSz="119207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2. Не пройми врага копьем, пройми добрым русским … </a:t>
            </a:r>
            <a:endParaRPr kumimoji="0" lang="ru-RU" sz="3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l" defTabSz="119207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3. Русский … с Богом беседует. </a:t>
            </a:r>
            <a:endParaRPr kumimoji="0" lang="ru-RU" sz="3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l" defTabSz="119207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4. Мал … да горами качает. </a:t>
            </a:r>
            <a:endParaRPr kumimoji="0" lang="ru-RU" sz="3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l" defTabSz="119207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5.</a:t>
            </a:r>
            <a:r>
              <a:rPr kumimoji="0" lang="ru-RU" sz="3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ru-RU" sz="3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Кто русским … владеет, тот большую силу имеет.</a:t>
            </a:r>
            <a:endParaRPr kumimoji="0" lang="ru-RU" sz="3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134543778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9BB47F-948C-4730-9862-2F2D863DF627}"/>
              </a:ext>
            </a:extLst>
          </p:cNvPr>
          <p:cNvSpPr txBox="1"/>
          <p:nvPr/>
        </p:nvSpPr>
        <p:spPr>
          <a:xfrm>
            <a:off x="646546" y="748146"/>
            <a:ext cx="11203709" cy="452431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Прочитайте первый абзац статьи и ответьте на вопросы:</a:t>
            </a:r>
            <a:endParaRPr lang="ru-RU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ru-RU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1.Сколько слов собрано в Большом академическом словаре? </a:t>
            </a:r>
            <a:endParaRPr lang="ru-RU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ru-RU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2.Что может быть образовано от одного слова? </a:t>
            </a:r>
            <a:endParaRPr lang="ru-RU" sz="4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65728F-FF66-48B2-95BB-0DF505533232}"/>
              </a:ext>
            </a:extLst>
          </p:cNvPr>
          <p:cNvSpPr txBox="1"/>
          <p:nvPr/>
        </p:nvSpPr>
        <p:spPr>
          <a:xfrm>
            <a:off x="2983346" y="212574"/>
            <a:ext cx="5971308" cy="64633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1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75402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03197F-9901-4D44-A649-53319373E062}"/>
              </a:ext>
            </a:extLst>
          </p:cNvPr>
          <p:cNvSpPr txBox="1"/>
          <p:nvPr/>
        </p:nvSpPr>
        <p:spPr>
          <a:xfrm>
            <a:off x="960582" y="766619"/>
            <a:ext cx="10538691" cy="251427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Прочитайте второй абзац статьи и ответьте на вопрос:</a:t>
            </a:r>
            <a:endParaRPr lang="ru-RU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Чем определяется богатство языка? </a:t>
            </a:r>
            <a:endParaRPr lang="ru-RU" sz="4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853392-9462-4B12-B079-0AAF4587F337}"/>
              </a:ext>
            </a:extLst>
          </p:cNvPr>
          <p:cNvSpPr txBox="1"/>
          <p:nvPr/>
        </p:nvSpPr>
        <p:spPr>
          <a:xfrm>
            <a:off x="2983346" y="212574"/>
            <a:ext cx="5971308" cy="64633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1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20994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A32F0F5-D5D8-4461-8215-80D5B366911F}"/>
              </a:ext>
            </a:extLst>
          </p:cNvPr>
          <p:cNvSpPr txBox="1"/>
          <p:nvPr/>
        </p:nvSpPr>
        <p:spPr>
          <a:xfrm>
            <a:off x="542636" y="822037"/>
            <a:ext cx="11206018" cy="452431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Прочитайте третий абзац статьи и ответьте на вопросы:</a:t>
            </a:r>
            <a:endParaRPr lang="ru-RU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ru-RU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1.Какие слова помогают передать мельчайшие оттенки смысла? </a:t>
            </a:r>
            <a:endParaRPr lang="ru-RU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ru-RU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2.Для чего используют антонимы в речи? </a:t>
            </a:r>
            <a:endParaRPr lang="ru-RU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ru-RU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3.Чем богат русский язык? </a:t>
            </a:r>
            <a:endParaRPr lang="ru-RU" sz="4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53600F-6270-4AAD-8D12-34FB79C2EC3F}"/>
              </a:ext>
            </a:extLst>
          </p:cNvPr>
          <p:cNvSpPr txBox="1"/>
          <p:nvPr/>
        </p:nvSpPr>
        <p:spPr>
          <a:xfrm>
            <a:off x="2983346" y="212574"/>
            <a:ext cx="5971308" cy="64633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1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43178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78D8DC-6633-4486-B6EE-1B35E3A9DADC}"/>
              </a:ext>
            </a:extLst>
          </p:cNvPr>
          <p:cNvSpPr txBox="1"/>
          <p:nvPr/>
        </p:nvSpPr>
        <p:spPr>
          <a:xfrm>
            <a:off x="344055" y="341746"/>
            <a:ext cx="11249890" cy="212365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119207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Почему русский язык можно назвать одним из самых богатых и выразительных языков мира</a:t>
            </a:r>
            <a:r>
              <a:rPr kumimoji="0" lang="ru-RU" sz="4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? 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94782591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78D8DC-6633-4486-B6EE-1B35E3A9DADC}"/>
              </a:ext>
            </a:extLst>
          </p:cNvPr>
          <p:cNvSpPr txBox="1"/>
          <p:nvPr/>
        </p:nvSpPr>
        <p:spPr>
          <a:xfrm>
            <a:off x="344055" y="341746"/>
            <a:ext cx="11249890" cy="280076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119207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Почему русский язык можно назвать одним из самых богатых и выразительных языков мира? 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l" defTabSz="119207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1.Большое количество слов.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34809752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78D8DC-6633-4486-B6EE-1B35E3A9DADC}"/>
              </a:ext>
            </a:extLst>
          </p:cNvPr>
          <p:cNvSpPr txBox="1"/>
          <p:nvPr/>
        </p:nvSpPr>
        <p:spPr>
          <a:xfrm>
            <a:off x="344055" y="341746"/>
            <a:ext cx="11249890" cy="347787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119207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Почему русский язык можно назвать одним из самых богатых и выразительных языков мира? 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l" defTabSz="119207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1.Большое количество слов.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l" defTabSz="119207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2.Много однокоренных и многозначных слов.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08238794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78D8DC-6633-4486-B6EE-1B35E3A9DADC}"/>
              </a:ext>
            </a:extLst>
          </p:cNvPr>
          <p:cNvSpPr txBox="1"/>
          <p:nvPr/>
        </p:nvSpPr>
        <p:spPr>
          <a:xfrm>
            <a:off x="344055" y="341746"/>
            <a:ext cx="11249890" cy="483209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119207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Почему русский язык можно назвать одним из самых богатых и выразительных языков мира? 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l" defTabSz="119207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1.Большое количество слов.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l" defTabSz="119207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2.Много однокоренных и многозначных слов.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l" defTabSz="119207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3.Есть слова с переносным значением, синонимы и антонимы.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94781734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78D8DC-6633-4486-B6EE-1B35E3A9DADC}"/>
              </a:ext>
            </a:extLst>
          </p:cNvPr>
          <p:cNvSpPr txBox="1"/>
          <p:nvPr/>
        </p:nvSpPr>
        <p:spPr>
          <a:xfrm>
            <a:off x="344055" y="341746"/>
            <a:ext cx="11249890" cy="550920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Почему русский язык можно назвать одним из самых богатых и выразительных языков мира? </a:t>
            </a:r>
            <a:endParaRPr lang="ru-RU" sz="4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ru-RU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1.Большое количество слов.</a:t>
            </a: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ru-RU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2.Много однокоренных и многозначных слов.</a:t>
            </a: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ru-RU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3.Есть слова с переносным значением, синонимы и антонимы.</a:t>
            </a: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ru-RU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4.Есть фразеологизмы и пословицы.</a:t>
            </a: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70126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1D0C7F-CA19-4BC2-8488-12453402F059}"/>
              </a:ext>
            </a:extLst>
          </p:cNvPr>
          <p:cNvSpPr txBox="1"/>
          <p:nvPr/>
        </p:nvSpPr>
        <p:spPr>
          <a:xfrm>
            <a:off x="2983346" y="212574"/>
            <a:ext cx="5971308" cy="64633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2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2C8804-14B2-46D6-8134-71FE3F43027E}"/>
              </a:ext>
            </a:extLst>
          </p:cNvPr>
          <p:cNvSpPr txBox="1"/>
          <p:nvPr/>
        </p:nvSpPr>
        <p:spPr>
          <a:xfrm>
            <a:off x="879764" y="858905"/>
            <a:ext cx="9852890" cy="65588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Прочитайте предложения под буквами А и Б.</a:t>
            </a:r>
            <a:endParaRPr lang="ru-RU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780756-9C80-48C2-A2A3-13C7977E8849}"/>
              </a:ext>
            </a:extLst>
          </p:cNvPr>
          <p:cNvSpPr txBox="1"/>
          <p:nvPr/>
        </p:nvSpPr>
        <p:spPr>
          <a:xfrm>
            <a:off x="755072" y="1893455"/>
            <a:ext cx="10427855" cy="3785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ru-RU" sz="4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А. </a:t>
            </a:r>
            <a:r>
              <a:rPr lang="ru-RU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Родной язык, на котором говорят, пишут, а главное, думают люди, является основной ценностью народа.</a:t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Б. </a:t>
            </a:r>
            <a:r>
              <a:rPr lang="ru-RU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Богатство русского языка позволяет нам точно передать любые образы и мысли в своей речи.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9369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1D0C7F-CA19-4BC2-8488-12453402F059}"/>
              </a:ext>
            </a:extLst>
          </p:cNvPr>
          <p:cNvSpPr txBox="1"/>
          <p:nvPr/>
        </p:nvSpPr>
        <p:spPr>
          <a:xfrm>
            <a:off x="304800" y="378829"/>
            <a:ext cx="11545454" cy="286232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119207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Упражнение 2. </a:t>
            </a: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1.Прослушайте два высказывания о языке. </a:t>
            </a: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2.Перечитайте предложения под буквами и скажите, какое из них передаёт основную мысль высказывания К.Г. Паустовского? Какое - основную мысль высказывания Д.С. Лихачёва? 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200239-3A45-4487-8241-84314BD936A3}"/>
              </a:ext>
            </a:extLst>
          </p:cNvPr>
          <p:cNvSpPr txBox="1"/>
          <p:nvPr/>
        </p:nvSpPr>
        <p:spPr>
          <a:xfrm>
            <a:off x="507999" y="3310561"/>
            <a:ext cx="11139055" cy="30162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ru-RU" sz="38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А. </a:t>
            </a:r>
            <a:r>
              <a:rPr lang="ru-RU" sz="3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Родной язык, на котором говорят, пишут, а главное, думают люди, является основной ценностью народа.</a:t>
            </a:r>
            <a:b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8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Б. </a:t>
            </a:r>
            <a:r>
              <a:rPr lang="ru-RU" sz="3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Богатство русского языка позволяет нам точно передать любые образы и мысли в своей речи.</a:t>
            </a:r>
            <a:endParaRPr lang="ru-RU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40795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F0BC9F-F564-4D5F-8815-25D5ECE914DE}"/>
              </a:ext>
            </a:extLst>
          </p:cNvPr>
          <p:cNvSpPr txBox="1"/>
          <p:nvPr/>
        </p:nvSpPr>
        <p:spPr>
          <a:xfrm>
            <a:off x="498763" y="286328"/>
            <a:ext cx="11111345" cy="535531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Прочитайте пословицы и поговорки. </a:t>
            </a:r>
          </a:p>
          <a:p>
            <a:r>
              <a:rPr lang="ru-RU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Какое слово в них пропущено?</a:t>
            </a:r>
            <a:r>
              <a:rPr lang="ru-RU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ru-RU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Без русского </a:t>
            </a:r>
            <a:r>
              <a:rPr lang="ru-RU" sz="3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языка</a:t>
            </a:r>
            <a:r>
              <a:rPr lang="ru-RU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сколотишь и сапога.</a:t>
            </a:r>
            <a:endParaRPr lang="ru-RU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ru-RU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Не пройми врага копьем, пройми добрым русским </a:t>
            </a:r>
            <a:r>
              <a:rPr lang="ru-RU" sz="3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языком. </a:t>
            </a:r>
            <a:endParaRPr lang="ru-RU" sz="38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ru-RU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Русский </a:t>
            </a:r>
            <a:r>
              <a:rPr lang="ru-RU" sz="3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язык</a:t>
            </a:r>
            <a:r>
              <a:rPr lang="ru-RU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Богом беседует. </a:t>
            </a:r>
            <a:endParaRPr lang="ru-RU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ru-RU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Мал </a:t>
            </a:r>
            <a:r>
              <a:rPr lang="ru-RU" sz="3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язык</a:t>
            </a:r>
            <a:r>
              <a:rPr lang="ru-RU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да горами качает. </a:t>
            </a:r>
            <a:endParaRPr lang="ru-RU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ru-RU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</a:t>
            </a:r>
            <a:r>
              <a:rPr lang="ru-RU" sz="3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Кто русским </a:t>
            </a:r>
            <a:r>
              <a:rPr lang="ru-RU" sz="3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языком</a:t>
            </a:r>
            <a:r>
              <a:rPr lang="ru-RU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владеет, тот большую силу имеет.</a:t>
            </a:r>
            <a:endParaRPr lang="ru-RU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E90BA8-86ED-4C3E-9C95-04A152930657}"/>
              </a:ext>
            </a:extLst>
          </p:cNvPr>
          <p:cNvSpPr txBox="1"/>
          <p:nvPr/>
        </p:nvSpPr>
        <p:spPr>
          <a:xfrm>
            <a:off x="3068781" y="5424875"/>
            <a:ext cx="5971308" cy="70788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 чём эти пословицы? 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081229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CDA504-AC74-4132-87C7-A87C46781506}"/>
              </a:ext>
            </a:extLst>
          </p:cNvPr>
          <p:cNvSpPr txBox="1"/>
          <p:nvPr/>
        </p:nvSpPr>
        <p:spPr>
          <a:xfrm>
            <a:off x="2782456" y="117295"/>
            <a:ext cx="5971308" cy="64633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Упражнение 3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7D5DEF-BA89-49B3-8EA5-D36733CAC30A}"/>
              </a:ext>
            </a:extLst>
          </p:cNvPr>
          <p:cNvSpPr txBox="1"/>
          <p:nvPr/>
        </p:nvSpPr>
        <p:spPr>
          <a:xfrm>
            <a:off x="307109" y="634317"/>
            <a:ext cx="11323782" cy="107721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Прочитайте высказывания русских писателей, передайте основную мысль каждого высказывания своими словами:</a:t>
            </a:r>
            <a:endParaRPr lang="ru-RU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919EC9-5073-43D7-AF39-A58CEBBBAAD9}"/>
              </a:ext>
            </a:extLst>
          </p:cNvPr>
          <p:cNvSpPr txBox="1"/>
          <p:nvPr/>
        </p:nvSpPr>
        <p:spPr>
          <a:xfrm>
            <a:off x="517236" y="1810327"/>
            <a:ext cx="11113655" cy="440120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«Дивишься драгоценности нашего языка: что ни звук, то и подарок; всё зернисто, крупно, как сам жемчуг, и, право, иное название ещё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драгоценней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самой вещи». (Н. Гоголь)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«Русский язык! Тысячелетия создавал народ это гибкое, пышное, неисчерпаемо богатое, умное, поэтическое и трудовое орудие своей жизни, своей мысли, своих чувств, своих надежд». (А.Н. Толстой)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«Русский язык открывается до конца в своих поистине волшебных свойствах и богатстве лишь тому, кто кровно любит и знает «до косточки» свой народ и чувствует сокровенную прелесть нашей земли». (К. Паустовский)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797990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781AF3-70AB-4E87-9135-6285D12D1E22}"/>
              </a:ext>
            </a:extLst>
          </p:cNvPr>
          <p:cNvSpPr txBox="1"/>
          <p:nvPr/>
        </p:nvSpPr>
        <p:spPr>
          <a:xfrm>
            <a:off x="858982" y="461819"/>
            <a:ext cx="10381673" cy="175432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defTabSz="119207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С чем сравнивает русский язык Н.В. Гоголь? </a:t>
            </a:r>
            <a:endParaRPr kumimoji="0" lang="ru-RU" sz="5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Neue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BDD42FB-0C59-4114-A87A-559A145C6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3148" y="2861107"/>
            <a:ext cx="2762250" cy="34956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6070273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781AF3-70AB-4E87-9135-6285D12D1E22}"/>
              </a:ext>
            </a:extLst>
          </p:cNvPr>
          <p:cNvSpPr txBox="1"/>
          <p:nvPr/>
        </p:nvSpPr>
        <p:spPr>
          <a:xfrm>
            <a:off x="1089893" y="424873"/>
            <a:ext cx="9966036" cy="332398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Найдите в высказывании Паустовского образное выражение, которое можно заменить следующими словами: </a:t>
            </a:r>
            <a:r>
              <a:rPr lang="ru-RU" sz="4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во всех подробностях, досконально, детально, до самой сути.</a:t>
            </a:r>
            <a:r>
              <a:rPr lang="ru-RU" sz="4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4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3F785D-C266-4AEF-9EFC-8E226D110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6451" y="3678093"/>
            <a:ext cx="3271403" cy="2715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2683370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E83365-D4E0-4E74-822F-BACC8B972940}"/>
              </a:ext>
            </a:extLst>
          </p:cNvPr>
          <p:cNvSpPr txBox="1"/>
          <p:nvPr/>
        </p:nvSpPr>
        <p:spPr>
          <a:xfrm>
            <a:off x="2800928" y="261687"/>
            <a:ext cx="5971308" cy="64633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Упражнение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B94BF6-B29C-43CE-ACBD-E715BB3975A9}"/>
              </a:ext>
            </a:extLst>
          </p:cNvPr>
          <p:cNvSpPr txBox="1"/>
          <p:nvPr/>
        </p:nvSpPr>
        <p:spPr>
          <a:xfrm>
            <a:off x="628072" y="1059190"/>
            <a:ext cx="10455564" cy="120032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1.Прочитайте пословицы. В каких из них говорится о том, как по речи узнают человека?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00AC1B-A8DD-435E-93E2-82622CB55ED4}"/>
              </a:ext>
            </a:extLst>
          </p:cNvPr>
          <p:cNvSpPr txBox="1"/>
          <p:nvPr/>
        </p:nvSpPr>
        <p:spPr>
          <a:xfrm>
            <a:off x="628072" y="2410691"/>
            <a:ext cx="10898910" cy="255454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ru-RU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Хорошую речь хорошо и слушать. 2. Видна птица по перьям, а человек по речам. 3. Какова голова, такова и речь. 4. Хорошая речь слаще мёда. 5. От доброго слова язык не отсохнет.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287298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BC73A0-10DF-42FD-83EF-85B37CA8E46E}"/>
              </a:ext>
            </a:extLst>
          </p:cNvPr>
          <p:cNvSpPr txBox="1"/>
          <p:nvPr/>
        </p:nvSpPr>
        <p:spPr>
          <a:xfrm>
            <a:off x="822036" y="384777"/>
            <a:ext cx="10510981" cy="242438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Русский язык богат фразеологизмами. А хорошо ли вы знаете значение фразеологизмов?</a:t>
            </a:r>
            <a:endParaRPr lang="ru-RU" sz="4800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410729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F0A2FE-578C-4BB9-A9DF-FD67ABCBE8C9}"/>
              </a:ext>
            </a:extLst>
          </p:cNvPr>
          <p:cNvSpPr txBox="1"/>
          <p:nvPr/>
        </p:nvSpPr>
        <p:spPr>
          <a:xfrm>
            <a:off x="491836" y="278361"/>
            <a:ext cx="10527145" cy="71846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Объясните значение фразеологизма</a:t>
            </a:r>
            <a:endParaRPr lang="ru-RU" sz="40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101F449-6615-47D1-90EF-149F5A68EE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595"/>
          <a:stretch/>
        </p:blipFill>
        <p:spPr>
          <a:xfrm>
            <a:off x="371762" y="996827"/>
            <a:ext cx="4737382" cy="54586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518824-D60D-4C56-9EB6-E4223AE544CC}"/>
              </a:ext>
            </a:extLst>
          </p:cNvPr>
          <p:cNvSpPr txBox="1"/>
          <p:nvPr/>
        </p:nvSpPr>
        <p:spPr>
          <a:xfrm>
            <a:off x="4952127" y="1539790"/>
            <a:ext cx="6759582" cy="452431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1.Дремать, низко опустив голову.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2.Прославиться.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3.Находиться в опасном и рискованном положении.</a:t>
            </a:r>
          </a:p>
          <a:p>
            <a:pPr algn="l"/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4.Так говорят о неуклюжих людях.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5.Предаваться несбыточным мечтам.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6.Так говорят о состоянии ужаса, сильного страха.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395792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F0A2FE-578C-4BB9-A9DF-FD67ABCBE8C9}"/>
              </a:ext>
            </a:extLst>
          </p:cNvPr>
          <p:cNvSpPr txBox="1"/>
          <p:nvPr/>
        </p:nvSpPr>
        <p:spPr>
          <a:xfrm>
            <a:off x="491836" y="278361"/>
            <a:ext cx="10527145" cy="71846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1192076" rtl="0" eaLnBrk="1" fontAlgn="auto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FF644E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Объясните значение фразеологизма</a:t>
            </a: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rgbClr val="FF644E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518824-D60D-4C56-9EB6-E4223AE544CC}"/>
              </a:ext>
            </a:extLst>
          </p:cNvPr>
          <p:cNvSpPr txBox="1"/>
          <p:nvPr/>
        </p:nvSpPr>
        <p:spPr>
          <a:xfrm>
            <a:off x="4952127" y="1539790"/>
            <a:ext cx="6759582" cy="452431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119207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1.Дремать, низко опустив голову.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l" defTabSz="119207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2.Прославиться.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l" defTabSz="119207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3.Находиться в опасном и рискованном положении.</a:t>
            </a:r>
          </a:p>
          <a:p>
            <a:pPr marL="0" marR="0" lvl="0" indent="0" algn="l" defTabSz="119207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4.Так говорят о неуклюжих людях.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l" defTabSz="119207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5.Предаваться несбыточным мечтам.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l" defTabSz="119207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6.Так говорят о состоянии ужаса, сильного страха.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Neue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60B7882-C1DC-4E22-BB73-302F436B41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458"/>
          <a:stretch/>
        </p:blipFill>
        <p:spPr>
          <a:xfrm>
            <a:off x="293690" y="959312"/>
            <a:ext cx="4737382" cy="546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390723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F0A2FE-578C-4BB9-A9DF-FD67ABCBE8C9}"/>
              </a:ext>
            </a:extLst>
          </p:cNvPr>
          <p:cNvSpPr txBox="1"/>
          <p:nvPr/>
        </p:nvSpPr>
        <p:spPr>
          <a:xfrm>
            <a:off x="491836" y="278361"/>
            <a:ext cx="10527145" cy="71846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1192076" rtl="0" eaLnBrk="1" fontAlgn="auto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FF644E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Объясните значение фразеологизма</a:t>
            </a: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rgbClr val="FF644E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518824-D60D-4C56-9EB6-E4223AE544CC}"/>
              </a:ext>
            </a:extLst>
          </p:cNvPr>
          <p:cNvSpPr txBox="1"/>
          <p:nvPr/>
        </p:nvSpPr>
        <p:spPr>
          <a:xfrm>
            <a:off x="4952127" y="1539790"/>
            <a:ext cx="6759582" cy="452431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119207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1.Дремать, низко опустив голову.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l" defTabSz="119207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2.Прославиться.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l" defTabSz="119207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3.Находиться в опасном и рискованном положении.</a:t>
            </a:r>
          </a:p>
          <a:p>
            <a:pPr marL="0" marR="0" lvl="0" indent="0" algn="l" defTabSz="119207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4.Так говорят о неуклюжих людях.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l" defTabSz="119207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5.Предаваться несбыточным мечтам.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l" defTabSz="119207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6.Так говорят о состоянии ужаса, сильного страха.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Neue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46EE2E8-BCF0-445B-8682-0F27A48207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906"/>
          <a:stretch/>
        </p:blipFill>
        <p:spPr>
          <a:xfrm>
            <a:off x="226291" y="922366"/>
            <a:ext cx="4737382" cy="550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10319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F0A2FE-578C-4BB9-A9DF-FD67ABCBE8C9}"/>
              </a:ext>
            </a:extLst>
          </p:cNvPr>
          <p:cNvSpPr txBox="1"/>
          <p:nvPr/>
        </p:nvSpPr>
        <p:spPr>
          <a:xfrm>
            <a:off x="491836" y="278361"/>
            <a:ext cx="10527145" cy="71846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1192076" rtl="0" eaLnBrk="1" fontAlgn="auto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FF644E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Объясните значение фразеологизма</a:t>
            </a: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rgbClr val="FF644E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518824-D60D-4C56-9EB6-E4223AE544CC}"/>
              </a:ext>
            </a:extLst>
          </p:cNvPr>
          <p:cNvSpPr txBox="1"/>
          <p:nvPr/>
        </p:nvSpPr>
        <p:spPr>
          <a:xfrm>
            <a:off x="4952127" y="1539790"/>
            <a:ext cx="6759582" cy="452431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119207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1.Дремать, низко опустив голову.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l" defTabSz="119207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2.Прославиться.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l" defTabSz="119207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3.Находиться в опасном и рискованном положении.</a:t>
            </a:r>
          </a:p>
          <a:p>
            <a:pPr marL="0" marR="0" lvl="0" indent="0" algn="l" defTabSz="119207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4.Так говорят о неуклюжих людях.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l" defTabSz="119207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5.Предаваться несбыточным мечтам.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l" defTabSz="119207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6.Так говорят о состоянии ужаса, сильного страха.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Neue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0D1EC4F-99E1-4C82-B82F-8CA0C4D506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871"/>
          <a:stretch/>
        </p:blipFill>
        <p:spPr>
          <a:xfrm>
            <a:off x="226291" y="996827"/>
            <a:ext cx="4737382" cy="544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30377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F0A2FE-578C-4BB9-A9DF-FD67ABCBE8C9}"/>
              </a:ext>
            </a:extLst>
          </p:cNvPr>
          <p:cNvSpPr txBox="1"/>
          <p:nvPr/>
        </p:nvSpPr>
        <p:spPr>
          <a:xfrm>
            <a:off x="491836" y="278361"/>
            <a:ext cx="10527145" cy="71846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1192076" rtl="0" eaLnBrk="1" fontAlgn="auto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FF644E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Объясните значение фразеологизма</a:t>
            </a: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rgbClr val="FF644E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518824-D60D-4C56-9EB6-E4223AE544CC}"/>
              </a:ext>
            </a:extLst>
          </p:cNvPr>
          <p:cNvSpPr txBox="1"/>
          <p:nvPr/>
        </p:nvSpPr>
        <p:spPr>
          <a:xfrm>
            <a:off x="4952127" y="1539790"/>
            <a:ext cx="6759582" cy="452431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119207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1.Дремать, низко опустив голову.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l" defTabSz="119207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2.Прославиться.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l" defTabSz="119207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3.Находиться в опасном и рискованном положении.</a:t>
            </a:r>
          </a:p>
          <a:p>
            <a:pPr marL="0" marR="0" lvl="0" indent="0" algn="l" defTabSz="119207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4.Так говорят о неуклюжих людях.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l" defTabSz="119207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5.Предаваться несбыточным мечтам.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l" defTabSz="119207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6.Так говорят о состоянии ужаса, сильного страха.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Neue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F0F65E6-5730-48F7-8B32-99E204D9D6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458"/>
          <a:stretch/>
        </p:blipFill>
        <p:spPr>
          <a:xfrm>
            <a:off x="321400" y="959312"/>
            <a:ext cx="4737382" cy="546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3685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D764DE7-3CF8-4F7B-910E-001A5F76BFB9}"/>
              </a:ext>
            </a:extLst>
          </p:cNvPr>
          <p:cNvSpPr txBox="1"/>
          <p:nvPr/>
        </p:nvSpPr>
        <p:spPr>
          <a:xfrm>
            <a:off x="2660073" y="2364509"/>
            <a:ext cx="8903855" cy="360098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ru-RU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«Язык, которым Российская держава великой части света повелевает, по её могуществу имеет природное изобилие, красоту и силу, чем ни единому европейскому языку не уступает». </a:t>
            </a:r>
            <a:endParaRPr lang="ru-RU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ru-RU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Ломоносов М. В.</a:t>
            </a:r>
            <a:endParaRPr lang="ru-RU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911448-2327-459A-8688-2A7E84CCC0BB}"/>
              </a:ext>
            </a:extLst>
          </p:cNvPr>
          <p:cNvSpPr txBox="1"/>
          <p:nvPr/>
        </p:nvSpPr>
        <p:spPr>
          <a:xfrm>
            <a:off x="240145" y="351457"/>
            <a:ext cx="11323783" cy="184665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defTabSz="119207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Прочитайте знаменитое высказывание </a:t>
            </a:r>
          </a:p>
          <a:p>
            <a:pPr marL="0" marR="0" lvl="0" indent="0" defTabSz="119207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М.В. Ломоносова. О чём оно? </a:t>
            </a:r>
          </a:p>
          <a:p>
            <a:pPr marL="0" marR="0" lvl="0" indent="0" defTabSz="119207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Чем восхищался М.В. Ломоносов?</a:t>
            </a:r>
            <a:endParaRPr kumimoji="0" lang="ru-RU" sz="3800" b="0" i="0" u="none" strike="noStrike" kern="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273270723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F0A2FE-578C-4BB9-A9DF-FD67ABCBE8C9}"/>
              </a:ext>
            </a:extLst>
          </p:cNvPr>
          <p:cNvSpPr txBox="1"/>
          <p:nvPr/>
        </p:nvSpPr>
        <p:spPr>
          <a:xfrm>
            <a:off x="491836" y="278361"/>
            <a:ext cx="10527145" cy="71846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1192076" rtl="0" eaLnBrk="1" fontAlgn="auto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FF644E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Объясните значение фразеологизма</a:t>
            </a: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rgbClr val="FF644E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518824-D60D-4C56-9EB6-E4223AE544CC}"/>
              </a:ext>
            </a:extLst>
          </p:cNvPr>
          <p:cNvSpPr txBox="1"/>
          <p:nvPr/>
        </p:nvSpPr>
        <p:spPr>
          <a:xfrm>
            <a:off x="4952127" y="1539790"/>
            <a:ext cx="6759582" cy="452431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119207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1.Дремать, низко опустив голову.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l" defTabSz="119207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2.Прославиться.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l" defTabSz="119207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3.Находиться в опасном и рискованном положении.</a:t>
            </a:r>
          </a:p>
          <a:p>
            <a:pPr marL="0" marR="0" lvl="0" indent="0" algn="l" defTabSz="119207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4.Так говорят о неуклюжих людях.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l" defTabSz="119207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5.Предаваться несбыточным мечтам.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l" defTabSz="119207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6.Так говорят о состоянии ужаса, сильного страха.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Neue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2594CFE-5492-4359-BD54-1E42883104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319"/>
          <a:stretch/>
        </p:blipFill>
        <p:spPr>
          <a:xfrm>
            <a:off x="226291" y="950075"/>
            <a:ext cx="4737382" cy="547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512246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6F8621-8678-432D-9D7D-BC32160526D5}"/>
              </a:ext>
            </a:extLst>
          </p:cNvPr>
          <p:cNvSpPr txBox="1"/>
          <p:nvPr/>
        </p:nvSpPr>
        <p:spPr>
          <a:xfrm>
            <a:off x="526473" y="609600"/>
            <a:ext cx="11185236" cy="507831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Русский язык – это богатство нашего народа.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Человек, плохо владеющий языком, не может ни определить своё мнение, ни выразить его. Он не найдёт понимания, поскольку не умеет договариваться. Тонкий юмор, словесное творчество, сложное общение — навсегда потерянные для него богатства. Поэтому владение языком — главное, чему стоит учиться, и в школах любой страны родной язык — важнейший предмет.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175279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9107FC7-650B-4440-969E-2A8F0E2124FF}"/>
              </a:ext>
            </a:extLst>
          </p:cNvPr>
          <p:cNvSpPr txBox="1"/>
          <p:nvPr/>
        </p:nvSpPr>
        <p:spPr>
          <a:xfrm>
            <a:off x="581891" y="1328654"/>
            <a:ext cx="11212946" cy="504753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119207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Задачи урока:</a:t>
            </a:r>
            <a:endParaRPr kumimoji="0" lang="ru-RU" sz="4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l" defTabSz="119207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1.Узнать, что говорили разные писатели </a:t>
            </a:r>
          </a:p>
          <a:p>
            <a:pPr marL="0" marR="0" lvl="0" indent="0" algn="l" defTabSz="119207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о русском языке.</a:t>
            </a:r>
            <a:endParaRPr kumimoji="0" lang="ru-RU" sz="4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l" defTabSz="119207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2.Выяснить, какие критерии определяют богатство языка.</a:t>
            </a:r>
            <a:endParaRPr kumimoji="0" lang="ru-RU" sz="4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l" defTabSz="119207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3.Доказать, что русский язык богат и выразителен.</a:t>
            </a:r>
            <a:endParaRPr kumimoji="0" lang="ru-RU" sz="4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8DFD41-5E29-458B-9DED-8DBBD1E0CD5E}"/>
              </a:ext>
            </a:extLst>
          </p:cNvPr>
          <p:cNvSpPr txBox="1"/>
          <p:nvPr/>
        </p:nvSpPr>
        <p:spPr>
          <a:xfrm>
            <a:off x="274782" y="329410"/>
            <a:ext cx="11388436" cy="107721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Справились ли мы с поставленными задачами? </a:t>
            </a:r>
          </a:p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Всё ли у нас получилось? </a:t>
            </a:r>
            <a:endParaRPr lang="ru-RU" sz="32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408328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1F73B4C-E953-4F33-B12A-5FC9B5966B76}"/>
              </a:ext>
            </a:extLst>
          </p:cNvPr>
          <p:cNvSpPr txBox="1"/>
          <p:nvPr/>
        </p:nvSpPr>
        <p:spPr>
          <a:xfrm>
            <a:off x="720436" y="748146"/>
            <a:ext cx="10945091" cy="378565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Ответьте на вопросы:</a:t>
            </a:r>
            <a:endParaRPr lang="ru-RU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ru-RU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1.Гордитесь ли вы русским языком? Почему?</a:t>
            </a:r>
            <a:endParaRPr lang="ru-RU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ru-RU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2.Что нового вы узнали на уроке?</a:t>
            </a:r>
            <a:endParaRPr lang="ru-RU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ru-RU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3.какое задание было трудным?</a:t>
            </a:r>
            <a:endParaRPr lang="ru-RU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781742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6144689-EAD5-4B36-AF73-A90A5DF27CFC}"/>
              </a:ext>
            </a:extLst>
          </p:cNvPr>
          <p:cNvSpPr txBox="1"/>
          <p:nvPr/>
        </p:nvSpPr>
        <p:spPr>
          <a:xfrm>
            <a:off x="1596736" y="869488"/>
            <a:ext cx="8744527" cy="431675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Домашнее задание: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упр.5 (2) выполнить письменно;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принести словарь (тетрадь в клетку </a:t>
            </a:r>
            <a:r>
              <a:rPr lang="ru-RU" sz="4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48</a:t>
            </a:r>
            <a:r>
              <a:rPr lang="ru-RU" sz="4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листов)</a:t>
            </a:r>
            <a:endParaRPr lang="ru-RU" sz="4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42364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AD6CE4-6DEC-466F-B806-A368A8155DC1}"/>
              </a:ext>
            </a:extLst>
          </p:cNvPr>
          <p:cNvSpPr txBox="1"/>
          <p:nvPr/>
        </p:nvSpPr>
        <p:spPr>
          <a:xfrm>
            <a:off x="1402773" y="880585"/>
            <a:ext cx="9132454" cy="175432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54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 чём мы будем говорить сегодня на уроке? </a:t>
            </a:r>
            <a:endParaRPr lang="ru-RU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99648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264117-52D5-405D-87CB-735EB865C660}"/>
              </a:ext>
            </a:extLst>
          </p:cNvPr>
          <p:cNvSpPr txBox="1"/>
          <p:nvPr/>
        </p:nvSpPr>
        <p:spPr>
          <a:xfrm>
            <a:off x="1025237" y="1131462"/>
            <a:ext cx="11074399" cy="359059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1192076" rtl="0" eaLnBrk="1" fontAlgn="auto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0" cap="none" spc="0" normalizeH="0" baseline="0" noProof="0" dirty="0">
                <a:ln>
                  <a:noFill/>
                </a:ln>
                <a:solidFill>
                  <a:srgbClr val="00A2F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Бо7гат2ство и вы4рази1тель6ность рус3ского язы5ка</a:t>
            </a:r>
            <a:endParaRPr kumimoji="0" lang="ru-RU" sz="7200" b="0" i="0" u="none" strike="noStrike" kern="0" cap="none" spc="0" normalizeH="0" baseline="0" noProof="0" dirty="0">
              <a:ln>
                <a:noFill/>
              </a:ln>
              <a:solidFill>
                <a:srgbClr val="00A2F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AEE289-822B-478F-AF5A-EF54EECC7C82}"/>
              </a:ext>
            </a:extLst>
          </p:cNvPr>
          <p:cNvSpPr txBox="1"/>
          <p:nvPr/>
        </p:nvSpPr>
        <p:spPr>
          <a:xfrm>
            <a:off x="1196109" y="125005"/>
            <a:ext cx="10266218" cy="92333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Разгадайте тему урока:</a:t>
            </a:r>
            <a:r>
              <a:rPr kumimoji="0" lang="ru-RU" sz="5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Helvetica Neue"/>
              </a:rPr>
              <a:t> 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00285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264117-52D5-405D-87CB-735EB865C660}"/>
              </a:ext>
            </a:extLst>
          </p:cNvPr>
          <p:cNvSpPr txBox="1"/>
          <p:nvPr/>
        </p:nvSpPr>
        <p:spPr>
          <a:xfrm>
            <a:off x="701964" y="374080"/>
            <a:ext cx="11074399" cy="359059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1192076" rtl="0" eaLnBrk="1" fontAlgn="auto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0" cap="none" spc="0" normalizeH="0" baseline="0" noProof="0" dirty="0">
                <a:ln>
                  <a:noFill/>
                </a:ln>
                <a:solidFill>
                  <a:srgbClr val="00A2F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Богатство и выразительность русского языка</a:t>
            </a:r>
            <a:endParaRPr kumimoji="0" lang="ru-RU" sz="7200" b="0" i="0" u="none" strike="noStrike" kern="0" cap="none" spc="0" normalizeH="0" baseline="0" noProof="0" dirty="0">
              <a:ln>
                <a:noFill/>
              </a:ln>
              <a:solidFill>
                <a:srgbClr val="00A2F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81214230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6ABD004-F08F-4B92-8C49-5C81A7569CE1}"/>
              </a:ext>
            </a:extLst>
          </p:cNvPr>
          <p:cNvSpPr txBox="1"/>
          <p:nvPr/>
        </p:nvSpPr>
        <p:spPr>
          <a:xfrm>
            <a:off x="1358900" y="163106"/>
            <a:ext cx="9220200" cy="124867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родолжите фразы. Предположите, какие слова пропущены.</a:t>
            </a:r>
            <a:endParaRPr lang="ru-RU" sz="36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107FC7-650B-4440-969E-2A8F0E2124FF}"/>
              </a:ext>
            </a:extLst>
          </p:cNvPr>
          <p:cNvSpPr txBox="1"/>
          <p:nvPr/>
        </p:nvSpPr>
        <p:spPr>
          <a:xfrm>
            <a:off x="581891" y="1411781"/>
            <a:ext cx="11212946" cy="397031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4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урока:</a:t>
            </a:r>
            <a:endParaRPr lang="ru-RU" sz="4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ru-RU" sz="4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1.Узнать, что говорили разные писатели о русском </a:t>
            </a:r>
            <a:r>
              <a:rPr lang="ru-RU" sz="4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</a:t>
            </a:r>
            <a:r>
              <a:rPr lang="ru-RU" sz="4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4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ru-RU" sz="4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2.Выяснить, какие критерии определяют богатство </a:t>
            </a:r>
            <a:r>
              <a:rPr lang="ru-RU" sz="4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</a:t>
            </a:r>
            <a:r>
              <a:rPr lang="ru-RU" sz="4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4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ru-RU" sz="4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3.Доказать, что </a:t>
            </a:r>
            <a:r>
              <a:rPr lang="ru-RU" sz="4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ru-RU" sz="4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язык богат и выразителен.</a:t>
            </a:r>
            <a:endParaRPr lang="ru-RU" sz="4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95777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9107FC7-650B-4440-969E-2A8F0E2124FF}"/>
              </a:ext>
            </a:extLst>
          </p:cNvPr>
          <p:cNvSpPr txBox="1"/>
          <p:nvPr/>
        </p:nvSpPr>
        <p:spPr>
          <a:xfrm>
            <a:off x="581891" y="1328654"/>
            <a:ext cx="11212946" cy="504753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119207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Задачи урока:</a:t>
            </a:r>
            <a:endParaRPr kumimoji="0" lang="ru-RU" sz="4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l" defTabSz="119207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1.Узнать, что говорили разные писатели </a:t>
            </a:r>
          </a:p>
          <a:p>
            <a:pPr marL="0" marR="0" lvl="0" indent="0" algn="l" defTabSz="119207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о русском языке.</a:t>
            </a:r>
            <a:endParaRPr kumimoji="0" lang="ru-RU" sz="4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l" defTabSz="119207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2.Выяснить, какие критерии определяют богатство языка.</a:t>
            </a:r>
            <a:endParaRPr kumimoji="0" lang="ru-RU" sz="4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l" defTabSz="119207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3.Доказать, что русский язык богат и выразителен.</a:t>
            </a:r>
            <a:endParaRPr kumimoji="0" lang="ru-RU" sz="4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3232769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6DAAA97-7493-4789-9FEF-37A108DE7FE6}"/>
              </a:ext>
            </a:extLst>
          </p:cNvPr>
          <p:cNvSpPr txBox="1"/>
          <p:nvPr/>
        </p:nvSpPr>
        <p:spPr>
          <a:xfrm>
            <a:off x="979055" y="480292"/>
            <a:ext cx="10372436" cy="230832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4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Мы часто слышим утверждение, что русский язык очень богат и выразителен. Но так ли это? </a:t>
            </a:r>
            <a:endParaRPr lang="ru-RU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59290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4835" tIns="24835" rIns="24835" bIns="24835" numCol="1" spcCol="38100" rtlCol="0" anchor="ctr">
        <a:spAutoFit/>
      </a:bodyPr>
      <a:lstStyle>
        <a:defPPr marL="0" marR="0" indent="0" algn="ctr" defTabSz="40357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175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4835" tIns="24835" rIns="24835" bIns="24835" numCol="1" spcCol="38100" rtlCol="0" anchor="ctr">
        <a:spAutoFit/>
      </a:bodyPr>
      <a:lstStyle>
        <a:defPPr marL="0" marR="0" indent="0" algn="ctr" defTabSz="119207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1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209</TotalTime>
  <Words>1390</Words>
  <Application>Microsoft Office PowerPoint</Application>
  <PresentationFormat>Произвольный</PresentationFormat>
  <Paragraphs>134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1" baseType="lpstr">
      <vt:lpstr>Arial</vt:lpstr>
      <vt:lpstr>Calibri</vt:lpstr>
      <vt:lpstr>Helvetica Neue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Валерия</dc:creator>
  <cp:lastModifiedBy>1</cp:lastModifiedBy>
  <cp:revision>18</cp:revision>
  <dcterms:modified xsi:type="dcterms:W3CDTF">2025-03-27T17:20:56Z</dcterms:modified>
</cp:coreProperties>
</file>