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9" r:id="rId8"/>
    <p:sldId id="270" r:id="rId9"/>
    <p:sldId id="271" r:id="rId10"/>
    <p:sldId id="263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0E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8144" y="363301"/>
            <a:ext cx="8915399" cy="336138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Развитие 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навыков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аудирования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в основной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школе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Учитель английского языка,</a:t>
            </a:r>
          </a:p>
          <a:p>
            <a:pPr algn="r"/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МАОУ СОШ №42, г. Краснодар</a:t>
            </a:r>
          </a:p>
          <a:p>
            <a:pPr algn="r"/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Цыганкова Л. В.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206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1648495" y="270457"/>
            <a:ext cx="10047635" cy="65875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endParaRPr lang="ru-RU" sz="3200" i="1" dirty="0">
              <a:solidFill>
                <a:schemeClr val="accent3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r>
              <a:rPr lang="ru-RU" sz="3200" i="1" dirty="0" smtClean="0">
                <a:solidFill>
                  <a:schemeClr val="accent3"/>
                </a:solidFill>
                <a:latin typeface="Georgia" panose="02040502050405020303" pitchFamily="18" charset="0"/>
              </a:rPr>
              <a:t>	</a:t>
            </a:r>
            <a:r>
              <a:rPr lang="ru-RU" sz="3600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Одним </a:t>
            </a:r>
            <a:r>
              <a:rPr lang="ru-RU" sz="360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из основных принципов обучения иностранным языкам является принцип интеграции и дифференциации. </a:t>
            </a:r>
            <a:r>
              <a:rPr lang="ru-RU" sz="3600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Поэтому, формирование </a:t>
            </a:r>
            <a:r>
              <a:rPr lang="ru-RU" sz="360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необходимых навыков </a:t>
            </a:r>
            <a:r>
              <a:rPr lang="ru-RU" sz="3600" i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аудирования</a:t>
            </a:r>
            <a:r>
              <a:rPr lang="ru-RU" sz="360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возможно не только при работе с собственно </a:t>
            </a:r>
            <a:r>
              <a:rPr lang="ru-RU" sz="3600" i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аудиотекстами</a:t>
            </a:r>
            <a:r>
              <a:rPr lang="ru-RU" sz="360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но и на этапе формирования грамматических, лексических навыков, а также навыков чтения, устной речи и письма. 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7190747" y="5472752"/>
            <a:ext cx="4313864" cy="43109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05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398" y="429616"/>
            <a:ext cx="9362940" cy="628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1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9103" y="1821115"/>
            <a:ext cx="92470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i="1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Аудирование</a:t>
            </a:r>
            <a:r>
              <a:rPr lang="ru-RU" sz="4000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</a:t>
            </a:r>
            <a:r>
              <a:rPr lang="ru-RU" sz="400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 отличие от простого </a:t>
            </a:r>
            <a:r>
              <a:rPr lang="ru-RU" sz="4000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слушания, </a:t>
            </a:r>
            <a:r>
              <a:rPr lang="ru-RU" sz="400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означает «слушание с пониманием» или «понимание речи на слух». </a:t>
            </a:r>
          </a:p>
        </p:txBody>
      </p:sp>
    </p:spTree>
    <p:extLst>
      <p:ext uri="{BB962C8B-B14F-4D97-AF65-F5344CB8AC3E}">
        <p14:creationId xmlns:p14="http://schemas.microsoft.com/office/powerpoint/2010/main" val="35003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96485" y="545884"/>
            <a:ext cx="6096000" cy="49795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sz="2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Заголовок 25"/>
          <p:cNvSpPr>
            <a:spLocks noGrp="1"/>
          </p:cNvSpPr>
          <p:nvPr>
            <p:ph type="title"/>
          </p:nvPr>
        </p:nvSpPr>
        <p:spPr>
          <a:xfrm>
            <a:off x="1687131" y="271257"/>
            <a:ext cx="9569003" cy="898398"/>
          </a:xfrm>
        </p:spPr>
        <p:txBody>
          <a:bodyPr anchor="t">
            <a:noAutofit/>
          </a:bodyPr>
          <a:lstStyle/>
          <a:p>
            <a:pPr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Ряд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объективных сложностей, препятствующих пониманию речи с первого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раза: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>
          <a:xfrm>
            <a:off x="1906073" y="1295468"/>
            <a:ext cx="9903853" cy="5562532"/>
          </a:xfrm>
        </p:spPr>
        <p:txBody>
          <a:bodyPr anchor="t"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i="1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1. Трудности</a:t>
            </a:r>
            <a:r>
              <a:rPr lang="ru-RU" sz="7200" i="1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, обусловленные условиями </a:t>
            </a:r>
            <a:r>
              <a:rPr lang="ru-RU" sz="7200" i="1" dirty="0" err="1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аудирования</a:t>
            </a:r>
            <a:r>
              <a:rPr lang="ru-RU" sz="7200" i="1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. К ним можно отнести: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i="1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внешние шумы, помехи, плохую акустику, качество звукозаписи, качество используемой на занятиях </a:t>
            </a:r>
            <a:r>
              <a:rPr lang="ru-RU" sz="7200" i="1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техники.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3200" i="1" dirty="0" smtClean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i="1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2. Трудности</a:t>
            </a:r>
            <a:r>
              <a:rPr lang="ru-RU" sz="7200" i="1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, обусловленные </a:t>
            </a:r>
            <a:r>
              <a:rPr lang="ru-RU" sz="7200" i="1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отсутствием </a:t>
            </a:r>
            <a:r>
              <a:rPr lang="ru-RU" sz="7200" i="1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практики восприятия на слух речи людей противоположного пола, разного возраста; особенности дикции, тембра, темпа, а также возможные нарушения артикуляции; различные диалекты иностранного языка</a:t>
            </a:r>
            <a:r>
              <a:rPr lang="ru-RU" sz="7200" i="1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7200" i="1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3. Трудности</a:t>
            </a:r>
            <a:r>
              <a:rPr lang="ru-RU" sz="7200" i="1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, обусловленные языковыми особенностями воспринимаемого материала. К таким трудностям можно отнести использование большого количества незнакомой лексики, идиоматических выражений, разговорных формул, специальных терминов, аббревиатур</a:t>
            </a:r>
            <a:r>
              <a:rPr lang="ru-RU" sz="7200" i="1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7200" i="1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4. Трудности</a:t>
            </a:r>
            <a:r>
              <a:rPr lang="ru-RU" sz="7200" i="1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, связанные с восприятием определенного вида речевой деятельности и типа </a:t>
            </a:r>
            <a:r>
              <a:rPr lang="ru-RU" sz="7200" i="1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высказывания. Легче </a:t>
            </a:r>
            <a:r>
              <a:rPr lang="ru-RU" sz="7200" i="1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воспринимаются монологические тексты, чем диалогические, а среди монологических – гораздо легче фабульные, чем </a:t>
            </a:r>
            <a:r>
              <a:rPr lang="ru-RU" sz="7200" i="1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описательные.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7200" i="1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5. Трудности</a:t>
            </a:r>
            <a:r>
              <a:rPr lang="ru-RU" sz="7200" i="1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, связанные с </a:t>
            </a:r>
            <a:r>
              <a:rPr lang="ru-RU" sz="7200" i="1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отсутствие </a:t>
            </a:r>
            <a:r>
              <a:rPr lang="ru-RU" sz="7200" i="1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знаний норм пользования языком в соответствии с ситуацией, незнание правил и социальных норм поведения носителей языка, традиций, истории, </a:t>
            </a:r>
            <a:r>
              <a:rPr lang="ru-RU" sz="7200" i="1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культуры.</a:t>
            </a:r>
            <a:endParaRPr lang="ru-RU" sz="7200" i="1" dirty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  <p:sp>
        <p:nvSpPr>
          <p:cNvPr id="28" name="Текст 27"/>
          <p:cNvSpPr>
            <a:spLocks noGrp="1"/>
          </p:cNvSpPr>
          <p:nvPr>
            <p:ph type="body" sz="half" idx="2"/>
          </p:nvPr>
        </p:nvSpPr>
        <p:spPr>
          <a:xfrm flipH="1" flipV="1">
            <a:off x="2498501" y="3464416"/>
            <a:ext cx="9071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44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73958" y="624110"/>
            <a:ext cx="10263117" cy="84408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Стратегии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развития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аудитивных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умений при подготовке к ЕГЭ, ОГЭ, ВПР по английскому языку: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941696" y="2131970"/>
            <a:ext cx="10795379" cy="428247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400" i="1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1. Стратегия </a:t>
            </a:r>
            <a:r>
              <a:rPr lang="ru-RU" sz="3400" i="1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преодоления трудностей, обусловленными условиями восприятия. </a:t>
            </a:r>
            <a:endParaRPr lang="ru-RU" sz="3400" i="1" dirty="0" smtClean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r>
              <a:rPr lang="ru-RU" sz="3400" i="1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2. Стратегия </a:t>
            </a:r>
            <a:r>
              <a:rPr lang="ru-RU" sz="3400" i="1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преодоления трудностей, обусловленных восприятием языкового материала</a:t>
            </a:r>
            <a:r>
              <a:rPr lang="ru-RU" sz="3400" i="1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3400" i="1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3. Стратегия </a:t>
            </a:r>
            <a:r>
              <a:rPr lang="ru-RU" sz="3400" i="1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преодоления трудностей, связанных с содержанием </a:t>
            </a:r>
            <a:r>
              <a:rPr lang="ru-RU" sz="3400" i="1" dirty="0" err="1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аудиотекста</a:t>
            </a:r>
            <a:r>
              <a:rPr lang="ru-RU" sz="3400" i="1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.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89212" y="3908222"/>
            <a:ext cx="8911687" cy="6637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3200" b="1" dirty="0">
              <a:latin typeface="Georgia" panose="02040502050405020303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585499" y="4572000"/>
            <a:ext cx="8915400" cy="1468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	</a:t>
            </a:r>
            <a:endParaRPr lang="ru-RU" sz="2400" i="1" dirty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49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4711" y="354727"/>
            <a:ext cx="9559902" cy="104907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4 основных механизма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аудирования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: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4711" y="1731343"/>
            <a:ext cx="9559902" cy="5454203"/>
          </a:xfrm>
        </p:spPr>
        <p:txBody>
          <a:bodyPr>
            <a:normAutofit/>
          </a:bodyPr>
          <a:lstStyle/>
          <a:p>
            <a:r>
              <a:rPr lang="ru-RU" sz="3600" i="1" dirty="0">
                <a:solidFill>
                  <a:schemeClr val="accent3"/>
                </a:solidFill>
                <a:latin typeface="Georgia" panose="02040502050405020303" pitchFamily="18" charset="0"/>
              </a:rPr>
              <a:t>1. Речевой слух – это один из важнейших механизмов.</a:t>
            </a:r>
          </a:p>
          <a:p>
            <a:r>
              <a:rPr lang="ru-RU" sz="3600" i="1" dirty="0">
                <a:solidFill>
                  <a:schemeClr val="accent3"/>
                </a:solidFill>
                <a:latin typeface="Georgia" panose="02040502050405020303" pitchFamily="18" charset="0"/>
              </a:rPr>
              <a:t>2. Память (долговременная, кратковременная, оперативная).</a:t>
            </a:r>
          </a:p>
          <a:p>
            <a:r>
              <a:rPr lang="ru-RU" sz="3600" i="1" dirty="0">
                <a:solidFill>
                  <a:schemeClr val="accent3"/>
                </a:solidFill>
                <a:latin typeface="Georgia" panose="02040502050405020303" pitchFamily="18" charset="0"/>
              </a:rPr>
              <a:t>3</a:t>
            </a:r>
            <a:r>
              <a:rPr lang="ru-RU" sz="3600" i="1" dirty="0" smtClean="0">
                <a:solidFill>
                  <a:schemeClr val="accent3"/>
                </a:solidFill>
                <a:latin typeface="Georgia" panose="02040502050405020303" pitchFamily="18" charset="0"/>
              </a:rPr>
              <a:t>. Вероятностное </a:t>
            </a:r>
            <a:r>
              <a:rPr lang="ru-RU" sz="3600" i="1" dirty="0">
                <a:solidFill>
                  <a:schemeClr val="accent3"/>
                </a:solidFill>
                <a:latin typeface="Georgia" panose="02040502050405020303" pitchFamily="18" charset="0"/>
              </a:rPr>
              <a:t>прогнозирование (смысловое и лингвистическое)</a:t>
            </a:r>
          </a:p>
          <a:p>
            <a:r>
              <a:rPr lang="ru-RU" sz="3600" i="1" dirty="0">
                <a:solidFill>
                  <a:schemeClr val="accent3"/>
                </a:solidFill>
                <a:latin typeface="Georgia" panose="02040502050405020303" pitchFamily="18" charset="0"/>
              </a:rPr>
              <a:t>4</a:t>
            </a:r>
            <a:r>
              <a:rPr lang="ru-RU" sz="3600" i="1" dirty="0" smtClean="0">
                <a:solidFill>
                  <a:schemeClr val="accent3"/>
                </a:solidFill>
                <a:latin typeface="Georgia" panose="02040502050405020303" pitchFamily="18" charset="0"/>
              </a:rPr>
              <a:t>. </a:t>
            </a:r>
            <a:r>
              <a:rPr lang="ru-RU" sz="3600" i="1" dirty="0" err="1" smtClean="0">
                <a:solidFill>
                  <a:schemeClr val="accent3"/>
                </a:solidFill>
                <a:latin typeface="Georgia" panose="02040502050405020303" pitchFamily="18" charset="0"/>
              </a:rPr>
              <a:t>Артикулирование</a:t>
            </a:r>
            <a:r>
              <a:rPr lang="ru-RU" sz="3600" i="1" dirty="0">
                <a:solidFill>
                  <a:schemeClr val="accent3"/>
                </a:solidFill>
                <a:latin typeface="Georgia" panose="02040502050405020303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19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7437" y="366533"/>
            <a:ext cx="10006883" cy="84408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Система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упражнений на развитие навыков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аудирования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7437" y="1378040"/>
            <a:ext cx="9890974" cy="5376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 smtClean="0">
                <a:solidFill>
                  <a:schemeClr val="accent3"/>
                </a:solidFill>
                <a:latin typeface="Georgia" panose="02040502050405020303" pitchFamily="18" charset="0"/>
              </a:rPr>
              <a:t>Базовым </a:t>
            </a:r>
            <a:r>
              <a:rPr lang="ru-RU" sz="2400" b="1" i="1" dirty="0">
                <a:solidFill>
                  <a:schemeClr val="accent3"/>
                </a:solidFill>
                <a:latin typeface="Georgia" panose="02040502050405020303" pitchFamily="18" charset="0"/>
              </a:rPr>
              <a:t>упражнением </a:t>
            </a:r>
            <a:r>
              <a:rPr lang="ru-RU" sz="2400" i="1" dirty="0">
                <a:solidFill>
                  <a:schemeClr val="accent3"/>
                </a:solidFill>
                <a:latin typeface="Georgia" panose="02040502050405020303" pitchFamily="18" charset="0"/>
              </a:rPr>
              <a:t>можно считать повторение иноязычной речи за </a:t>
            </a:r>
            <a:r>
              <a:rPr lang="ru-RU" sz="2400" i="1" dirty="0" smtClean="0">
                <a:solidFill>
                  <a:schemeClr val="accent3"/>
                </a:solidFill>
                <a:latin typeface="Georgia" panose="02040502050405020303" pitchFamily="18" charset="0"/>
              </a:rPr>
              <a:t>диктором: это </a:t>
            </a:r>
            <a:r>
              <a:rPr lang="ru-RU" sz="2400" i="1" dirty="0">
                <a:solidFill>
                  <a:schemeClr val="accent3"/>
                </a:solidFill>
                <a:latin typeface="Georgia" panose="02040502050405020303" pitchFamily="18" charset="0"/>
              </a:rPr>
              <a:t>упражнение развивает все 4 механизма </a:t>
            </a:r>
            <a:r>
              <a:rPr lang="ru-RU" sz="2400" i="1" dirty="0" err="1">
                <a:solidFill>
                  <a:schemeClr val="accent3"/>
                </a:solidFill>
                <a:latin typeface="Georgia" panose="02040502050405020303" pitchFamily="18" charset="0"/>
              </a:rPr>
              <a:t>аудирования</a:t>
            </a:r>
            <a:r>
              <a:rPr lang="ru-RU" sz="2400" i="1" dirty="0" smtClean="0">
                <a:solidFill>
                  <a:schemeClr val="accent3"/>
                </a:solidFill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endParaRPr lang="ru-RU" sz="2400" i="1" dirty="0">
              <a:solidFill>
                <a:schemeClr val="accent3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2400" i="1" dirty="0" smtClean="0">
              <a:solidFill>
                <a:schemeClr val="accent3"/>
              </a:solidFill>
              <a:latin typeface="Georgia" panose="02040502050405020303" pitchFamily="18" charset="0"/>
            </a:endParaRPr>
          </a:p>
          <a:p>
            <a:endParaRPr lang="ru-RU" sz="2000" i="1" dirty="0" smtClean="0">
              <a:solidFill>
                <a:schemeClr val="accent3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000" b="1" i="1" dirty="0">
                <a:solidFill>
                  <a:schemeClr val="accent3"/>
                </a:solidFill>
                <a:latin typeface="Georgia" panose="02040502050405020303" pitchFamily="18" charset="0"/>
              </a:rPr>
              <a:t> </a:t>
            </a:r>
            <a:endParaRPr lang="ru-RU" sz="2000" b="1" i="1" dirty="0" smtClean="0">
              <a:solidFill>
                <a:schemeClr val="accent3"/>
              </a:solidFill>
              <a:latin typeface="Georgia" panose="02040502050405020303" pitchFamily="18" charset="0"/>
            </a:endParaRPr>
          </a:p>
          <a:p>
            <a:endParaRPr lang="ru-RU" sz="2000" b="1" i="1" dirty="0">
              <a:solidFill>
                <a:schemeClr val="accent3"/>
              </a:solidFill>
              <a:latin typeface="Georgia" panose="02040502050405020303" pitchFamily="18" charset="0"/>
            </a:endParaRPr>
          </a:p>
          <a:p>
            <a:endParaRPr lang="ru-RU" sz="2000" b="1" i="1" dirty="0" smtClean="0">
              <a:solidFill>
                <a:schemeClr val="accent3"/>
              </a:solidFill>
              <a:latin typeface="Georgia" panose="02040502050405020303" pitchFamily="18" charset="0"/>
            </a:endParaRPr>
          </a:p>
          <a:p>
            <a:endParaRPr lang="ru-RU" sz="2000" b="1" i="1" dirty="0">
              <a:solidFill>
                <a:schemeClr val="accent3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2000" i="1" dirty="0">
              <a:solidFill>
                <a:schemeClr val="accent3"/>
              </a:solidFill>
              <a:latin typeface="Georgia" panose="02040502050405020303" pitchFamily="18" charset="0"/>
            </a:endParaRPr>
          </a:p>
          <a:p>
            <a:endParaRPr lang="ru-RU" sz="2000" i="1" dirty="0">
              <a:solidFill>
                <a:schemeClr val="accent3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386" y="2677336"/>
            <a:ext cx="6036581" cy="418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1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700" y="536012"/>
            <a:ext cx="9512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solidFill>
                  <a:schemeClr val="accent3"/>
                </a:solidFill>
                <a:latin typeface="Georgia" panose="02040502050405020303" pitchFamily="18" charset="0"/>
              </a:rPr>
              <a:t>	Упражнения </a:t>
            </a:r>
            <a:r>
              <a:rPr lang="ru-RU" sz="2400" i="1" dirty="0">
                <a:solidFill>
                  <a:schemeClr val="accent3"/>
                </a:solidFill>
                <a:latin typeface="Georgia" panose="02040502050405020303" pitchFamily="18" charset="0"/>
              </a:rPr>
              <a:t>на развитие речевого слуха.  (Можно использовать </a:t>
            </a:r>
            <a:r>
              <a:rPr lang="ru-RU" sz="2400" i="1" dirty="0" err="1">
                <a:solidFill>
                  <a:schemeClr val="accent3"/>
                </a:solidFill>
                <a:latin typeface="Georgia" panose="02040502050405020303" pitchFamily="18" charset="0"/>
              </a:rPr>
              <a:t>аудирование</a:t>
            </a:r>
            <a:r>
              <a:rPr lang="ru-RU" sz="2400" i="1" dirty="0">
                <a:solidFill>
                  <a:schemeClr val="accent3"/>
                </a:solidFill>
                <a:latin typeface="Georgia" panose="02040502050405020303" pitchFamily="18" charset="0"/>
              </a:rPr>
              <a:t> со зрительной опорой, где в качестве таковой можно применять как печатный текст, так и иллюстрации к нему). </a:t>
            </a:r>
            <a:endParaRPr lang="ru-RU" sz="2400" i="1" dirty="0" smtClean="0">
              <a:solidFill>
                <a:schemeClr val="accent3"/>
              </a:solidFill>
              <a:latin typeface="Georgia" panose="02040502050405020303" pitchFamily="18" charset="0"/>
            </a:endParaRPr>
          </a:p>
          <a:p>
            <a:pPr algn="just"/>
            <a:endParaRPr lang="ru-RU" sz="2400" i="1" dirty="0" smtClean="0">
              <a:solidFill>
                <a:schemeClr val="accent3"/>
              </a:solidFill>
              <a:latin typeface="Georgia" panose="02040502050405020303" pitchFamily="18" charset="0"/>
            </a:endParaRPr>
          </a:p>
          <a:p>
            <a:pPr algn="just"/>
            <a:endParaRPr lang="ru-RU" sz="2400" i="1" dirty="0">
              <a:solidFill>
                <a:schemeClr val="accent3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099" y="2326689"/>
            <a:ext cx="7683689" cy="426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4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1504" y="420667"/>
            <a:ext cx="97717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chemeClr val="accent3"/>
                </a:solidFill>
                <a:latin typeface="Georgia" panose="02040502050405020303" pitchFamily="18" charset="0"/>
              </a:rPr>
              <a:t>	</a:t>
            </a:r>
            <a:r>
              <a:rPr lang="ru-RU" i="1" dirty="0" smtClean="0">
                <a:solidFill>
                  <a:schemeClr val="accent3"/>
                </a:solidFill>
                <a:latin typeface="Georgia" panose="02040502050405020303" pitchFamily="18" charset="0"/>
              </a:rPr>
              <a:t>Упражнения </a:t>
            </a:r>
            <a:r>
              <a:rPr lang="ru-RU" i="1" dirty="0">
                <a:solidFill>
                  <a:schemeClr val="accent3"/>
                </a:solidFill>
                <a:latin typeface="Georgia" panose="02040502050405020303" pitchFamily="18" charset="0"/>
              </a:rPr>
              <a:t>на тренировку памяти. (Согласиться с утверждениями или опровергнуть их после прослушивания текста; прослушать текст, а затем сравнить его с печатным и найти расхождения; запомнить все даты, имена, географические названия и т.д., употреблённые в тексте, и повторить их в той же последовательности; прослушать слова и сгруппировать их по какому-либо признаку; прослушать слова и повторить лишь те из них, которые относятся к какой-либо одной теме</a:t>
            </a:r>
            <a:r>
              <a:rPr lang="ru-RU" i="1" dirty="0" smtClean="0">
                <a:solidFill>
                  <a:schemeClr val="accent3"/>
                </a:solidFill>
                <a:latin typeface="Georgia" panose="02040502050405020303" pitchFamily="18" charset="0"/>
              </a:rPr>
              <a:t>).</a:t>
            </a:r>
          </a:p>
          <a:p>
            <a:endParaRPr lang="ru-RU" sz="2000" i="1" dirty="0" smtClean="0">
              <a:solidFill>
                <a:schemeClr val="accent3"/>
              </a:solidFill>
              <a:latin typeface="Georgia" panose="02040502050405020303" pitchFamily="18" charset="0"/>
            </a:endParaRPr>
          </a:p>
          <a:p>
            <a:endParaRPr lang="ru-RU" sz="2000" i="1" dirty="0">
              <a:solidFill>
                <a:schemeClr val="accent3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069" y="2145895"/>
            <a:ext cx="4339989" cy="491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8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2448" y="182687"/>
            <a:ext cx="970355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 smtClean="0"/>
              <a:t>	</a:t>
            </a:r>
            <a:r>
              <a:rPr lang="ru-RU" sz="2400" i="1" dirty="0" smtClean="0">
                <a:solidFill>
                  <a:schemeClr val="accent3"/>
                </a:solidFill>
                <a:latin typeface="Georgia" panose="02040502050405020303" pitchFamily="18" charset="0"/>
              </a:rPr>
              <a:t>Упражнения </a:t>
            </a:r>
            <a:r>
              <a:rPr lang="ru-RU" sz="2400" i="1" dirty="0">
                <a:solidFill>
                  <a:schemeClr val="accent3"/>
                </a:solidFill>
                <a:latin typeface="Georgia" panose="02040502050405020303" pitchFamily="18" charset="0"/>
              </a:rPr>
              <a:t>на тренировку вероятностного прогнозирования.</a:t>
            </a:r>
          </a:p>
          <a:p>
            <a:r>
              <a:rPr lang="ru-RU" sz="2400" i="1" dirty="0">
                <a:solidFill>
                  <a:schemeClr val="accent3"/>
                </a:solidFill>
                <a:latin typeface="Georgia" panose="02040502050405020303" pitchFamily="18" charset="0"/>
              </a:rPr>
              <a:t>(Подобрать как можно больше определений к словам; составить возможные словосочетания с существительными/ глаголами/ наречиями/ прилагательными; закончить фразу, текст и т.д.; определить содержание по заголовку, иллюстрациям, ключевым словам, вопросам и т.д</a:t>
            </a:r>
            <a:r>
              <a:rPr lang="ru-RU" sz="2400" i="1" dirty="0" smtClean="0">
                <a:solidFill>
                  <a:schemeClr val="accent3"/>
                </a:solidFill>
                <a:latin typeface="Georgia" panose="02040502050405020303" pitchFamily="18" charset="0"/>
              </a:rPr>
              <a:t>.).</a:t>
            </a:r>
          </a:p>
          <a:p>
            <a:endParaRPr lang="ru-RU" sz="2400" i="1" dirty="0" smtClean="0">
              <a:solidFill>
                <a:schemeClr val="accent3"/>
              </a:solidFill>
              <a:latin typeface="Georgia" panose="02040502050405020303" pitchFamily="18" charset="0"/>
            </a:endParaRPr>
          </a:p>
          <a:p>
            <a:endParaRPr lang="ru-RU" sz="2400" i="1" dirty="0">
              <a:solidFill>
                <a:schemeClr val="accent3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299307"/>
            <a:ext cx="6837378" cy="23099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920" y="3062618"/>
            <a:ext cx="1978829" cy="3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959</TotalTime>
  <Words>330</Words>
  <Application>Microsoft Office PowerPoint</Application>
  <PresentationFormat>Широкоэкранный</PresentationFormat>
  <Paragraphs>39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Georgia</vt:lpstr>
      <vt:lpstr>Times New Roman</vt:lpstr>
      <vt:lpstr>Wingdings 3</vt:lpstr>
      <vt:lpstr>Легкий дым</vt:lpstr>
      <vt:lpstr>Развитие навыков аудирования в основной школе</vt:lpstr>
      <vt:lpstr>Презентация PowerPoint</vt:lpstr>
      <vt:lpstr>Ряд объективных сложностей, препятствующих пониманию речи с первого раза:</vt:lpstr>
      <vt:lpstr>Стратегии развития аудитивных умений при подготовке к ЕГЭ, ОГЭ, ВПР по английскому языку:</vt:lpstr>
      <vt:lpstr>4 основных механизма аудирования:</vt:lpstr>
      <vt:lpstr>Система упражнений на развитие навыков аудирования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формы и методы работы с текстом на уроках английского языка</dc:title>
  <dc:creator>Людмила</dc:creator>
  <cp:lastModifiedBy>Людмила</cp:lastModifiedBy>
  <cp:revision>52</cp:revision>
  <dcterms:created xsi:type="dcterms:W3CDTF">2024-10-24T08:30:43Z</dcterms:created>
  <dcterms:modified xsi:type="dcterms:W3CDTF">2025-04-02T22:34:32Z</dcterms:modified>
</cp:coreProperties>
</file>