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7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7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09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9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2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5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0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1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8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5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9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2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9C8F-6C3F-42BB-B7A3-329C3FBE52A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FC4271-BEBA-4FD5-AF84-36AFE8440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2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47" y="582734"/>
            <a:ext cx="8596668" cy="52419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716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675173" y="1041678"/>
            <a:ext cx="508406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общеобразовательное учреждение «Средняя общеобразовательная школа№3 </a:t>
            </a:r>
            <a:r>
              <a:rPr kumimoji="0" lang="ru-RU" alt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г.Уржума»Кировской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 </a:t>
            </a:r>
            <a:endParaRPr lang="ru-RU" alt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 «Что такое доброта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Яганова</a:t>
            </a:r>
            <a:r>
              <a:rPr lang="ru-RU" alt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Алевтина Николаевна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СОШ №3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г.Уржума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Кировской области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Пляцковский М., Савельев Б. - Если добрый ты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016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просмотренному ролику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619250"/>
            <a:ext cx="11000316" cy="299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1)Кто была эта пожилая женщина?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2)Кому она обо всем рассказала свою тайну?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3)Как по вашему мнению поступил продавец антикварной лавки?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4)Как поступили бы вы?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8449"/>
            <a:ext cx="8596668" cy="474291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i="1" dirty="0"/>
              <a:t>Вопросы:</a:t>
            </a:r>
            <a:endParaRPr lang="ru-RU" sz="2400" b="1" dirty="0"/>
          </a:p>
          <a:p>
            <a:pPr lvl="0"/>
            <a:r>
              <a:rPr lang="ru-RU" dirty="0" smtClean="0"/>
              <a:t>1.У </a:t>
            </a:r>
            <a:r>
              <a:rPr lang="ru-RU" dirty="0"/>
              <a:t>Вас появились деньги. Могли бы Вы истратить все, что у вас есть, на подарки друзьям?</a:t>
            </a:r>
          </a:p>
          <a:p>
            <a:pPr lvl="0"/>
            <a:r>
              <a:rPr lang="ru-RU" dirty="0" smtClean="0"/>
              <a:t>2.Товарищ </a:t>
            </a:r>
            <a:r>
              <a:rPr lang="ru-RU" dirty="0"/>
              <a:t>рассказывает Вам о своих невзгодах. Дадите ему понять, что Вас это мало интересует, даже, если это так?</a:t>
            </a:r>
          </a:p>
          <a:p>
            <a:pPr lvl="0"/>
            <a:r>
              <a:rPr lang="ru-RU" dirty="0" smtClean="0"/>
              <a:t>3.Если </a:t>
            </a:r>
            <a:r>
              <a:rPr lang="ru-RU" dirty="0"/>
              <a:t>Ваш друг плохо играет в шахматы или другую игру, будете ли Вы иногда поддаваться, чтобы сделать приятное?</a:t>
            </a:r>
          </a:p>
          <a:p>
            <a:pPr lvl="0"/>
            <a:r>
              <a:rPr lang="ru-RU" dirty="0" smtClean="0"/>
              <a:t>4.Часто </a:t>
            </a:r>
            <a:r>
              <a:rPr lang="ru-RU" dirty="0"/>
              <a:t>ли Вы говорите приятное людям, просто чтобы поднять настроение?</a:t>
            </a:r>
          </a:p>
          <a:p>
            <a:pPr lvl="0"/>
            <a:r>
              <a:rPr lang="ru-RU" dirty="0" smtClean="0"/>
              <a:t>5.Любите </a:t>
            </a:r>
            <a:r>
              <a:rPr lang="ru-RU" dirty="0"/>
              <a:t>ли Вы злые шутки?</a:t>
            </a:r>
          </a:p>
          <a:p>
            <a:pPr lvl="0"/>
            <a:r>
              <a:rPr lang="ru-RU" dirty="0" smtClean="0"/>
              <a:t>6.Вы </a:t>
            </a:r>
            <a:r>
              <a:rPr lang="ru-RU" dirty="0"/>
              <a:t>злопамятны?</a:t>
            </a:r>
          </a:p>
          <a:p>
            <a:pPr lvl="0"/>
            <a:r>
              <a:rPr lang="ru-RU" dirty="0" smtClean="0"/>
              <a:t>7.Можете </a:t>
            </a:r>
            <a:r>
              <a:rPr lang="ru-RU" dirty="0"/>
              <a:t>ли Вы терпеливо выслушать даже то, что Вас совершенно не интересует?</a:t>
            </a:r>
          </a:p>
          <a:p>
            <a:pPr lvl="0"/>
            <a:r>
              <a:rPr lang="ru-RU" dirty="0" smtClean="0"/>
              <a:t>8.Умеете </a:t>
            </a:r>
            <a:r>
              <a:rPr lang="ru-RU" dirty="0"/>
              <a:t>ли Вы на практике применять свои способности?</a:t>
            </a:r>
          </a:p>
          <a:p>
            <a:pPr lvl="0"/>
            <a:r>
              <a:rPr lang="ru-RU" dirty="0" smtClean="0"/>
              <a:t>9.Бросаете </a:t>
            </a:r>
            <a:r>
              <a:rPr lang="ru-RU" dirty="0"/>
              <a:t>ли игру, когда начинаете проигрывать?</a:t>
            </a:r>
          </a:p>
          <a:p>
            <a:pPr lvl="0"/>
            <a:r>
              <a:rPr lang="ru-RU" dirty="0" smtClean="0"/>
              <a:t>10.Если </a:t>
            </a:r>
            <a:r>
              <a:rPr lang="ru-RU" dirty="0"/>
              <a:t>Вы уверены в своей правоте, отказываетесь ли выслушать аргументы товарища?</a:t>
            </a:r>
          </a:p>
          <a:p>
            <a:pPr lvl="0"/>
            <a:r>
              <a:rPr lang="ru-RU" dirty="0" smtClean="0"/>
              <a:t>11.Вы </a:t>
            </a:r>
            <a:r>
              <a:rPr lang="ru-RU" dirty="0"/>
              <a:t>охотно выполняете просьбы?</a:t>
            </a:r>
          </a:p>
          <a:p>
            <a:pPr lvl="0"/>
            <a:r>
              <a:rPr lang="ru-RU" dirty="0" smtClean="0"/>
              <a:t>12.Станете </a:t>
            </a:r>
            <a:r>
              <a:rPr lang="ru-RU" dirty="0"/>
              <a:t>ли Вы подтрунивать над кем-то, чтобы развеселить окружающих?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7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84" y="251969"/>
            <a:ext cx="10943166" cy="13208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ru-RU" sz="4400" dirty="0" smtClean="0"/>
              <a:t>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Обработка:</a:t>
            </a: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Вы можете засчитать себе 1 очко за ответ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«Да»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вопросы: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1,3,4,7,11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за ответ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на вопросы: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2,5,6,8,9,10,12.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2225"/>
            <a:ext cx="8596668" cy="446859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Вы набрали больше 8 очков.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 любезны, нравитесь окружающим, умеете общаться с людьми. У Вас, наверное, много друзей. Одно предостережение: никогда не пытайтесь иметь хорошие отношения со всеми – всем не угодишь, да и на пользу это Вам не пойдет.</a:t>
            </a:r>
          </a:p>
          <a:p>
            <a:r>
              <a:rPr lang="ru-RU" b="1" dirty="0"/>
              <a:t>От 4 до 8 очков.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Ваша доброта вопрос случая. Добры Вы далеко не со всеми. Для одних Вы можете пойти на все, но общение с вами более чем неприятно для тех, кто вам не нравится. Это не так уж плохо. Но, наверное, надо стараться быть ровным со всеми, чтобы люди не обижались.</a:t>
            </a:r>
          </a:p>
          <a:p>
            <a:r>
              <a:rPr lang="ru-RU" b="1" dirty="0"/>
              <a:t>Вы набрали меньше 4 очков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Общение с вами порой бывает просто мукой даже для самых близких вам людей. Будьте доброжелательнее, и у вас будет больше друзей. Ведь дружба требует доброго отношения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6" y="0"/>
            <a:ext cx="10092366" cy="69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Из словаря С .Ожегова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735074"/>
            <a:ext cx="10096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Доброта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-это  отзывчивость, душевное  расположение к  людям, стремление делать добро другим.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40" y="219457"/>
            <a:ext cx="8897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Станция «Волшебники»</a:t>
            </a:r>
            <a:endParaRPr lang="ru-RU" sz="60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030224" y="1966640"/>
            <a:ext cx="1883664" cy="896112"/>
            <a:chOff x="1069848" y="1380744"/>
            <a:chExt cx="1883664" cy="89611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69848" y="1380744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5296" y="1627632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Жадность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718560" y="2231136"/>
            <a:ext cx="1883664" cy="896112"/>
            <a:chOff x="3654552" y="1691640"/>
            <a:chExt cx="1883664" cy="89611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54552" y="1691640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193852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Грубость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99872" y="3517392"/>
            <a:ext cx="1883664" cy="896112"/>
            <a:chOff x="435864" y="2977896"/>
            <a:chExt cx="1883664" cy="89611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5864" y="2977896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312" y="3224784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Жестокость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416808" y="3965448"/>
            <a:ext cx="1883664" cy="896112"/>
            <a:chOff x="3352800" y="3425952"/>
            <a:chExt cx="1883664" cy="8961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352800" y="3425952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8248" y="3672840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Зависть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588508" y="3208544"/>
            <a:ext cx="1883664" cy="896112"/>
            <a:chOff x="5524500" y="2669048"/>
            <a:chExt cx="1883664" cy="89611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24500" y="2669048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3664" y="2944892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Дерзость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688592" y="5327904"/>
            <a:ext cx="1883664" cy="896112"/>
            <a:chOff x="1624584" y="4788408"/>
            <a:chExt cx="1883664" cy="89611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624584" y="4788408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0032" y="5035296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Обман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055108" y="5251704"/>
            <a:ext cx="1883664" cy="896112"/>
            <a:chOff x="4991100" y="4712208"/>
            <a:chExt cx="1883664" cy="89611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991100" y="4712208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46548" y="4959096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Ненависть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924800" y="2088404"/>
            <a:ext cx="1883664" cy="896112"/>
            <a:chOff x="7860792" y="1548908"/>
            <a:chExt cx="1883664" cy="89611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860792" y="1548908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16240" y="1795796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Злость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97496" y="4879848"/>
            <a:ext cx="1883664" cy="896112"/>
            <a:chOff x="7836408" y="4042172"/>
            <a:chExt cx="1883664" cy="89611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836408" y="4042172"/>
              <a:ext cx="1883664" cy="896112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91856" y="4289060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4"/>
                  </a:solidFill>
                </a:rPr>
                <a:t>Унижение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8952" y="1723324"/>
            <a:ext cx="2630424" cy="1472184"/>
            <a:chOff x="9415272" y="346968"/>
            <a:chExt cx="2630424" cy="1472184"/>
          </a:xfrm>
        </p:grpSpPr>
        <p:sp>
          <p:nvSpPr>
            <p:cNvPr id="38" name="Облако 37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Щедрость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427476" y="1887392"/>
            <a:ext cx="2630424" cy="1472184"/>
            <a:chOff x="9415272" y="346968"/>
            <a:chExt cx="2630424" cy="1472184"/>
          </a:xfrm>
        </p:grpSpPr>
        <p:sp>
          <p:nvSpPr>
            <p:cNvPr id="44" name="Облако 43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7030A0"/>
                  </a:solidFill>
                </a:rPr>
                <a:t>Нежность</a:t>
              </a:r>
              <a:endParaRPr lang="ru-RU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00584" y="3347384"/>
            <a:ext cx="2630424" cy="1472184"/>
            <a:chOff x="9415272" y="346968"/>
            <a:chExt cx="2630424" cy="1472184"/>
          </a:xfrm>
        </p:grpSpPr>
        <p:sp>
          <p:nvSpPr>
            <p:cNvPr id="47" name="Облако 46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FF00"/>
                  </a:solidFill>
                </a:rPr>
                <a:t>Сочувствие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049524" y="3635584"/>
            <a:ext cx="2630424" cy="1472184"/>
            <a:chOff x="9415272" y="346968"/>
            <a:chExt cx="2630424" cy="1472184"/>
          </a:xfrm>
        </p:grpSpPr>
        <p:sp>
          <p:nvSpPr>
            <p:cNvPr id="50" name="Облако 49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06712" y="869274"/>
              <a:ext cx="2435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Доброжелательность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09616" y="2899492"/>
            <a:ext cx="2630424" cy="1472184"/>
            <a:chOff x="9415272" y="346968"/>
            <a:chExt cx="2630424" cy="1472184"/>
          </a:xfrm>
        </p:grpSpPr>
        <p:sp>
          <p:nvSpPr>
            <p:cNvPr id="53" name="Облако 52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Вежливость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429512" y="5049528"/>
            <a:ext cx="2630424" cy="1472184"/>
            <a:chOff x="9415272" y="346968"/>
            <a:chExt cx="2630424" cy="1472184"/>
          </a:xfrm>
        </p:grpSpPr>
        <p:sp>
          <p:nvSpPr>
            <p:cNvPr id="56" name="Облако 55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Доверие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46676" y="5083293"/>
            <a:ext cx="2630424" cy="1472184"/>
            <a:chOff x="9415272" y="346968"/>
            <a:chExt cx="2630424" cy="1472184"/>
          </a:xfrm>
        </p:grpSpPr>
        <p:sp>
          <p:nvSpPr>
            <p:cNvPr id="62" name="Облако 61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7030A0"/>
                  </a:solidFill>
                </a:rPr>
                <a:t>Любовь</a:t>
              </a:r>
              <a:endParaRPr lang="ru-RU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551420" y="1760748"/>
            <a:ext cx="2630424" cy="1472184"/>
            <a:chOff x="9415272" y="346968"/>
            <a:chExt cx="2630424" cy="1472184"/>
          </a:xfrm>
        </p:grpSpPr>
        <p:sp>
          <p:nvSpPr>
            <p:cNvPr id="65" name="Облако 64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57816" y="865788"/>
              <a:ext cx="154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FF00"/>
                  </a:solidFill>
                </a:rPr>
                <a:t>Доброта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094220" y="4515612"/>
            <a:ext cx="2630424" cy="1472184"/>
            <a:chOff x="9415272" y="346968"/>
            <a:chExt cx="2630424" cy="1472184"/>
          </a:xfrm>
        </p:grpSpPr>
        <p:sp>
          <p:nvSpPr>
            <p:cNvPr id="68" name="Облако 67"/>
            <p:cNvSpPr/>
            <p:nvPr/>
          </p:nvSpPr>
          <p:spPr>
            <a:xfrm>
              <a:off x="9415272" y="346968"/>
              <a:ext cx="2630424" cy="1472184"/>
            </a:xfrm>
            <a:prstGeom prst="cloud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506712" y="869274"/>
              <a:ext cx="2435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Уважение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81844" y="6147816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 баллов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04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1742879"/>
            <a:ext cx="2111248" cy="1566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44" y="253061"/>
            <a:ext cx="1562976" cy="156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36" y="343431"/>
            <a:ext cx="2270226" cy="1816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9" y="2525897"/>
            <a:ext cx="1912200" cy="191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3571" r="46787" b="8353"/>
          <a:stretch/>
        </p:blipFill>
        <p:spPr>
          <a:xfrm>
            <a:off x="5706872" y="4142232"/>
            <a:ext cx="1344168" cy="1426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21" y="4693064"/>
            <a:ext cx="2529648" cy="1687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09" y="253061"/>
            <a:ext cx="1965120" cy="1965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5" t="1363" r="14233" b="38346"/>
          <a:stretch/>
        </p:blipFill>
        <p:spPr>
          <a:xfrm>
            <a:off x="3499604" y="2368296"/>
            <a:ext cx="2011680" cy="1618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40844" r="52782" b="11156"/>
          <a:stretch/>
        </p:blipFill>
        <p:spPr>
          <a:xfrm>
            <a:off x="1033271" y="4855464"/>
            <a:ext cx="1758383" cy="1362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4" t="36513" r="31534" b="18682"/>
          <a:stretch/>
        </p:blipFill>
        <p:spPr>
          <a:xfrm>
            <a:off x="3081527" y="4471416"/>
            <a:ext cx="950977" cy="14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38" y="253061"/>
            <a:ext cx="2111248" cy="1566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8" y="179903"/>
            <a:ext cx="1562976" cy="156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" y="2104066"/>
            <a:ext cx="2270226" cy="1816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19" y="3656495"/>
            <a:ext cx="1912200" cy="191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3571" r="46787" b="8353"/>
          <a:stretch/>
        </p:blipFill>
        <p:spPr>
          <a:xfrm>
            <a:off x="3486673" y="2373815"/>
            <a:ext cx="1344168" cy="1426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7" y="4725068"/>
            <a:ext cx="2529648" cy="1687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09" y="253061"/>
            <a:ext cx="1965120" cy="1965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5" t="1363" r="14233" b="38346"/>
          <a:stretch/>
        </p:blipFill>
        <p:spPr>
          <a:xfrm>
            <a:off x="7285970" y="4725068"/>
            <a:ext cx="2011680" cy="1618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40844" r="52782" b="11156"/>
          <a:stretch/>
        </p:blipFill>
        <p:spPr>
          <a:xfrm>
            <a:off x="3400254" y="4569067"/>
            <a:ext cx="1758383" cy="1362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4" t="36513" r="31534" b="18682"/>
          <a:stretch/>
        </p:blipFill>
        <p:spPr>
          <a:xfrm>
            <a:off x="8139269" y="2748534"/>
            <a:ext cx="950977" cy="142646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912485" y="0"/>
            <a:ext cx="0" cy="6858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48672" y="5852160"/>
            <a:ext cx="171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 баллов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63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8" y="0"/>
            <a:ext cx="8145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9024" y="5989320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балла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33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74" y="1615438"/>
            <a:ext cx="3914605" cy="3651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6" y="1218887"/>
            <a:ext cx="5879668" cy="4048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6181344"/>
            <a:ext cx="1600200" cy="53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балла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0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9374" r="12818" b="4324"/>
          <a:stretch/>
        </p:blipFill>
        <p:spPr>
          <a:xfrm>
            <a:off x="1755648" y="1316736"/>
            <a:ext cx="7333488" cy="488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25328" y="6199632"/>
            <a:ext cx="140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балла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57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СОБЕРИ ПОСЛОВИЦУ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65602"/>
              </p:ext>
            </p:extLst>
          </p:nvPr>
        </p:nvGraphicFramePr>
        <p:xfrm>
          <a:off x="393192" y="1462616"/>
          <a:ext cx="10890504" cy="406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112">
                  <a:extLst>
                    <a:ext uri="{9D8B030D-6E8A-4147-A177-3AD203B41FA5}">
                      <a16:colId xmlns:a16="http://schemas.microsoft.com/office/drawing/2014/main" val="416236093"/>
                    </a:ext>
                  </a:extLst>
                </a:gridCol>
                <a:gridCol w="6565392">
                  <a:extLst>
                    <a:ext uri="{9D8B030D-6E8A-4147-A177-3AD203B41FA5}">
                      <a16:colId xmlns:a16="http://schemas.microsoft.com/office/drawing/2014/main" val="2129825500"/>
                    </a:ext>
                  </a:extLst>
                </a:gridCol>
              </a:tblGrid>
              <a:tr h="71593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Добро</a:t>
                      </a:r>
                      <a:r>
                        <a:rPr lang="ru-RU" sz="3200" baseline="0" dirty="0" smtClean="0"/>
                        <a:t> помни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 зло забывай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101016"/>
                  </a:ext>
                </a:extLst>
              </a:tr>
              <a:tr h="131882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Не одежда красит человека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 его добрые дела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32323"/>
                  </a:ext>
                </a:extLst>
              </a:tr>
              <a:tr h="71593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Добрая слава лежит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 худая бежит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9890"/>
                  </a:ext>
                </a:extLst>
              </a:tr>
              <a:tr h="131882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Худо тому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кто добра</a:t>
                      </a:r>
                      <a:r>
                        <a:rPr lang="ru-RU" sz="3200" baseline="0" dirty="0" smtClean="0"/>
                        <a:t> не делает никому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17009602</TotalTime>
  <Words>444</Words>
  <Application>Microsoft Office PowerPoint</Application>
  <PresentationFormat>Широкоэкранный</PresentationFormat>
  <Paragraphs>71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Из словаря С .Ожегова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СОБЕРИ ПОСЛОВИЦУ</vt:lpstr>
      <vt:lpstr>Вопросы к просмотренному ролику</vt:lpstr>
      <vt:lpstr>Анкета</vt:lpstr>
      <vt:lpstr>Результаты Обработка: А теперь Вы можете засчитать себе 1 очко за ответ «Да» на вопросы: 1,3,4,7,11 и за ответ «Нет» на вопросы: 2,5,6,8,9,10,12.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2006-12-24T21:11:22Z</dcterms:created>
  <dcterms:modified xsi:type="dcterms:W3CDTF">2025-04-02T20:04:59Z</dcterms:modified>
</cp:coreProperties>
</file>