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66-F4FC-4E50-8ED9-4188C5311AF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B6D1-FC6D-4E92-87EC-3F2B7CE45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66-F4FC-4E50-8ED9-4188C5311AF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B6D1-FC6D-4E92-87EC-3F2B7CE45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66-F4FC-4E50-8ED9-4188C5311AF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B6D1-FC6D-4E92-87EC-3F2B7CE458A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66-F4FC-4E50-8ED9-4188C5311AF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B6D1-FC6D-4E92-87EC-3F2B7CE458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66-F4FC-4E50-8ED9-4188C5311AF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B6D1-FC6D-4E92-87EC-3F2B7CE45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66-F4FC-4E50-8ED9-4188C5311AF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B6D1-FC6D-4E92-87EC-3F2B7CE458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66-F4FC-4E50-8ED9-4188C5311AF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B6D1-FC6D-4E92-87EC-3F2B7CE45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66-F4FC-4E50-8ED9-4188C5311AF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B6D1-FC6D-4E92-87EC-3F2B7CE45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66-F4FC-4E50-8ED9-4188C5311AF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B6D1-FC6D-4E92-87EC-3F2B7CE45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66-F4FC-4E50-8ED9-4188C5311AF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B6D1-FC6D-4E92-87EC-3F2B7CE458A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66-F4FC-4E50-8ED9-4188C5311AF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B6D1-FC6D-4E92-87EC-3F2B7CE458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69B3E66-F4FC-4E50-8ED9-4188C5311AF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8BB6D1-FC6D-4E92-87EC-3F2B7CE458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ru/" TargetMode="External"/><Relationship Id="rId2" Type="http://schemas.openxmlformats.org/officeDocument/2006/relationships/hyperlink" Target="http://yun.moluch.ru/archive/10/668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revodov.livejournal.com/38930.html" TargetMode="External"/><Relationship Id="rId4" Type="http://schemas.openxmlformats.org/officeDocument/2006/relationships/hyperlink" Target="http://www.english.language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Проектно-исследовательская работа по английскому языку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«Английский язык - язык парадоксов»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28191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Выполнили: учитель английского языка Нефедкина А.А.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Ученица 7А класса Гришина Евгения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191770"/>
              </p:ext>
            </p:extLst>
          </p:nvPr>
        </p:nvGraphicFramePr>
        <p:xfrm>
          <a:off x="251521" y="2132856"/>
          <a:ext cx="8568951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1"/>
              </a:tblGrid>
              <a:tr h="138087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Handwriting  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2 ученика перевели данное слово, как «рука» и «писать». 1 человек перевел данное слово, как «написание». 7 человек перевели слово правильно (почерк)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58279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Headdress</a:t>
                      </a:r>
                      <a:r>
                        <a:rPr lang="ru-RU" b="1" i="1" dirty="0" smtClean="0"/>
                        <a:t>  3 ученика перевели данное слово, как «голова» и «одежда». 7 человек перевели слово правильно : 3 человека перевели слово, как «прическа». 4 человека перевели слово, как «головной убор». </a:t>
                      </a:r>
                      <a:endParaRPr lang="ru-RU" b="1" i="1" dirty="0"/>
                    </a:p>
                  </a:txBody>
                  <a:tcPr/>
                </a:tc>
              </a:tr>
              <a:tr h="1058279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Sweetheart</a:t>
                      </a:r>
                      <a:r>
                        <a:rPr lang="ru-RU" b="1" i="1" dirty="0" smtClean="0"/>
                        <a:t> 4 человека перевели данное слово, как «сладкое сердце». 6 человек смогли перевести данное слово правильно (возлюбленный(</a:t>
                      </a:r>
                      <a:r>
                        <a:rPr lang="ru-RU" b="1" i="1" dirty="0" err="1" smtClean="0"/>
                        <a:t>ая</a:t>
                      </a:r>
                      <a:r>
                        <a:rPr lang="ru-RU" b="1" i="1" dirty="0" smtClean="0"/>
                        <a:t>), дорогой, любимый)</a:t>
                      </a:r>
                      <a:endParaRPr lang="ru-RU" b="1" i="1" dirty="0"/>
                    </a:p>
                  </a:txBody>
                  <a:tcPr/>
                </a:tc>
              </a:tr>
              <a:tr h="751036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Strawberry </a:t>
                      </a:r>
                      <a:r>
                        <a:rPr lang="ru-RU" b="1" i="1" dirty="0" smtClean="0"/>
                        <a:t>5 человек перевели данное слово, как «солома» и «ягода».5 человек перевели слово правильно (клубника)</a:t>
                      </a:r>
                      <a:endParaRPr lang="ru-RU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Экспериментальная часть исследовательской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01544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44824"/>
            <a:ext cx="8640960" cy="48965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</a:rPr>
              <a:t>Английский </a:t>
            </a:r>
            <a:r>
              <a:rPr lang="ru-RU" sz="3600" b="1" i="1" dirty="0">
                <a:solidFill>
                  <a:schemeClr val="tx1"/>
                </a:solidFill>
              </a:rPr>
              <a:t>язык – это смешанный язык. По причине неоднородности его состава можно характеризовать английский язык на современной стадии его развития, как смешанный.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Заключение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65" y="4598205"/>
            <a:ext cx="3630488" cy="225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02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496943" cy="6048672"/>
          </a:xfrm>
        </p:spPr>
        <p:txBody>
          <a:bodyPr>
            <a:normAutofit fontScale="92500" lnSpcReduction="20000"/>
          </a:bodyPr>
          <a:lstStyle/>
          <a:p>
            <a:endParaRPr lang="ru-RU" sz="6000" b="1" dirty="0" smtClean="0"/>
          </a:p>
          <a:p>
            <a:r>
              <a:rPr lang="ru-RU" sz="6000" b="1" dirty="0" smtClean="0">
                <a:solidFill>
                  <a:schemeClr val="tx1"/>
                </a:solidFill>
              </a:rPr>
              <a:t>«</a:t>
            </a:r>
            <a:r>
              <a:rPr lang="ru-RU" sz="6000" b="1" dirty="0">
                <a:solidFill>
                  <a:schemeClr val="tx1"/>
                </a:solidFill>
              </a:rPr>
              <a:t>Кто не знает иностранных языков, тот ничего не смыслит и в своем родном языке». – </a:t>
            </a:r>
            <a:r>
              <a:rPr lang="ru-RU" sz="6000" b="1" i="1" dirty="0">
                <a:solidFill>
                  <a:schemeClr val="tx1"/>
                </a:solidFill>
              </a:rPr>
              <a:t>Иоганн </a:t>
            </a:r>
            <a:r>
              <a:rPr lang="ru-RU" sz="6000" b="1" i="1" dirty="0" smtClean="0">
                <a:solidFill>
                  <a:schemeClr val="tx1"/>
                </a:solidFill>
              </a:rPr>
              <a:t>Гёте</a:t>
            </a:r>
            <a:endParaRPr lang="ru-RU" sz="6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6000" dirty="0"/>
              <a:t> </a:t>
            </a:r>
            <a:endParaRPr lang="ru-RU" sz="6000" b="1" dirty="0"/>
          </a:p>
          <a:p>
            <a:r>
              <a:rPr lang="ru-RU" dirty="0"/>
              <a:t> </a:t>
            </a:r>
            <a:endParaRPr lang="ru-RU" b="1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2096092" cy="259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71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476672"/>
            <a:ext cx="8496944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b="1" i="1" dirty="0" smtClean="0">
                <a:solidFill>
                  <a:schemeClr val="tx1"/>
                </a:solidFill>
              </a:rPr>
              <a:t>Спасибо за          внимание!</a:t>
            </a:r>
            <a:endParaRPr lang="ru-RU" sz="8800" b="1" i="1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s://avatars.mds.yandex.net/get-pdb/472427/e17e406e-d670-42a8-9824-bee9fe2bbb0b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176464" cy="36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69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052736"/>
            <a:ext cx="8424936" cy="53285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300" b="1" i="1" dirty="0" smtClean="0">
                <a:solidFill>
                  <a:schemeClr val="tx1"/>
                </a:solidFill>
              </a:rPr>
              <a:t>1.Гузеева </a:t>
            </a:r>
            <a:r>
              <a:rPr lang="ru-RU" sz="2300" b="1" i="1" dirty="0">
                <a:solidFill>
                  <a:schemeClr val="tx1"/>
                </a:solidFill>
              </a:rPr>
              <a:t>К.А., Трошко Г.В. Английский язык: Справочные материалы. Москва, Просвещение, </a:t>
            </a:r>
            <a:r>
              <a:rPr lang="ru-RU" sz="2300" b="1" i="1" dirty="0" smtClean="0">
                <a:solidFill>
                  <a:schemeClr val="tx1"/>
                </a:solidFill>
              </a:rPr>
              <a:t>2011.</a:t>
            </a:r>
            <a:endParaRPr lang="ru-RU" sz="2300" b="1" i="1" dirty="0">
              <a:solidFill>
                <a:schemeClr val="tx1"/>
              </a:solidFill>
            </a:endParaRPr>
          </a:p>
          <a:p>
            <a:pPr lvl="0"/>
            <a:r>
              <a:rPr lang="ru-RU" sz="2300" b="1" i="1" dirty="0" smtClean="0">
                <a:solidFill>
                  <a:schemeClr val="tx1"/>
                </a:solidFill>
              </a:rPr>
              <a:t>2.Шанский </a:t>
            </a:r>
            <a:r>
              <a:rPr lang="ru-RU" sz="2300" b="1" i="1" dirty="0">
                <a:solidFill>
                  <a:schemeClr val="tx1"/>
                </a:solidFill>
              </a:rPr>
              <a:t>Н.М. Школьный этимологический словарь русского языка. Происхождение слов\ </a:t>
            </a:r>
            <a:r>
              <a:rPr lang="ru-RU" sz="2300" b="1" i="1" dirty="0" err="1">
                <a:solidFill>
                  <a:schemeClr val="tx1"/>
                </a:solidFill>
              </a:rPr>
              <a:t>Н.М.Шанский</a:t>
            </a:r>
            <a:r>
              <a:rPr lang="ru-RU" sz="2300" b="1" i="1" dirty="0">
                <a:solidFill>
                  <a:schemeClr val="tx1"/>
                </a:solidFill>
              </a:rPr>
              <a:t>, </a:t>
            </a:r>
            <a:r>
              <a:rPr lang="ru-RU" sz="2300" b="1" i="1" dirty="0" err="1">
                <a:solidFill>
                  <a:schemeClr val="tx1"/>
                </a:solidFill>
              </a:rPr>
              <a:t>Т.А.Боброва</a:t>
            </a:r>
            <a:r>
              <a:rPr lang="ru-RU" sz="2300" b="1" i="1" dirty="0">
                <a:solidFill>
                  <a:schemeClr val="tx1"/>
                </a:solidFill>
              </a:rPr>
              <a:t>. – 7-е изд., стереотип. – </a:t>
            </a:r>
            <a:r>
              <a:rPr lang="ru-RU" sz="2300" b="1" i="1" dirty="0" err="1">
                <a:solidFill>
                  <a:schemeClr val="tx1"/>
                </a:solidFill>
              </a:rPr>
              <a:t>М.:Дрофа</a:t>
            </a:r>
            <a:r>
              <a:rPr lang="ru-RU" sz="2300" b="1" i="1" dirty="0">
                <a:solidFill>
                  <a:schemeClr val="tx1"/>
                </a:solidFill>
              </a:rPr>
              <a:t>, </a:t>
            </a:r>
            <a:r>
              <a:rPr lang="ru-RU" sz="2300" b="1" i="1" dirty="0" smtClean="0">
                <a:solidFill>
                  <a:schemeClr val="tx1"/>
                </a:solidFill>
              </a:rPr>
              <a:t>2014– </a:t>
            </a:r>
            <a:r>
              <a:rPr lang="ru-RU" sz="2300" b="1" i="1" dirty="0">
                <a:solidFill>
                  <a:schemeClr val="tx1"/>
                </a:solidFill>
              </a:rPr>
              <a:t>398, [2] с.</a:t>
            </a:r>
          </a:p>
          <a:p>
            <a:pPr lvl="0"/>
            <a:r>
              <a:rPr lang="ru-RU" sz="2300" b="1" i="1" dirty="0" smtClean="0">
                <a:solidFill>
                  <a:schemeClr val="tx1"/>
                </a:solidFill>
              </a:rPr>
              <a:t>3.Толковый </a:t>
            </a:r>
            <a:r>
              <a:rPr lang="ru-RU" sz="2300" b="1" i="1" dirty="0">
                <a:solidFill>
                  <a:schemeClr val="tx1"/>
                </a:solidFill>
              </a:rPr>
              <a:t>словарь русского языка: Даль В.И. – Москва, АСТ, </a:t>
            </a:r>
            <a:r>
              <a:rPr lang="ru-RU" sz="2300" b="1" i="1" dirty="0" err="1">
                <a:solidFill>
                  <a:schemeClr val="tx1"/>
                </a:solidFill>
              </a:rPr>
              <a:t>Харвест</a:t>
            </a:r>
            <a:r>
              <a:rPr lang="ru-RU" sz="2300" b="1" i="1" dirty="0">
                <a:solidFill>
                  <a:schemeClr val="tx1"/>
                </a:solidFill>
              </a:rPr>
              <a:t>, 2014г.- 736с.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4.Учебник </a:t>
            </a:r>
            <a:r>
              <a:rPr lang="ru-RU" b="1" dirty="0" err="1">
                <a:solidFill>
                  <a:schemeClr val="tx1"/>
                </a:solidFill>
              </a:rPr>
              <a:t>О.В.Афанасьева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И.В.Михеева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К.М.Баранова</a:t>
            </a:r>
            <a:r>
              <a:rPr lang="ru-RU" b="1" dirty="0">
                <a:solidFill>
                  <a:schemeClr val="tx1"/>
                </a:solidFill>
              </a:rPr>
              <a:t> «Английский язык» серии «</a:t>
            </a:r>
            <a:r>
              <a:rPr lang="en-US" b="1" dirty="0" err="1">
                <a:solidFill>
                  <a:schemeClr val="tx1"/>
                </a:solidFill>
              </a:rPr>
              <a:t>RainbowEnglish</a:t>
            </a:r>
            <a:r>
              <a:rPr lang="ru-RU" b="1" dirty="0">
                <a:solidFill>
                  <a:schemeClr val="tx1"/>
                </a:solidFill>
              </a:rPr>
              <a:t>» для 7 класса общеобразовательных учреждений – М.: Дрофа, 2015.- 128с.: ил. +1 </a:t>
            </a:r>
            <a:r>
              <a:rPr lang="en-US" b="1" dirty="0">
                <a:solidFill>
                  <a:schemeClr val="tx1"/>
                </a:solidFill>
              </a:rPr>
              <a:t>CD – (Rainbow English</a:t>
            </a:r>
            <a:r>
              <a:rPr lang="ru-RU" b="1" dirty="0">
                <a:solidFill>
                  <a:schemeClr val="tx1"/>
                </a:solidFill>
              </a:rPr>
              <a:t>) 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5.Книга</a:t>
            </a:r>
            <a:r>
              <a:rPr lang="en-US" b="1" dirty="0">
                <a:solidFill>
                  <a:schemeClr val="tx1"/>
                </a:solidFill>
              </a:rPr>
              <a:t>: «Oxford Russian Dictionary» Published in the United States by Oxford University Press Inc., New York Fourth edition 2007, </a:t>
            </a:r>
            <a:r>
              <a:rPr lang="ru-RU" b="1" dirty="0">
                <a:solidFill>
                  <a:schemeClr val="tx1"/>
                </a:solidFill>
              </a:rPr>
              <a:t>Издательство</a:t>
            </a:r>
            <a:r>
              <a:rPr lang="en-US" b="1" dirty="0">
                <a:solidFill>
                  <a:schemeClr val="tx1"/>
                </a:solidFill>
              </a:rPr>
              <a:t>: “Oxford” (2000), 1322 </a:t>
            </a:r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6.Абрамова </a:t>
            </a:r>
            <a:r>
              <a:rPr lang="ru-RU" b="1" dirty="0">
                <a:solidFill>
                  <a:schemeClr val="tx1"/>
                </a:solidFill>
              </a:rPr>
              <a:t>Н. Д., Павлова Г. В. Лексические парадоксы английского языка // Юный ученый. — 2017. — №1.1. — С. 62-64. URL: 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http://yun.moluch.ru/archive/10/668/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en-US" u="sng" dirty="0">
                <a:solidFill>
                  <a:schemeClr val="tx1"/>
                </a:solidFill>
                <a:hlinkClick r:id="rId3"/>
              </a:rPr>
              <a:t>www.wikipedia.ru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en-US" u="sng" dirty="0">
                <a:solidFill>
                  <a:schemeClr val="tx1"/>
                </a:solidFill>
                <a:hlinkClick r:id="rId4"/>
              </a:rPr>
              <a:t>http://www.english.language.ru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en-US" u="sng" dirty="0">
                <a:solidFill>
                  <a:schemeClr val="tx1"/>
                </a:solidFill>
                <a:hlinkClick r:id="rId5"/>
              </a:rPr>
              <a:t>https://perevodov.livejournal.com/38930.html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9304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Список </a:t>
            </a:r>
            <a:r>
              <a:rPr lang="ru-RU" b="1" i="1" dirty="0">
                <a:solidFill>
                  <a:schemeClr val="tx1"/>
                </a:solidFill>
              </a:rPr>
              <a:t>литературы</a:t>
            </a:r>
            <a:br>
              <a:rPr lang="ru-RU" b="1" i="1" dirty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96855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Актуальностью </a:t>
            </a:r>
            <a:r>
              <a:rPr lang="ru-RU" sz="3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моей темы является знание происхождения и исследование структуры слов в изучении английского языка, а также материал прекрасен для работы над правильной организацией иноязычной речи.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Введение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5157192"/>
            <a:ext cx="15244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36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8313" y="549274"/>
            <a:ext cx="8280400" cy="5976069"/>
          </a:xfrm>
        </p:spPr>
        <p:txBody>
          <a:bodyPr>
            <a:normAutofit fontScale="97500" lnSpcReduction="10000"/>
          </a:bodyPr>
          <a:lstStyle/>
          <a:p>
            <a:r>
              <a:rPr lang="ru-RU" sz="3200" b="1" i="1" dirty="0">
                <a:solidFill>
                  <a:schemeClr val="tx1"/>
                </a:solidFill>
              </a:rPr>
              <a:t>Цель </a:t>
            </a:r>
            <a:r>
              <a:rPr lang="ru-RU" sz="3200" i="1" dirty="0">
                <a:solidFill>
                  <a:schemeClr val="tx1"/>
                </a:solidFill>
              </a:rPr>
              <a:t>моей работы заключается в изучении происхождения лексических парадоксов, причин их появления в английском </a:t>
            </a:r>
            <a:r>
              <a:rPr lang="ru-RU" sz="3200" i="1" dirty="0" smtClean="0">
                <a:solidFill>
                  <a:schemeClr val="tx1"/>
                </a:solidFill>
              </a:rPr>
              <a:t>языке</a:t>
            </a:r>
            <a:r>
              <a:rPr lang="ru-RU" sz="3200" i="1" dirty="0">
                <a:solidFill>
                  <a:schemeClr val="tx1"/>
                </a:solidFill>
              </a:rPr>
              <a:t>. </a:t>
            </a:r>
            <a:endParaRPr lang="ru-RU" sz="3200" i="1" dirty="0" smtClean="0">
              <a:solidFill>
                <a:schemeClr val="tx1"/>
              </a:solidFill>
            </a:endParaRPr>
          </a:p>
          <a:p>
            <a:r>
              <a:rPr lang="ru-RU" sz="2900" b="1" i="1" dirty="0" smtClean="0">
                <a:solidFill>
                  <a:schemeClr val="tx1"/>
                </a:solidFill>
              </a:rPr>
              <a:t>Задачи: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•	</a:t>
            </a:r>
            <a:r>
              <a:rPr lang="ru-RU" sz="2900" i="1" dirty="0">
                <a:solidFill>
                  <a:schemeClr val="tx1"/>
                </a:solidFill>
              </a:rPr>
              <a:t>проанализировать материал связанный с </a:t>
            </a:r>
            <a:r>
              <a:rPr lang="ru-RU" sz="2900" i="1">
                <a:solidFill>
                  <a:schemeClr val="tx1"/>
                </a:solidFill>
              </a:rPr>
              <a:t>исследовательской </a:t>
            </a:r>
            <a:r>
              <a:rPr lang="ru-RU" sz="2900" i="1" smtClean="0">
                <a:solidFill>
                  <a:schemeClr val="tx1"/>
                </a:solidFill>
              </a:rPr>
              <a:t> темой</a:t>
            </a:r>
            <a:r>
              <a:rPr lang="ru-RU" sz="2900" i="1" dirty="0">
                <a:solidFill>
                  <a:schemeClr val="tx1"/>
                </a:solidFill>
              </a:rPr>
              <a:t>;</a:t>
            </a:r>
          </a:p>
          <a:p>
            <a:r>
              <a:rPr lang="ru-RU" sz="2900" i="1" dirty="0">
                <a:solidFill>
                  <a:schemeClr val="tx1"/>
                </a:solidFill>
              </a:rPr>
              <a:t>•	определить место лексических парадоксов при переводе слов с английского языка на русский язык;</a:t>
            </a:r>
          </a:p>
          <a:p>
            <a:r>
              <a:rPr lang="ru-RU" sz="2900" i="1" dirty="0">
                <a:solidFill>
                  <a:schemeClr val="tx1"/>
                </a:solidFill>
              </a:rPr>
              <a:t>•	проследить взаимосвязь языка и истории, языка и культуры, языка и действительности;</a:t>
            </a:r>
          </a:p>
          <a:p>
            <a:r>
              <a:rPr lang="ru-RU" sz="2900" i="1" dirty="0">
                <a:solidFill>
                  <a:schemeClr val="tx1"/>
                </a:solidFill>
              </a:rPr>
              <a:t>•	определить трудности, возникающие при переводе лексических парадоксов на русский язык.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6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Методы: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340768"/>
            <a:ext cx="8782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•</a:t>
            </a:r>
            <a:r>
              <a:rPr lang="ru-RU" dirty="0" smtClean="0"/>
              <a:t>	</a:t>
            </a:r>
            <a:r>
              <a:rPr lang="ru-RU" sz="2400" dirty="0" smtClean="0"/>
              <a:t>поисково-исследовательский метод (работа со словарем, использование сети Internet, работа с литературой);</a:t>
            </a:r>
          </a:p>
          <a:p>
            <a:r>
              <a:rPr lang="ru-RU" sz="2400" dirty="0" smtClean="0"/>
              <a:t>•	сравнительно-сопоставительный метод (сравнительный анализ перевода);</a:t>
            </a:r>
          </a:p>
          <a:p>
            <a:r>
              <a:rPr lang="ru-RU" sz="2400" dirty="0" smtClean="0"/>
              <a:t>•	структурный анализ языкового материала;</a:t>
            </a:r>
          </a:p>
          <a:p>
            <a:r>
              <a:rPr lang="ru-RU" sz="2400" dirty="0" smtClean="0"/>
              <a:t>•	эмпирический метод (опрос учеников нашей школы).</a:t>
            </a:r>
            <a:endParaRPr lang="ru-RU" sz="2400" dirty="0"/>
          </a:p>
        </p:txBody>
      </p:sp>
      <p:pic>
        <p:nvPicPr>
          <p:cNvPr id="6148" name="Picture 4" descr="http://gym1505.ru/sites/default/files/news/angliyskiy_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40323"/>
            <a:ext cx="4893720" cy="23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5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348880"/>
            <a:ext cx="8424935" cy="37772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Этимология </a:t>
            </a:r>
            <a:r>
              <a:rPr lang="ru-RU" sz="2400" i="1" dirty="0">
                <a:solidFill>
                  <a:schemeClr val="tx1"/>
                </a:solidFill>
              </a:rPr>
              <a:t> – область языкознания, занимающаяся установлением происхождения слов, их первоначальной структуры и первоначальных генетических связей с другими словами.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49694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69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80919" cy="5649491"/>
          </a:xfrm>
        </p:spPr>
        <p:txBody>
          <a:bodyPr>
            <a:normAutofit lnSpcReduction="10000"/>
          </a:bodyPr>
          <a:lstStyle/>
          <a:p>
            <a:r>
              <a:rPr lang="ru-RU" sz="3200" b="1" i="1" dirty="0">
                <a:solidFill>
                  <a:schemeClr val="tx1"/>
                </a:solidFill>
              </a:rPr>
              <a:t>Слова любого языка могут быть разделены на следующие группы:</a:t>
            </a:r>
          </a:p>
          <a:p>
            <a:r>
              <a:rPr lang="ru-RU" sz="3200" i="1" dirty="0">
                <a:solidFill>
                  <a:schemeClr val="tx1"/>
                </a:solidFill>
              </a:rPr>
              <a:t>•	слова, заимствованные из других языков;</a:t>
            </a:r>
          </a:p>
          <a:p>
            <a:r>
              <a:rPr lang="ru-RU" sz="3200" i="1" dirty="0">
                <a:solidFill>
                  <a:schemeClr val="tx1"/>
                </a:solidFill>
              </a:rPr>
              <a:t>•	исконные слова (слова, унаследованные от языка-предка);</a:t>
            </a:r>
          </a:p>
          <a:p>
            <a:r>
              <a:rPr lang="ru-RU" sz="3200" i="1" dirty="0">
                <a:solidFill>
                  <a:schemeClr val="tx1"/>
                </a:solidFill>
              </a:rPr>
              <a:t>•	слова, искусственно созданные;</a:t>
            </a:r>
          </a:p>
          <a:p>
            <a:r>
              <a:rPr lang="ru-RU" sz="3200" i="1" dirty="0">
                <a:solidFill>
                  <a:schemeClr val="tx1"/>
                </a:solidFill>
              </a:rPr>
              <a:t>•	слова, образованные при помощи существующих или раннее существующих;</a:t>
            </a:r>
          </a:p>
          <a:p>
            <a:r>
              <a:rPr lang="ru-RU" sz="3200" i="1" dirty="0">
                <a:solidFill>
                  <a:schemeClr val="tx1"/>
                </a:solidFill>
              </a:rPr>
              <a:t>•	слова, возникшие в результате «языковых ошибок».</a:t>
            </a:r>
          </a:p>
          <a:p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11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476672"/>
            <a:ext cx="8280920" cy="564949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Парадокс </a:t>
            </a:r>
            <a:r>
              <a:rPr lang="ru-RU" sz="2800" dirty="0" smtClean="0">
                <a:solidFill>
                  <a:schemeClr val="tx1"/>
                </a:solidFill>
              </a:rPr>
              <a:t>– </a:t>
            </a:r>
            <a:r>
              <a:rPr lang="ru-RU" sz="2800" i="1" dirty="0" smtClean="0">
                <a:solidFill>
                  <a:schemeClr val="tx1"/>
                </a:solidFill>
              </a:rPr>
              <a:t>это странное мнение, на первый взгляд дикое, озадачливое, противное общему. (Словарь Даля)</a:t>
            </a:r>
          </a:p>
          <a:p>
            <a:endParaRPr lang="ru-RU" sz="2800" i="1" dirty="0">
              <a:solidFill>
                <a:schemeClr val="tx1"/>
              </a:solidFill>
            </a:endParaRPr>
          </a:p>
          <a:p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Pineapple – </a:t>
            </a:r>
            <a:r>
              <a:rPr lang="ru-RU" b="1" i="1" dirty="0" smtClean="0">
                <a:solidFill>
                  <a:schemeClr val="tx1"/>
                </a:solidFill>
              </a:rPr>
              <a:t>ананас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en-US" b="1" i="1" dirty="0" smtClean="0">
                <a:solidFill>
                  <a:schemeClr val="tx1"/>
                </a:solidFill>
              </a:rPr>
              <a:t>     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«pine» - </a:t>
            </a:r>
            <a:r>
              <a:rPr lang="ru-RU" b="1" i="1" dirty="0">
                <a:solidFill>
                  <a:schemeClr val="tx1"/>
                </a:solidFill>
              </a:rPr>
              <a:t>сосна 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                                             </a:t>
            </a:r>
            <a:r>
              <a:rPr lang="en-US" b="1" i="1" dirty="0" smtClean="0">
                <a:solidFill>
                  <a:schemeClr val="tx1"/>
                </a:solidFill>
              </a:rPr>
              <a:t>     «</a:t>
            </a:r>
            <a:r>
              <a:rPr lang="en-US" b="1" i="1" dirty="0">
                <a:solidFill>
                  <a:schemeClr val="tx1"/>
                </a:solidFill>
              </a:rPr>
              <a:t>apple» - </a:t>
            </a:r>
            <a:r>
              <a:rPr lang="ru-RU" b="1" i="1" dirty="0" smtClean="0">
                <a:solidFill>
                  <a:schemeClr val="tx1"/>
                </a:solidFill>
              </a:rPr>
              <a:t>яблоко  </a:t>
            </a:r>
            <a:endParaRPr lang="en-US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                               </a:t>
            </a:r>
            <a:r>
              <a:rPr lang="en-US" b="1" i="1" dirty="0" smtClean="0">
                <a:solidFill>
                  <a:schemeClr val="tx1"/>
                </a:solidFill>
              </a:rPr>
              <a:t>                          Running nose</a:t>
            </a:r>
            <a:r>
              <a:rPr lang="ru-RU" b="1" i="1" dirty="0" smtClean="0">
                <a:solidFill>
                  <a:schemeClr val="tx1"/>
                </a:solidFill>
              </a:rPr>
              <a:t> – насморк</a:t>
            </a:r>
            <a:endParaRPr lang="en-US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                                                          «running» - </a:t>
            </a:r>
            <a:r>
              <a:rPr lang="ru-RU" b="1" i="1" dirty="0">
                <a:solidFill>
                  <a:schemeClr val="tx1"/>
                </a:solidFill>
              </a:rPr>
              <a:t>это </a:t>
            </a:r>
            <a:r>
              <a:rPr lang="ru-RU" b="1" i="1" dirty="0" smtClean="0">
                <a:solidFill>
                  <a:schemeClr val="tx1"/>
                </a:solidFill>
              </a:rPr>
              <a:t>бег</a:t>
            </a:r>
            <a:endParaRPr lang="en-US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                                                           «nose» - </a:t>
            </a:r>
            <a:r>
              <a:rPr lang="ru-RU" b="1" i="1" dirty="0">
                <a:solidFill>
                  <a:schemeClr val="tx1"/>
                </a:solidFill>
              </a:rPr>
              <a:t>это нос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528392" cy="443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68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352927" cy="57214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Мисномерами называют лексические парадоксы </a:t>
            </a:r>
            <a:r>
              <a:rPr lang="ru-RU" sz="2800" b="1" i="1" dirty="0" smtClean="0">
                <a:solidFill>
                  <a:schemeClr val="tx1"/>
                </a:solidFill>
              </a:rPr>
              <a:t>в </a:t>
            </a:r>
            <a:r>
              <a:rPr lang="ru-RU" sz="2800" b="1" i="1" dirty="0">
                <a:solidFill>
                  <a:schemeClr val="tx1"/>
                </a:solidFill>
              </a:rPr>
              <a:t>английском языке. </a:t>
            </a:r>
            <a:endParaRPr lang="en-US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Содержание </a:t>
            </a:r>
            <a:r>
              <a:rPr lang="ru-RU" sz="2800" b="1" i="1" dirty="0">
                <a:solidFill>
                  <a:schemeClr val="tx1"/>
                </a:solidFill>
              </a:rPr>
              <a:t>в английском языке </a:t>
            </a:r>
            <a:r>
              <a:rPr lang="ru-RU" sz="2800" b="1" i="1" dirty="0" smtClean="0">
                <a:solidFill>
                  <a:schemeClr val="tx1"/>
                </a:solidFill>
              </a:rPr>
              <a:t>большого </a:t>
            </a:r>
            <a:r>
              <a:rPr lang="ru-RU" sz="2800" b="1" i="1" dirty="0">
                <a:solidFill>
                  <a:schemeClr val="tx1"/>
                </a:solidFill>
              </a:rPr>
              <a:t>количества мисномеров можно объяснить рядом причин:</a:t>
            </a:r>
          </a:p>
          <a:p>
            <a:r>
              <a:rPr lang="ru-RU" sz="2800" i="1" dirty="0">
                <a:solidFill>
                  <a:schemeClr val="tx1"/>
                </a:solidFill>
              </a:rPr>
              <a:t>•	Некоторые из них – это пережитки «старых дней». Старые названия были сохранены для удобства.</a:t>
            </a:r>
          </a:p>
          <a:p>
            <a:r>
              <a:rPr lang="ru-RU" sz="2800" i="1" dirty="0">
                <a:solidFill>
                  <a:schemeClr val="tx1"/>
                </a:solidFill>
              </a:rPr>
              <a:t>•	Названия основывались на сходстве в определенном аспекте.</a:t>
            </a:r>
          </a:p>
          <a:p>
            <a:r>
              <a:rPr lang="ru-RU" sz="2800" i="1" dirty="0">
                <a:solidFill>
                  <a:schemeClr val="tx1"/>
                </a:solidFill>
              </a:rPr>
              <a:t>•	Ассоциации с местом возникновения.</a:t>
            </a:r>
          </a:p>
          <a:p>
            <a:r>
              <a:rPr lang="ru-RU" sz="2800" i="1" dirty="0">
                <a:solidFill>
                  <a:schemeClr val="tx1"/>
                </a:solidFill>
              </a:rPr>
              <a:t>•	Иногда – это результаты популярных заблуждений, даже если </a:t>
            </a:r>
            <a:r>
              <a:rPr lang="ru-RU" sz="2800" i="1" dirty="0" smtClean="0">
                <a:solidFill>
                  <a:schemeClr val="tx1"/>
                </a:solidFill>
              </a:rPr>
              <a:t>вопреки </a:t>
            </a:r>
            <a:r>
              <a:rPr lang="ru-RU" sz="2800" i="1" dirty="0">
                <a:solidFill>
                  <a:schemeClr val="tx1"/>
                </a:solidFill>
              </a:rPr>
              <a:t>всему есть научные доказательства.</a:t>
            </a:r>
          </a:p>
          <a:p>
            <a:r>
              <a:rPr lang="ru-RU" sz="2800" i="1" dirty="0">
                <a:solidFill>
                  <a:schemeClr val="tx1"/>
                </a:solidFill>
              </a:rPr>
              <a:t>•	И даже есть такая группа мисномеров, которая не поддается никаким законам логики.</a:t>
            </a:r>
          </a:p>
          <a:p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2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705718"/>
              </p:ext>
            </p:extLst>
          </p:nvPr>
        </p:nvGraphicFramePr>
        <p:xfrm>
          <a:off x="323528" y="1925497"/>
          <a:ext cx="8568952" cy="428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799787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Eggplant  </a:t>
                      </a:r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  4 ученика перевели это слово, как яйцо и растение. 2 ученика не смогли перевести данное слово. 4 ученика перевели это слово правильно (баклажан)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9787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Pineapple  </a:t>
                      </a:r>
                      <a:r>
                        <a:rPr lang="ru-RU" b="1" i="1" dirty="0" smtClean="0"/>
                        <a:t> 3 ученика перевели это слово, как сосна и яблоко. 1 ученик не смог перевести данное слово. 6 ученика перевели это слово правильно (ананас)</a:t>
                      </a:r>
                      <a:endParaRPr lang="ru-RU" b="1" i="1" dirty="0"/>
                    </a:p>
                  </a:txBody>
                  <a:tcPr/>
                </a:tc>
              </a:tr>
              <a:tr h="799787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Mushroom </a:t>
                      </a:r>
                      <a:r>
                        <a:rPr lang="ru-RU" b="1" i="1" dirty="0" smtClean="0"/>
                        <a:t> 3ученика перевели это слово, как комната. 2 ученика не смогли перевести данное слово. 5 учеников перевели это слово правильно (гриб)</a:t>
                      </a:r>
                      <a:endParaRPr lang="ru-RU" b="1" i="1" dirty="0"/>
                    </a:p>
                  </a:txBody>
                  <a:tcPr/>
                </a:tc>
              </a:tr>
              <a:tr h="913747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Sweet tooth  </a:t>
                      </a:r>
                      <a:r>
                        <a:rPr lang="ru-RU" b="1" i="1" dirty="0" smtClean="0"/>
                        <a:t>4 ученика перевели это слово, как «конфета» и «зуб». 2 ученика не смогли перевести данное слово. 4 ученика перевели это слово правильно (сладкоежка)</a:t>
                      </a:r>
                      <a:endParaRPr lang="ru-RU" b="1" i="1" dirty="0"/>
                    </a:p>
                  </a:txBody>
                  <a:tcPr/>
                </a:tc>
              </a:tr>
              <a:tr h="913747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Butterfly</a:t>
                      </a:r>
                      <a:r>
                        <a:rPr lang="ru-RU" b="1" i="1" dirty="0" smtClean="0"/>
                        <a:t> 2 ученика перевели данное слово, как «масло» и «муха».1 человек перевел данное слово, как «летающее масло». 7 человек перевели слово правильно (бабочка)</a:t>
                      </a:r>
                      <a:endParaRPr lang="ru-RU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Экспериментальная часть исследовательской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67975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38780</TotalTime>
  <Words>698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Проектно-исследовательская работа по английскому языку «Английский язык - язык парадоксов»</vt:lpstr>
      <vt:lpstr>Введение</vt:lpstr>
      <vt:lpstr>Презентация PowerPoint</vt:lpstr>
      <vt:lpstr>Методы:</vt:lpstr>
      <vt:lpstr>Этимология  – область языкознания, занимающаяся установлением происхождения слов, их первоначальной структуры и первоначальных генетических связей с другими словами.</vt:lpstr>
      <vt:lpstr>Презентация PowerPoint</vt:lpstr>
      <vt:lpstr>Презентация PowerPoint</vt:lpstr>
      <vt:lpstr>Презентация PowerPoint</vt:lpstr>
      <vt:lpstr>Экспериментальная часть исследовательской работы</vt:lpstr>
      <vt:lpstr>Экспериментальная часть исследовательской работы</vt:lpstr>
      <vt:lpstr>Заключение</vt:lpstr>
      <vt:lpstr>Презентация PowerPoint</vt:lpstr>
      <vt:lpstr>Презентация PowerPoint</vt:lpstr>
      <vt:lpstr>Список литературы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работа по английскому языку «Английский язык-язык парадоксов»</dc:title>
  <dc:creator>Никита</dc:creator>
  <cp:lastModifiedBy>Никита</cp:lastModifiedBy>
  <cp:revision>26</cp:revision>
  <dcterms:created xsi:type="dcterms:W3CDTF">2019-03-10T07:00:42Z</dcterms:created>
  <dcterms:modified xsi:type="dcterms:W3CDTF">2019-04-06T05:21:26Z</dcterms:modified>
</cp:coreProperties>
</file>