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60" r:id="rId5"/>
    <p:sldId id="261" r:id="rId6"/>
    <p:sldId id="262" r:id="rId7"/>
    <p:sldId id="272" r:id="rId8"/>
    <p:sldId id="263" r:id="rId9"/>
    <p:sldId id="264" r:id="rId10"/>
    <p:sldId id="265" r:id="rId11"/>
    <p:sldId id="268"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48" y="12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29933-CD7D-4A9B-A5A5-F4714A51E3AB}" type="datetimeFigureOut">
              <a:rPr lang="ru-RU" smtClean="0"/>
              <a:pPr/>
              <a:t>22.08.2019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7C588-E8AA-42CC-8824-54D33AA1DB32}"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E77C588-E8AA-42CC-8824-54D33AA1DB32}" type="slidenum">
              <a:rPr lang="ru-RU" smtClean="0"/>
              <a:pPr/>
              <a:t>6</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BC1A74-3F2A-4C79-87BE-E7E1E389A531}" type="datetimeFigureOut">
              <a:rPr lang="ru-RU" smtClean="0"/>
              <a:pPr/>
              <a:t>22.08.2019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1941D1B-9940-4A02-979F-A838C334580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C1A74-3F2A-4C79-87BE-E7E1E389A531}" type="datetimeFigureOut">
              <a:rPr lang="ru-RU" smtClean="0"/>
              <a:pPr/>
              <a:t>22.08.2019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41D1B-9940-4A02-979F-A838C334580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pandia.ru/text/category/vozhatij/"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ds02.infourok.ru/uploads/ex/04bb/0004fa42-0eccfb73/img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ctrTitle"/>
          </p:nvPr>
        </p:nvSpPr>
        <p:spPr>
          <a:xfrm>
            <a:off x="2123728" y="692697"/>
            <a:ext cx="6334472" cy="2907754"/>
          </a:xfrm>
        </p:spPr>
        <p:txBody>
          <a:bodyPr>
            <a:normAutofit fontScale="90000"/>
            <a:scene3d>
              <a:camera prst="orthographicFront"/>
              <a:lightRig rig="threePt" dir="t"/>
            </a:scene3d>
            <a:sp3d extrusionH="57150">
              <a:bevelT w="38100" h="38100"/>
            </a:sp3d>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А.С.Пушкин</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«Капитанская дочка</a:t>
            </a:r>
            <a:r>
              <a:rPr lang="ru-RU" b="1" i="1" dirty="0" smtClean="0">
                <a:latin typeface="Times New Roman" pitchFamily="18" charset="0"/>
                <a:cs typeface="Times New Roman" pitchFamily="18" charset="0"/>
              </a:rPr>
              <a:t>»</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глава </a:t>
            </a:r>
            <a:r>
              <a:rPr lang="en-US" b="1" i="1" dirty="0" smtClean="0">
                <a:latin typeface="Times New Roman" pitchFamily="18" charset="0"/>
                <a:cs typeface="Times New Roman" pitchFamily="18" charset="0"/>
              </a:rPr>
              <a:t>II</a:t>
            </a: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Вожатый»</a:t>
            </a:r>
            <a:br>
              <a:rPr lang="ru-RU"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урок литературы 8 класс</a:t>
            </a: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b="1" i="1" dirty="0">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4860032" y="5157192"/>
            <a:ext cx="3888432" cy="1080120"/>
          </a:xfrm>
        </p:spPr>
        <p:txBody>
          <a:bodyPr>
            <a:normAutofit fontScale="85000" lnSpcReduction="10000"/>
          </a:bodyPr>
          <a:lstStyle/>
          <a:p>
            <a:r>
              <a:rPr lang="ru-RU" sz="1800" dirty="0" smtClean="0">
                <a:solidFill>
                  <a:schemeClr val="tx1"/>
                </a:solidFill>
                <a:latin typeface="Times New Roman" pitchFamily="18" charset="0"/>
                <a:cs typeface="Times New Roman" pitchFamily="18" charset="0"/>
              </a:rPr>
              <a:t>Копылова Елена Владимировна </a:t>
            </a:r>
          </a:p>
          <a:p>
            <a:r>
              <a:rPr lang="ru-RU" sz="1800" dirty="0" smtClean="0">
                <a:solidFill>
                  <a:schemeClr val="tx1"/>
                </a:solidFill>
                <a:latin typeface="Times New Roman" pitchFamily="18" charset="0"/>
                <a:cs typeface="Times New Roman" pitchFamily="18" charset="0"/>
              </a:rPr>
              <a:t>у</a:t>
            </a:r>
            <a:r>
              <a:rPr lang="ru-RU" sz="1800" dirty="0" smtClean="0">
                <a:solidFill>
                  <a:schemeClr val="tx1"/>
                </a:solidFill>
                <a:latin typeface="Times New Roman" pitchFamily="18" charset="0"/>
                <a:cs typeface="Times New Roman" pitchFamily="18" charset="0"/>
              </a:rPr>
              <a:t>читель русского языка и литературы МОУ «ООШ с Красная Речка Пугачевского района Саратовской области»</a:t>
            </a:r>
            <a:endParaRPr lang="ru-RU" sz="18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7oom.ru/powerpoint/fon-dlya-prezentacii-po-literature-1.jpg?ver=3.0"/>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2" name="Заголовок 1"/>
          <p:cNvSpPr>
            <a:spLocks noGrp="1"/>
          </p:cNvSpPr>
          <p:nvPr>
            <p:ph type="title"/>
          </p:nvPr>
        </p:nvSpPr>
        <p:spPr/>
        <p:txBody>
          <a:bodyPr>
            <a:normAutofit/>
          </a:bodyPr>
          <a:lstStyle/>
          <a:p>
            <a:r>
              <a:rPr lang="ru-RU" sz="2800" b="1" dirty="0">
                <a:latin typeface="Times New Roman" pitchFamily="18" charset="0"/>
                <a:cs typeface="Times New Roman" pitchFamily="18" charset="0"/>
              </a:rPr>
              <a:t>Языковые средства </a:t>
            </a:r>
            <a:r>
              <a:rPr lang="ru-RU" sz="2800" b="1" dirty="0" smtClean="0">
                <a:latin typeface="Times New Roman" pitchFamily="18" charset="0"/>
                <a:cs typeface="Times New Roman" pitchFamily="18" charset="0"/>
              </a:rPr>
              <a:t>выразительности речи</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r>
              <a:rPr lang="ru-RU" sz="3000" b="1" dirty="0">
                <a:latin typeface="Times New Roman" pitchFamily="18" charset="0"/>
                <a:cs typeface="Times New Roman" pitchFamily="18" charset="0"/>
              </a:rPr>
              <a:t>Олицетворение </a:t>
            </a:r>
            <a:r>
              <a:rPr lang="ru-RU" sz="3000" dirty="0">
                <a:latin typeface="Times New Roman" pitchFamily="18" charset="0"/>
                <a:cs typeface="Times New Roman" pitchFamily="18" charset="0"/>
              </a:rPr>
              <a:t>- это художественное средство, при котором осуществляется перенос признаков живого существа на явления природы, предметы и понятия.</a:t>
            </a:r>
          </a:p>
          <a:p>
            <a:r>
              <a:rPr lang="ru-RU" sz="3000" b="1" dirty="0">
                <a:latin typeface="Times New Roman" pitchFamily="18" charset="0"/>
                <a:cs typeface="Times New Roman" pitchFamily="18" charset="0"/>
              </a:rPr>
              <a:t>Сравнение</a:t>
            </a:r>
            <a:r>
              <a:rPr lang="ru-RU" sz="3000" dirty="0">
                <a:latin typeface="Times New Roman" pitchFamily="18" charset="0"/>
                <a:cs typeface="Times New Roman" pitchFamily="18" charset="0"/>
              </a:rPr>
              <a:t> - художественный прием, который заключается в уподоблении какого-либо явления другому.</a:t>
            </a:r>
          </a:p>
          <a:p>
            <a:r>
              <a:rPr lang="ru-RU" sz="3000" b="1" dirty="0" smtClean="0">
                <a:latin typeface="Times New Roman" pitchFamily="18" charset="0"/>
                <a:cs typeface="Times New Roman" pitchFamily="18" charset="0"/>
              </a:rPr>
              <a:t>Эпитет</a:t>
            </a:r>
            <a:r>
              <a:rPr lang="ru-RU" sz="3000" dirty="0">
                <a:latin typeface="Times New Roman" pitchFamily="18" charset="0"/>
                <a:cs typeface="Times New Roman" pitchFamily="18" charset="0"/>
              </a:rPr>
              <a:t> - художественное определение, отмечающее существенную для данного контекста черту в изображаемом явлении.</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7oom.ru/powerpoint/fon-dlya-prezentacii-po-literature-1.jpg?ver=3.0"/>
          <p:cNvPicPr>
            <a:picLocks noChangeAspect="1" noChangeArrowheads="1"/>
          </p:cNvPicPr>
          <p:nvPr/>
        </p:nvPicPr>
        <p:blipFill>
          <a:blip r:embed="rId2" cstate="print"/>
          <a:srcRect/>
          <a:stretch>
            <a:fillRect/>
          </a:stretch>
        </p:blipFill>
        <p:spPr bwMode="auto">
          <a:xfrm>
            <a:off x="-324544" y="-485776"/>
            <a:ext cx="9753600" cy="7343776"/>
          </a:xfrm>
          <a:prstGeom prst="rect">
            <a:avLst/>
          </a:prstGeom>
          <a:noFill/>
        </p:spPr>
      </p:pic>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Вывод.</a:t>
            </a:r>
            <a:endParaRPr lang="ru-RU" sz="28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39928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endParaRPr lang="ru-RU" dirty="0">
                        <a:latin typeface="Times New Roman" pitchFamily="18" charset="0"/>
                        <a:cs typeface="Times New Roman" pitchFamily="18" charset="0"/>
                      </a:endParaRPr>
                    </a:p>
                  </a:txBody>
                  <a:tcPr/>
                </a:tc>
                <a:tc>
                  <a:txBody>
                    <a:bodyPr/>
                    <a:lstStyle/>
                    <a:p>
                      <a:r>
                        <a:rPr lang="ru-RU" dirty="0" smtClean="0"/>
                        <a:t>Очерк  «Буран»</a:t>
                      </a:r>
                      <a:endParaRPr lang="ru-RU" dirty="0">
                        <a:latin typeface="Times New Roman" pitchFamily="18" charset="0"/>
                        <a:cs typeface="Times New Roman" pitchFamily="18" charset="0"/>
                      </a:endParaRPr>
                    </a:p>
                  </a:txBody>
                  <a:tcPr/>
                </a:tc>
                <a:tc>
                  <a:txBody>
                    <a:bodyPr/>
                    <a:lstStyle/>
                    <a:p>
                      <a:r>
                        <a:rPr lang="ru-RU" dirty="0" smtClean="0"/>
                        <a:t>Фрагмент из рассказа</a:t>
                      </a:r>
                      <a:endParaRPr lang="ru-RU" dirty="0">
                        <a:latin typeface="Times New Roman" pitchFamily="18" charset="0"/>
                        <a:cs typeface="Times New Roman" pitchFamily="18" charset="0"/>
                      </a:endParaRPr>
                    </a:p>
                  </a:txBody>
                  <a:tcPr/>
                </a:tc>
              </a:tr>
              <a:tr h="370840">
                <a:tc>
                  <a:txBody>
                    <a:bodyPr/>
                    <a:lstStyle/>
                    <a:p>
                      <a:r>
                        <a:rPr lang="ru-RU" dirty="0" smtClean="0"/>
                        <a:t>Тема</a:t>
                      </a:r>
                      <a:endParaRPr lang="ru-RU" dirty="0">
                        <a:latin typeface="Times New Roman" pitchFamily="18" charset="0"/>
                        <a:cs typeface="Times New Roman" pitchFamily="18" charset="0"/>
                      </a:endParaRPr>
                    </a:p>
                  </a:txBody>
                  <a:tcPr/>
                </a:tc>
                <a:tc>
                  <a:txBody>
                    <a:bodyPr/>
                    <a:lstStyle/>
                    <a:p>
                      <a:r>
                        <a:rPr lang="ru-RU" dirty="0" smtClean="0"/>
                        <a:t>Буран</a:t>
                      </a:r>
                      <a:endParaRPr lang="ru-RU" dirty="0"/>
                    </a:p>
                  </a:txBody>
                  <a:tcPr/>
                </a:tc>
                <a:tc>
                  <a:txBody>
                    <a:bodyPr/>
                    <a:lstStyle/>
                    <a:p>
                      <a:r>
                        <a:rPr lang="ru-RU" dirty="0" smtClean="0"/>
                        <a:t>Буран</a:t>
                      </a:r>
                      <a:endParaRPr lang="ru-RU" dirty="0"/>
                    </a:p>
                  </a:txBody>
                  <a:tcPr/>
                </a:tc>
              </a:tr>
              <a:tr h="370840">
                <a:tc>
                  <a:txBody>
                    <a:bodyPr/>
                    <a:lstStyle/>
                    <a:p>
                      <a:r>
                        <a:rPr lang="ru-RU" dirty="0" smtClean="0"/>
                        <a:t>Главная мысль</a:t>
                      </a:r>
                      <a:endParaRPr lang="ru-RU" dirty="0">
                        <a:latin typeface="Times New Roman" pitchFamily="18" charset="0"/>
                        <a:cs typeface="Times New Roman" pitchFamily="18" charset="0"/>
                      </a:endParaRPr>
                    </a:p>
                  </a:txBody>
                  <a:tcPr/>
                </a:tc>
                <a:tc>
                  <a:txBody>
                    <a:bodyPr/>
                    <a:lstStyle/>
                    <a:p>
                      <a:r>
                        <a:rPr lang="ru-RU" dirty="0" smtClean="0"/>
                        <a:t>Описание стихии, </a:t>
                      </a:r>
                      <a:r>
                        <a:rPr lang="ru-RU" sz="1800" kern="1200" dirty="0" smtClean="0"/>
                        <a:t>природного явления.</a:t>
                      </a:r>
                      <a:endParaRPr lang="ru-RU" dirty="0"/>
                    </a:p>
                  </a:txBody>
                  <a:tcPr/>
                </a:tc>
                <a:tc>
                  <a:txBody>
                    <a:bodyPr/>
                    <a:lstStyle/>
                    <a:p>
                      <a:r>
                        <a:rPr lang="ru-RU" sz="1800" kern="1200" dirty="0" smtClean="0"/>
                        <a:t>Буран — символ пугачевской вольницы. Темнота, вихрь, мутное кружение метели напоминают о человеческих заблуждениях, о том, что души людские зачастую находятся во мраке, где невозможно различить добро и зло, хорошее и дурное.</a:t>
                      </a:r>
                      <a:r>
                        <a:rPr lang="ru-RU" dirty="0" smtClean="0"/>
                        <a:t/>
                      </a:r>
                      <a:br>
                        <a:rPr lang="ru-RU" dirty="0" smtClean="0"/>
                      </a:br>
                      <a:endParaRPr lang="ru-RU"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7oom.ru/powerpoint/fon-dlya-prezentacii-po-literature-1.jpg?ver=3.0"/>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2" name="Заголовок 1"/>
          <p:cNvSpPr>
            <a:spLocks noGrp="1"/>
          </p:cNvSpPr>
          <p:nvPr>
            <p:ph type="ctrTitle"/>
          </p:nvPr>
        </p:nvSpPr>
        <p:spPr>
          <a:xfrm>
            <a:off x="685800" y="2130425"/>
            <a:ext cx="7772400" cy="506487"/>
          </a:xfrm>
        </p:spPr>
        <p:txBody>
          <a:bodyPr>
            <a:noAutofit/>
          </a:bodyPr>
          <a:lstStyle/>
          <a:p>
            <a:r>
              <a:rPr lang="ru-RU" sz="4000" b="1" dirty="0" smtClean="0">
                <a:latin typeface="Times New Roman" pitchFamily="18" charset="0"/>
                <a:cs typeface="Times New Roman" pitchFamily="18" charset="0"/>
              </a:rPr>
              <a:t>Домашнее задание</a:t>
            </a:r>
            <a:endParaRPr lang="ru-RU" sz="4000" b="1" dirty="0">
              <a:latin typeface="Times New Roman" pitchFamily="18" charset="0"/>
              <a:cs typeface="Times New Roman" pitchFamily="18" charset="0"/>
            </a:endParaRPr>
          </a:p>
        </p:txBody>
      </p:sp>
      <p:sp>
        <p:nvSpPr>
          <p:cNvPr id="4" name="Подзаголовок 3"/>
          <p:cNvSpPr>
            <a:spLocks noGrp="1"/>
          </p:cNvSpPr>
          <p:nvPr>
            <p:ph type="subTitle" idx="1"/>
          </p:nvPr>
        </p:nvSpPr>
        <p:spPr/>
        <p:txBody>
          <a:bodyPr>
            <a:normAutofit fontScale="92500" lnSpcReduction="20000"/>
          </a:bodyPr>
          <a:lstStyle/>
          <a:p>
            <a:pPr>
              <a:buFont typeface="Wingdings" pitchFamily="2" charset="2"/>
              <a:buChar char="§"/>
            </a:pPr>
            <a:r>
              <a:rPr lang="ru-RU" b="1" dirty="0" smtClean="0">
                <a:solidFill>
                  <a:schemeClr val="tx1"/>
                </a:solidFill>
                <a:latin typeface="Times New Roman" pitchFamily="18" charset="0"/>
                <a:cs typeface="Times New Roman" pitchFamily="18" charset="0"/>
              </a:rPr>
              <a:t>Сочинение «Тема бурана и ее значение в повести</a:t>
            </a:r>
            <a:r>
              <a:rPr lang="ru-RU" b="1" dirty="0" smtClean="0">
                <a:solidFill>
                  <a:schemeClr val="tx1"/>
                </a:solidFill>
                <a:latin typeface="Times New Roman" pitchFamily="18" charset="0"/>
                <a:cs typeface="Times New Roman" pitchFamily="18" charset="0"/>
              </a:rPr>
              <a:t>»</a:t>
            </a:r>
          </a:p>
          <a:p>
            <a:pPr>
              <a:buFont typeface="Wingdings" pitchFamily="2" charset="2"/>
              <a:buChar char="§"/>
            </a:pPr>
            <a:r>
              <a:rPr lang="ru-RU" b="1" dirty="0" smtClean="0">
                <a:solidFill>
                  <a:schemeClr val="tx1"/>
                </a:solidFill>
                <a:latin typeface="Times New Roman" pitchFamily="18" charset="0"/>
                <a:cs typeface="Times New Roman" pitchFamily="18" charset="0"/>
              </a:rPr>
              <a:t>Сочинение «Тема бурана и ее значение в повести»</a:t>
            </a:r>
            <a:endParaRPr lang="ru-RU"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7oom.ru/powerpoint/fon-dlya-prezentacii-po-literature-1.jpg?ver=3.0"/>
          <p:cNvPicPr>
            <a:picLocks noChangeAspect="1" noChangeArrowheads="1"/>
          </p:cNvPicPr>
          <p:nvPr/>
        </p:nvPicPr>
        <p:blipFill>
          <a:blip r:embed="rId2" cstate="print"/>
          <a:srcRect/>
          <a:stretch>
            <a:fillRect/>
          </a:stretch>
        </p:blipFill>
        <p:spPr bwMode="auto">
          <a:xfrm>
            <a:off x="-609600" y="-485776"/>
            <a:ext cx="9753600" cy="7343776"/>
          </a:xfrm>
          <a:prstGeom prst="rect">
            <a:avLst/>
          </a:prstGeom>
          <a:noFill/>
        </p:spPr>
      </p:pic>
      <p:sp>
        <p:nvSpPr>
          <p:cNvPr id="4" name="Заголовок 3"/>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Работа с эпиграфом</a:t>
            </a:r>
            <a:endParaRPr lang="ru-RU" sz="2800" b="1" dirty="0">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lnSpcReduction="10000"/>
          </a:bodyPr>
          <a:lstStyle/>
          <a:p>
            <a:pPr>
              <a:buNone/>
            </a:pPr>
            <a:r>
              <a:rPr lang="ru-RU" b="1" dirty="0" smtClean="0">
                <a:latin typeface="Times New Roman" pitchFamily="18" charset="0"/>
                <a:cs typeface="Times New Roman" pitchFamily="18" charset="0"/>
              </a:rPr>
              <a:t>Эпиграф</a:t>
            </a:r>
            <a:r>
              <a:rPr lang="ru-RU" dirty="0" smtClean="0">
                <a:latin typeface="Times New Roman" pitchFamily="18" charset="0"/>
                <a:cs typeface="Times New Roman" pitchFamily="18" charset="0"/>
              </a:rPr>
              <a:t> – это…</a:t>
            </a:r>
          </a:p>
          <a:p>
            <a:pPr>
              <a:buNone/>
            </a:pPr>
            <a:endParaRPr lang="ru-RU" dirty="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Работа со словарями</a:t>
            </a:r>
          </a:p>
          <a:p>
            <a:pPr lvl="0">
              <a:buNone/>
            </a:pPr>
            <a:r>
              <a:rPr lang="ru-RU" dirty="0" smtClean="0">
                <a:latin typeface="Times New Roman" pitchFamily="18" charset="0"/>
                <a:cs typeface="Times New Roman" pitchFamily="18" charset="0"/>
              </a:rPr>
              <a:t>(См. Чернец Л.В., Семенов В.Б., Скиба В.А. Школьный словарь литературоведческих терминов. – М.: Просвещение, 2007.</a:t>
            </a:r>
          </a:p>
          <a:p>
            <a:pPr>
              <a:buNone/>
            </a:pPr>
            <a:r>
              <a:rPr lang="ru-RU" dirty="0">
                <a:latin typeface="Times New Roman" pitchFamily="18" charset="0"/>
                <a:cs typeface="Times New Roman" pitchFamily="18" charset="0"/>
              </a:rPr>
              <a:t>С.И. Ожегов, Н.Ю. Шведова Толковый словарь русского </a:t>
            </a:r>
            <a:r>
              <a:rPr lang="ru-RU" dirty="0" smtClean="0">
                <a:latin typeface="Times New Roman" pitchFamily="18" charset="0"/>
                <a:cs typeface="Times New Roman" pitchFamily="18" charset="0"/>
              </a:rPr>
              <a:t>языка.-М.: </a:t>
            </a:r>
            <a:r>
              <a:rPr lang="ru-RU" dirty="0">
                <a:latin typeface="Times New Roman" pitchFamily="18" charset="0"/>
                <a:cs typeface="Times New Roman" pitchFamily="18" charset="0"/>
              </a:rPr>
              <a:t>Мир и Образование, Оникс, 2011. )</a:t>
            </a:r>
          </a:p>
          <a:p>
            <a:pPr lvl="0">
              <a:buNone/>
            </a:pPr>
            <a:endParaRPr lang="ru-RU" dirty="0" smtClean="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7oom.ru/powerpoint/fon-dlya-prezentacii-po-literature-1.jpg?ver=3.0"/>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Смысловое значение названия главы</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Какое значение имеет слово «Вожатый» в названии главы?</a:t>
            </a: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Какой символический смысл скрывает Пушкин под этим словом?</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7oom.ru/powerpoint/fon-dlya-prezentacii-po-literature-1.jpg?ver=3.0"/>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Беседа по прочитанному тексту</a:t>
            </a:r>
          </a:p>
          <a:p>
            <a:r>
              <a:rPr lang="ru-RU" dirty="0" smtClean="0">
                <a:latin typeface="Times New Roman" pitchFamily="18" charset="0"/>
                <a:cs typeface="Times New Roman" pitchFamily="18" charset="0"/>
              </a:rPr>
              <a:t>Восстановить порядок событий главы </a:t>
            </a:r>
            <a:r>
              <a:rPr lang="en-US" dirty="0" smtClean="0">
                <a:latin typeface="Times New Roman" pitchFamily="18" charset="0"/>
                <a:cs typeface="Times New Roman" pitchFamily="18" charset="0"/>
              </a:rPr>
              <a:t>II</a:t>
            </a:r>
            <a:r>
              <a:rPr lang="ru-RU" dirty="0" smtClean="0">
                <a:latin typeface="Times New Roman" pitchFamily="18" charset="0"/>
                <a:cs typeface="Times New Roman" pitchFamily="18" charset="0"/>
              </a:rPr>
              <a:t> «Вожатый»</a:t>
            </a:r>
          </a:p>
          <a:p>
            <a:r>
              <a:rPr lang="ru-RU" dirty="0" smtClean="0">
                <a:latin typeface="Times New Roman" pitchFamily="18" charset="0"/>
                <a:cs typeface="Times New Roman" pitchFamily="18" charset="0"/>
              </a:rPr>
              <a:t>Цифровой диктант </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7oom.ru/powerpoint/fon-dlya-prezentacii-po-literature-1.jpg?ver=3.0"/>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2" name="Заголовок 1"/>
          <p:cNvSpPr>
            <a:spLocks noGrp="1"/>
          </p:cNvSpPr>
          <p:nvPr>
            <p:ph type="title"/>
          </p:nvPr>
        </p:nvSpPr>
        <p:spPr>
          <a:xfrm>
            <a:off x="457200" y="404664"/>
            <a:ext cx="8229600" cy="864096"/>
          </a:xfrm>
        </p:spPr>
        <p:txBody>
          <a:bodyPr>
            <a:normAutofit fontScale="90000"/>
          </a:bodyPr>
          <a:lstStyle/>
          <a:p>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Восстановить порядок событий главы </a:t>
            </a:r>
            <a:r>
              <a:rPr lang="en-US" sz="3100" b="1" dirty="0" smtClean="0">
                <a:latin typeface="Times New Roman" pitchFamily="18" charset="0"/>
                <a:cs typeface="Times New Roman" pitchFamily="18" charset="0"/>
              </a:rPr>
              <a:t>II</a:t>
            </a:r>
            <a:r>
              <a:rPr lang="ru-RU" sz="3100" b="1" dirty="0" smtClean="0">
                <a:latin typeface="Times New Roman" pitchFamily="18" charset="0"/>
                <a:cs typeface="Times New Roman" pitchFamily="18" charset="0"/>
              </a:rPr>
              <a:t> «Вожатый»</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i="1" dirty="0"/>
          </a:p>
        </p:txBody>
      </p:sp>
      <p:sp>
        <p:nvSpPr>
          <p:cNvPr id="3" name="Содержимое 2"/>
          <p:cNvSpPr>
            <a:spLocks noGrp="1"/>
          </p:cNvSpPr>
          <p:nvPr>
            <p:ph idx="1"/>
          </p:nvPr>
        </p:nvSpPr>
        <p:spPr/>
        <p:txBody>
          <a:bodyPr>
            <a:normAutofit lnSpcReduction="10000"/>
          </a:bodyPr>
          <a:lstStyle/>
          <a:p>
            <a:pPr>
              <a:buFont typeface="Courier New" pitchFamily="49" charset="0"/>
              <a:buChar char="o"/>
            </a:pPr>
            <a:r>
              <a:rPr lang="ru-RU" dirty="0" smtClean="0"/>
              <a:t>Дорожные размышления Гринева</a:t>
            </a:r>
          </a:p>
          <a:p>
            <a:pPr>
              <a:buFont typeface="Courier New" pitchFamily="49" charset="0"/>
              <a:buChar char="o"/>
            </a:pPr>
            <a:r>
              <a:rPr lang="ru-RU" dirty="0" smtClean="0"/>
              <a:t>Буран</a:t>
            </a:r>
          </a:p>
          <a:p>
            <a:pPr>
              <a:buFont typeface="Courier New" pitchFamily="49" charset="0"/>
              <a:buChar char="o"/>
            </a:pPr>
            <a:r>
              <a:rPr lang="ru-RU" dirty="0" smtClean="0"/>
              <a:t>Сон Петра Гринева</a:t>
            </a:r>
          </a:p>
          <a:p>
            <a:pPr>
              <a:buFont typeface="Courier New" pitchFamily="49" charset="0"/>
              <a:buChar char="o"/>
            </a:pPr>
            <a:r>
              <a:rPr lang="ru-RU" dirty="0" smtClean="0"/>
              <a:t>Добродетель Гринев (или Барская воля- заячий тулуп)</a:t>
            </a:r>
          </a:p>
          <a:p>
            <a:pPr>
              <a:buFont typeface="Courier New" pitchFamily="49" charset="0"/>
              <a:buChar char="o"/>
            </a:pPr>
            <a:r>
              <a:rPr lang="ru-RU" dirty="0" smtClean="0"/>
              <a:t>Встреча с незнакомцем</a:t>
            </a:r>
          </a:p>
          <a:p>
            <a:pPr>
              <a:buFont typeface="Courier New" pitchFamily="49" charset="0"/>
              <a:buChar char="o"/>
            </a:pPr>
            <a:r>
              <a:rPr lang="ru-RU" dirty="0" smtClean="0"/>
              <a:t>Постоялый двор</a:t>
            </a:r>
          </a:p>
          <a:p>
            <a:pPr>
              <a:buFont typeface="Courier New" pitchFamily="49" charset="0"/>
              <a:buChar char="o"/>
            </a:pPr>
            <a:r>
              <a:rPr lang="ru-RU" dirty="0" smtClean="0"/>
              <a:t>Оренбург, Встреча с генералом</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7oom.ru/powerpoint/fon-dlya-prezentacii-po-literature-1.jpg?ver=3.0"/>
          <p:cNvPicPr>
            <a:picLocks noChangeAspect="1" noChangeArrowheads="1"/>
          </p:cNvPicPr>
          <p:nvPr/>
        </p:nvPicPr>
        <p:blipFill>
          <a:blip r:embed="rId3" cstate="print"/>
          <a:srcRect/>
          <a:stretch>
            <a:fillRect/>
          </a:stretch>
        </p:blipFill>
        <p:spPr bwMode="auto">
          <a:xfrm>
            <a:off x="0" y="0"/>
            <a:ext cx="9753600" cy="7343776"/>
          </a:xfrm>
          <a:prstGeom prst="rect">
            <a:avLst/>
          </a:prstGeom>
          <a:noFill/>
        </p:spPr>
      </p:pic>
      <p:sp>
        <p:nvSpPr>
          <p:cNvPr id="2" name="Заголовок 1"/>
          <p:cNvSpPr>
            <a:spLocks noGrp="1"/>
          </p:cNvSpPr>
          <p:nvPr>
            <p:ph type="title"/>
          </p:nvPr>
        </p:nvSpPr>
        <p:spPr>
          <a:xfrm>
            <a:off x="899592" y="260648"/>
            <a:ext cx="7211144" cy="536302"/>
          </a:xfrm>
        </p:spPr>
        <p:txBody>
          <a:bodyPr>
            <a:normAutofit/>
          </a:bodyPr>
          <a:lstStyle/>
          <a:p>
            <a:r>
              <a:rPr lang="ru-RU" sz="2800" b="1" dirty="0" smtClean="0">
                <a:latin typeface="Times New Roman" pitchFamily="18" charset="0"/>
                <a:cs typeface="Times New Roman" pitchFamily="18" charset="0"/>
              </a:rPr>
              <a:t>Цифровой диктант</a:t>
            </a:r>
            <a:endParaRPr lang="ru-RU" sz="28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539552" y="764705"/>
          <a:ext cx="8604447" cy="6449273"/>
        </p:xfrm>
        <a:graphic>
          <a:graphicData uri="http://schemas.openxmlformats.org/drawingml/2006/table">
            <a:tbl>
              <a:tblPr firstRow="1" bandRow="1">
                <a:tableStyleId>{93296810-A885-4BE3-A3E7-6D5BEEA58F35}</a:tableStyleId>
              </a:tblPr>
              <a:tblGrid>
                <a:gridCol w="462542"/>
                <a:gridCol w="5273756"/>
                <a:gridCol w="2868149"/>
              </a:tblGrid>
              <a:tr h="374598">
                <a:tc>
                  <a:txBody>
                    <a:bodyPr/>
                    <a:lstStyle/>
                    <a:p>
                      <a:endParaRPr lang="ru-RU" dirty="0"/>
                    </a:p>
                  </a:txBody>
                  <a:tcPr/>
                </a:tc>
                <a:tc>
                  <a:txBody>
                    <a:bodyPr/>
                    <a:lstStyle/>
                    <a:p>
                      <a:endParaRPr lang="ru-RU" dirty="0"/>
                    </a:p>
                  </a:txBody>
                  <a:tcPr/>
                </a:tc>
                <a:tc>
                  <a:txBody>
                    <a:bodyPr/>
                    <a:lstStyle/>
                    <a:p>
                      <a:endParaRPr lang="ru-RU" dirty="0"/>
                    </a:p>
                  </a:txBody>
                  <a:tcPr/>
                </a:tc>
              </a:tr>
              <a:tr h="334455">
                <a:tc>
                  <a:txBody>
                    <a:bodyPr/>
                    <a:lstStyle/>
                    <a:p>
                      <a:pPr>
                        <a:lnSpc>
                          <a:spcPct val="115000"/>
                        </a:lnSpc>
                      </a:pPr>
                      <a:endParaRPr lang="ru-RU" sz="1100" dirty="0">
                        <a:latin typeface="Calibri"/>
                        <a:cs typeface="Times New Roman"/>
                      </a:endParaRPr>
                    </a:p>
                  </a:txBody>
                  <a:tcPr marL="0" marR="0" marT="0" marB="0" anchor="ctr"/>
                </a:tc>
                <a:tc gridSpan="2">
                  <a:txBody>
                    <a:bodyPr/>
                    <a:lstStyle/>
                    <a:p>
                      <a:pPr>
                        <a:lnSpc>
                          <a:spcPct val="115000"/>
                        </a:lnSpc>
                        <a:spcAft>
                          <a:spcPts val="1000"/>
                        </a:spcAft>
                      </a:pPr>
                      <a:r>
                        <a:rPr lang="ru-RU" sz="1600" dirty="0"/>
                        <a:t> </a:t>
                      </a:r>
                      <a:endParaRPr lang="ru-RU" sz="1600" dirty="0">
                        <a:latin typeface="Times New Roman" pitchFamily="18" charset="0"/>
                        <a:ea typeface="Calibri"/>
                        <a:cs typeface="Times New Roman" pitchFamily="18" charset="0"/>
                      </a:endParaRPr>
                    </a:p>
                  </a:txBody>
                  <a:tcPr marL="0" marR="0" marT="0" marB="0" anchor="ctr"/>
                </a:tc>
                <a:tc hMerge="1">
                  <a:txBody>
                    <a:bodyPr/>
                    <a:lstStyle/>
                    <a:p>
                      <a:endParaRPr lang="ru-RU"/>
                    </a:p>
                  </a:txBody>
                  <a:tcPr/>
                </a:tc>
              </a:tr>
              <a:tr h="334455">
                <a:tc>
                  <a:txBody>
                    <a:bodyPr/>
                    <a:lstStyle/>
                    <a:p>
                      <a:pPr marL="19050" marR="19050" fontAlgn="base">
                        <a:lnSpc>
                          <a:spcPct val="115000"/>
                        </a:lnSpc>
                        <a:spcAft>
                          <a:spcPts val="0"/>
                        </a:spcAft>
                      </a:pPr>
                      <a:r>
                        <a:rPr lang="ru-RU" sz="1200" dirty="0"/>
                        <a:t>№</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Aft>
                          <a:spcPts val="0"/>
                        </a:spcAft>
                      </a:pPr>
                      <a:r>
                        <a:rPr lang="ru-RU" sz="1600" dirty="0"/>
                        <a:t>Утверждение</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Aft>
                          <a:spcPts val="0"/>
                        </a:spcAft>
                      </a:pPr>
                      <a:r>
                        <a:rPr lang="ru-RU" sz="1600" dirty="0"/>
                        <a:t>Ответ</a:t>
                      </a:r>
                      <a:endParaRPr lang="ru-RU" sz="1600" dirty="0">
                        <a:latin typeface="Times New Roman" pitchFamily="18" charset="0"/>
                        <a:ea typeface="Calibri"/>
                        <a:cs typeface="Times New Roman" pitchFamily="18" charset="0"/>
                      </a:endParaRPr>
                    </a:p>
                  </a:txBody>
                  <a:tcPr marL="68580" marR="68580" marT="0" marB="0"/>
                </a:tc>
              </a:tr>
              <a:tr h="861575">
                <a:tc>
                  <a:txBody>
                    <a:bodyPr/>
                    <a:lstStyle/>
                    <a:p>
                      <a:pPr marL="19050" marR="19050" fontAlgn="base">
                        <a:lnSpc>
                          <a:spcPct val="115000"/>
                        </a:lnSpc>
                        <a:spcAft>
                          <a:spcPts val="0"/>
                        </a:spcAft>
                      </a:pPr>
                      <a:r>
                        <a:rPr lang="ru-RU" sz="1200" dirty="0"/>
                        <a:t>1. </a:t>
                      </a:r>
                      <a:endParaRPr lang="ru-RU" sz="1100" dirty="0">
                        <a:latin typeface="Calibri"/>
                        <a:ea typeface="Calibri"/>
                        <a:cs typeface="Times New Roman"/>
                      </a:endParaRPr>
                    </a:p>
                  </a:txBody>
                  <a:tcPr marL="68580" marR="68580" marT="0" marB="0"/>
                </a:tc>
                <a:tc>
                  <a:txBody>
                    <a:bodyPr/>
                    <a:lstStyle/>
                    <a:p>
                      <a:pPr marR="19050" fontAlgn="base">
                        <a:lnSpc>
                          <a:spcPct val="115000"/>
                        </a:lnSpc>
                        <a:spcBef>
                          <a:spcPts val="1875"/>
                        </a:spcBef>
                        <a:spcAft>
                          <a:spcPts val="2250"/>
                        </a:spcAft>
                      </a:pPr>
                      <a:r>
                        <a:rPr lang="ru-RU" sz="1600" dirty="0"/>
                        <a:t>Петр Гринев просил у Савельича прощения за вчерашнее поведение (пьянство, проигрыш, неуважительное отношение к прислуге).</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1</a:t>
                      </a:r>
                      <a:endParaRPr lang="ru-RU" sz="1600" dirty="0">
                        <a:latin typeface="Times New Roman" pitchFamily="18" charset="0"/>
                        <a:ea typeface="Calibri"/>
                        <a:cs typeface="Times New Roman" pitchFamily="18" charset="0"/>
                      </a:endParaRPr>
                    </a:p>
                  </a:txBody>
                  <a:tcPr marL="68580" marR="68580" marT="0" marB="0"/>
                </a:tc>
              </a:tr>
              <a:tr h="574383">
                <a:tc>
                  <a:txBody>
                    <a:bodyPr/>
                    <a:lstStyle/>
                    <a:p>
                      <a:pPr marL="19050" marR="19050" fontAlgn="base">
                        <a:lnSpc>
                          <a:spcPct val="115000"/>
                        </a:lnSpc>
                        <a:spcAft>
                          <a:spcPts val="0"/>
                        </a:spcAft>
                      </a:pPr>
                      <a:r>
                        <a:rPr lang="ru-RU" sz="1200" dirty="0"/>
                        <a:t>2. 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Савельич сам считал себя виноватым в произошедшем.</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1</a:t>
                      </a:r>
                      <a:endParaRPr lang="ru-RU" sz="1600" dirty="0">
                        <a:latin typeface="Times New Roman" pitchFamily="18" charset="0"/>
                        <a:ea typeface="Calibri"/>
                        <a:cs typeface="Times New Roman" pitchFamily="18" charset="0"/>
                      </a:endParaRPr>
                    </a:p>
                  </a:txBody>
                  <a:tcPr marL="68580" marR="68580" marT="0" marB="0"/>
                </a:tc>
              </a:tr>
              <a:tr h="574383">
                <a:tc>
                  <a:txBody>
                    <a:bodyPr/>
                    <a:lstStyle/>
                    <a:p>
                      <a:pPr marL="19050" marR="19050" fontAlgn="base">
                        <a:lnSpc>
                          <a:spcPct val="115000"/>
                        </a:lnSpc>
                        <a:spcAft>
                          <a:spcPts val="0"/>
                        </a:spcAft>
                      </a:pPr>
                      <a:r>
                        <a:rPr lang="ru-RU" sz="1200" dirty="0"/>
                        <a:t>3. 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Петр впредь приказал Савельичу не распоряжаться хозяйскими деньгами.</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0</a:t>
                      </a:r>
                      <a:endParaRPr lang="ru-RU" sz="1600" dirty="0">
                        <a:latin typeface="Times New Roman" pitchFamily="18" charset="0"/>
                        <a:ea typeface="Calibri"/>
                        <a:cs typeface="Times New Roman" pitchFamily="18" charset="0"/>
                      </a:endParaRPr>
                    </a:p>
                  </a:txBody>
                  <a:tcPr marL="68580" marR="68580" marT="0" marB="0"/>
                </a:tc>
              </a:tr>
              <a:tr h="574383">
                <a:tc>
                  <a:txBody>
                    <a:bodyPr/>
                    <a:lstStyle/>
                    <a:p>
                      <a:pPr marL="19050" marR="19050" fontAlgn="base">
                        <a:lnSpc>
                          <a:spcPct val="115000"/>
                        </a:lnSpc>
                        <a:spcAft>
                          <a:spcPts val="0"/>
                        </a:spcAft>
                      </a:pPr>
                      <a:r>
                        <a:rPr lang="ru-RU" sz="1200" dirty="0"/>
                        <a:t>4. 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По дороге в Оренбург Петра и Савельича настиг проливной дождь.</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0</a:t>
                      </a:r>
                      <a:endParaRPr lang="ru-RU" sz="1600" dirty="0">
                        <a:latin typeface="Times New Roman" pitchFamily="18" charset="0"/>
                        <a:ea typeface="Calibri"/>
                        <a:cs typeface="Times New Roman" pitchFamily="18" charset="0"/>
                      </a:endParaRPr>
                    </a:p>
                  </a:txBody>
                  <a:tcPr marL="68580" marR="68580" marT="0" marB="0"/>
                </a:tc>
              </a:tr>
              <a:tr h="334455">
                <a:tc>
                  <a:txBody>
                    <a:bodyPr/>
                    <a:lstStyle/>
                    <a:p>
                      <a:pPr marL="19050" marR="19050" fontAlgn="base">
                        <a:lnSpc>
                          <a:spcPct val="115000"/>
                        </a:lnSpc>
                        <a:spcAft>
                          <a:spcPts val="0"/>
                        </a:spcAft>
                      </a:pPr>
                      <a:r>
                        <a:rPr lang="ru-RU" sz="1200" dirty="0"/>
                        <a:t>5. 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Гринев и Савельич сбились с дороги.</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1</a:t>
                      </a:r>
                      <a:endParaRPr lang="ru-RU" sz="1600" dirty="0">
                        <a:latin typeface="Times New Roman" pitchFamily="18" charset="0"/>
                        <a:ea typeface="Calibri"/>
                        <a:cs typeface="Times New Roman" pitchFamily="18" charset="0"/>
                      </a:endParaRPr>
                    </a:p>
                  </a:txBody>
                  <a:tcPr marL="68580" marR="68580" marT="0" marB="0"/>
                </a:tc>
              </a:tr>
              <a:tr h="334455">
                <a:tc>
                  <a:txBody>
                    <a:bodyPr/>
                    <a:lstStyle/>
                    <a:p>
                      <a:pPr marL="19050" marR="19050" fontAlgn="base">
                        <a:lnSpc>
                          <a:spcPct val="115000"/>
                        </a:lnSpc>
                        <a:spcAft>
                          <a:spcPts val="0"/>
                        </a:spcAft>
                      </a:pPr>
                      <a:r>
                        <a:rPr lang="ru-RU" sz="1200" dirty="0"/>
                        <a:t>6. 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Им самостоятельно удалось выйти к жилью.</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0</a:t>
                      </a:r>
                      <a:endParaRPr lang="ru-RU" sz="1600" dirty="0">
                        <a:latin typeface="Times New Roman" pitchFamily="18" charset="0"/>
                        <a:ea typeface="Calibri"/>
                        <a:cs typeface="Times New Roman" pitchFamily="18" charset="0"/>
                      </a:endParaRPr>
                    </a:p>
                  </a:txBody>
                  <a:tcPr marL="68580" marR="68580" marT="0" marB="0"/>
                </a:tc>
              </a:tr>
              <a:tr h="334455">
                <a:tc>
                  <a:txBody>
                    <a:bodyPr/>
                    <a:lstStyle/>
                    <a:p>
                      <a:pPr marL="19050" marR="19050" fontAlgn="base">
                        <a:lnSpc>
                          <a:spcPct val="115000"/>
                        </a:lnSpc>
                        <a:spcAft>
                          <a:spcPts val="0"/>
                        </a:spcAft>
                      </a:pPr>
                      <a:r>
                        <a:rPr lang="ru-RU" sz="1200" dirty="0"/>
                        <a:t>7. 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Савельичу приснился пророческий сон.</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0</a:t>
                      </a:r>
                      <a:endParaRPr lang="ru-RU" sz="1600" dirty="0">
                        <a:latin typeface="Times New Roman" pitchFamily="18" charset="0"/>
                        <a:ea typeface="Calibri"/>
                        <a:cs typeface="Times New Roman" pitchFamily="18" charset="0"/>
                      </a:endParaRPr>
                    </a:p>
                  </a:txBody>
                  <a:tcPr marL="68580" marR="68580" marT="0" marB="0"/>
                </a:tc>
              </a:tr>
              <a:tr h="334455">
                <a:tc>
                  <a:txBody>
                    <a:bodyPr/>
                    <a:lstStyle/>
                    <a:p>
                      <a:pPr marL="19050" marR="19050" fontAlgn="base">
                        <a:lnSpc>
                          <a:spcPct val="115000"/>
                        </a:lnSpc>
                        <a:spcAft>
                          <a:spcPts val="0"/>
                        </a:spcAft>
                      </a:pPr>
                      <a:r>
                        <a:rPr lang="ru-RU" sz="1200" dirty="0"/>
                        <a:t>8. 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Ночь Петр и Савельич провели на постоялом дворе.</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1</a:t>
                      </a:r>
                      <a:endParaRPr lang="ru-RU" sz="1600" dirty="0">
                        <a:latin typeface="Times New Roman" pitchFamily="18" charset="0"/>
                        <a:ea typeface="Calibri"/>
                        <a:cs typeface="Times New Roman" pitchFamily="18" charset="0"/>
                      </a:endParaRPr>
                    </a:p>
                  </a:txBody>
                  <a:tcPr marL="68580" marR="68580" marT="0" marB="0"/>
                </a:tc>
              </a:tr>
              <a:tr h="334455">
                <a:tc>
                  <a:txBody>
                    <a:bodyPr/>
                    <a:lstStyle/>
                    <a:p>
                      <a:pPr marL="19050" marR="19050" fontAlgn="base">
                        <a:lnSpc>
                          <a:spcPct val="115000"/>
                        </a:lnSpc>
                        <a:spcAft>
                          <a:spcPts val="0"/>
                        </a:spcAft>
                      </a:pPr>
                      <a:r>
                        <a:rPr lang="ru-RU" sz="1200" dirty="0"/>
                        <a:t>9. 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Aft>
                          <a:spcPts val="0"/>
                        </a:spcAft>
                      </a:pPr>
                      <a:r>
                        <a:rPr lang="ru-RU" sz="1600" dirty="0"/>
                        <a:t>Петр отблагодарил </a:t>
                      </a:r>
                      <a:r>
                        <a:rPr lang="ru-RU" sz="1600" u="sng" strike="noStrike" dirty="0">
                          <a:solidFill>
                            <a:schemeClr val="tx1"/>
                          </a:solidFill>
                          <a:hlinkClick r:id="rId4" tooltip="Вожатый"/>
                        </a:rPr>
                        <a:t>вожатого</a:t>
                      </a:r>
                      <a:r>
                        <a:rPr lang="ru-RU" sz="1600" u="sng" dirty="0">
                          <a:solidFill>
                            <a:schemeClr val="tx1"/>
                          </a:solidFill>
                        </a:rPr>
                        <a:t> </a:t>
                      </a:r>
                      <a:r>
                        <a:rPr lang="ru-RU" sz="1600" dirty="0"/>
                        <a:t>деньгами.</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0</a:t>
                      </a:r>
                      <a:endParaRPr lang="ru-RU" sz="1600" dirty="0">
                        <a:latin typeface="Times New Roman" pitchFamily="18" charset="0"/>
                        <a:ea typeface="Calibri"/>
                        <a:cs typeface="Times New Roman" pitchFamily="18" charset="0"/>
                      </a:endParaRPr>
                    </a:p>
                  </a:txBody>
                  <a:tcPr marL="68580" marR="68580" marT="0" marB="0"/>
                </a:tc>
              </a:tr>
              <a:tr h="574383">
                <a:tc>
                  <a:txBody>
                    <a:bodyPr/>
                    <a:lstStyle/>
                    <a:p>
                      <a:pPr marL="19050" marR="19050" fontAlgn="base">
                        <a:lnSpc>
                          <a:spcPct val="115000"/>
                        </a:lnSpc>
                        <a:spcAft>
                          <a:spcPts val="0"/>
                        </a:spcAft>
                      </a:pPr>
                      <a:r>
                        <a:rPr lang="ru-RU" sz="1200" dirty="0"/>
                        <a:t>10. 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В Оренбурге Петра Гринева встретил товарищ его отца и направил служить в Белогорскую крепость.</a:t>
                      </a:r>
                      <a:endParaRPr lang="ru-RU" sz="1600" dirty="0">
                        <a:latin typeface="Times New Roman" pitchFamily="18" charset="0"/>
                        <a:ea typeface="Calibri"/>
                        <a:cs typeface="Times New Roman" pitchFamily="18" charset="0"/>
                      </a:endParaRPr>
                    </a:p>
                  </a:txBody>
                  <a:tcPr marL="68580" marR="68580" marT="0" marB="0"/>
                </a:tc>
                <a:tc>
                  <a:txBody>
                    <a:bodyPr/>
                    <a:lstStyle/>
                    <a:p>
                      <a:pPr marL="19050" marR="19050" fontAlgn="base">
                        <a:lnSpc>
                          <a:spcPct val="115000"/>
                        </a:lnSpc>
                        <a:spcBef>
                          <a:spcPts val="1875"/>
                        </a:spcBef>
                        <a:spcAft>
                          <a:spcPts val="2250"/>
                        </a:spcAft>
                      </a:pPr>
                      <a:r>
                        <a:rPr lang="ru-RU" sz="1600" dirty="0"/>
                        <a:t>1</a:t>
                      </a:r>
                      <a:endParaRPr lang="ru-RU" sz="1600" dirty="0">
                        <a:latin typeface="Times New Roman" pitchFamily="18" charset="0"/>
                        <a:ea typeface="Calibri"/>
                        <a:cs typeface="Times New Roman" pitchFamily="18" charset="0"/>
                      </a:endParaRPr>
                    </a:p>
                  </a:txBody>
                  <a:tcPr marL="68580" marR="68580" marT="0" marB="0"/>
                </a:tc>
              </a:tr>
              <a:tr h="574383">
                <a:tc>
                  <a:txBody>
                    <a:bodyPr/>
                    <a:lstStyle/>
                    <a:p>
                      <a:pPr marL="19050" marR="19050" fontAlgn="base">
                        <a:lnSpc>
                          <a:spcPct val="115000"/>
                        </a:lnSpc>
                        <a:spcAft>
                          <a:spcPts val="0"/>
                        </a:spcAft>
                      </a:pPr>
                      <a:r>
                        <a:rPr lang="ru-RU" sz="1200" dirty="0"/>
                        <a:t>11. </a:t>
                      </a:r>
                      <a:endParaRPr lang="ru-RU" sz="1100" dirty="0">
                        <a:latin typeface="Calibri"/>
                        <a:ea typeface="Calibri"/>
                        <a:cs typeface="Times New Roman"/>
                      </a:endParaRPr>
                    </a:p>
                  </a:txBody>
                  <a:tcPr marL="68580" marR="68580" marT="0" marB="0"/>
                </a:tc>
                <a:tc>
                  <a:txBody>
                    <a:bodyPr/>
                    <a:lstStyle/>
                    <a:p>
                      <a:pPr marL="19050" marR="19050" fontAlgn="base">
                        <a:lnSpc>
                          <a:spcPct val="115000"/>
                        </a:lnSpc>
                        <a:spcBef>
                          <a:spcPts val="1875"/>
                        </a:spcBef>
                        <a:spcAft>
                          <a:spcPts val="2250"/>
                        </a:spcAft>
                      </a:pPr>
                      <a:r>
                        <a:rPr lang="ru-RU" sz="1600" dirty="0"/>
                        <a:t>Петр неправильно объяснил старому офицеру смысл пословицы «держать в ежовых рукавицах».</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pPr>
                      <a:r>
                        <a:rPr lang="ru-RU" sz="1600" dirty="0" smtClean="0"/>
                        <a:t>1</a:t>
                      </a:r>
                      <a:endParaRPr lang="ru-RU" sz="1600" dirty="0">
                        <a:latin typeface="Times New Roman" pitchFamily="18" charset="0"/>
                        <a:cs typeface="Times New Roman" pitchFamily="18" charset="0"/>
                      </a:endParaRPr>
                    </a:p>
                  </a:txBody>
                  <a:tcPr marL="68580" marR="6858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0-tub-ru.yandex.net/i?id=0caedc05e1021cda20a5de05eb1f9cdb-l&amp;n=13"/>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Выразительное чтение текста</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Выборочное чтение</a:t>
            </a:r>
          </a:p>
          <a:p>
            <a:r>
              <a:rPr lang="ru-RU" dirty="0" smtClean="0">
                <a:latin typeface="Times New Roman" pitchFamily="18" charset="0"/>
                <a:cs typeface="Times New Roman" pitchFamily="18" charset="0"/>
              </a:rPr>
              <a:t>Чтение по ролям</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7oom.ru/powerpoint/fon-dlya-prezentacii-po-literature-1.jpg?ver=3.0"/>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2" name="Заголовок 1"/>
          <p:cNvSpPr>
            <a:spLocks noGrp="1"/>
          </p:cNvSpPr>
          <p:nvPr>
            <p:ph type="title"/>
          </p:nvPr>
        </p:nvSpPr>
        <p:spPr/>
        <p:txBody>
          <a:bodyPr>
            <a:normAutofit fontScale="90000"/>
          </a:bodyPr>
          <a:lstStyle/>
          <a:p>
            <a:pPr lvl="0"/>
            <a:r>
              <a:rPr lang="ru-RU" sz="3100" b="1" dirty="0">
                <a:latin typeface="Times New Roman" pitchFamily="18" charset="0"/>
                <a:cs typeface="Times New Roman" pitchFamily="18" charset="0"/>
              </a:rPr>
              <a:t>Сопоставление фрагментов текса, для выявления авторской идеи текста</a:t>
            </a:r>
            <a:r>
              <a:rPr lang="ru-RU" sz="2800" dirty="0"/>
              <a:t/>
            </a:r>
            <a:br>
              <a:rPr lang="ru-RU" sz="2800" dirty="0"/>
            </a:br>
            <a:endParaRPr lang="ru-RU" sz="2800" b="1" dirty="0" smtClean="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5517232"/>
          </a:xfrm>
        </p:spPr>
        <p:txBody>
          <a:bodyPr>
            <a:noAutofit/>
          </a:bodyPr>
          <a:lstStyle/>
          <a:p>
            <a:r>
              <a:rPr lang="ru-RU" sz="1500" dirty="0" smtClean="0">
                <a:latin typeface="Times New Roman" pitchFamily="18" charset="0"/>
                <a:cs typeface="Times New Roman" pitchFamily="18" charset="0"/>
              </a:rPr>
              <a:t>Быстро </a:t>
            </a:r>
            <a:r>
              <a:rPr lang="ru-RU" sz="1500" dirty="0">
                <a:latin typeface="Times New Roman" pitchFamily="18" charset="0"/>
                <a:cs typeface="Times New Roman" pitchFamily="18" charset="0"/>
              </a:rPr>
              <a:t>поднималось и росло белое облако с востока, и когда скрылись за горой последние бледные лучи закатившегося солнца — уже огромная снеговая туча заволокла большую половину неба и посыпала из себя мелкий снежный прах; уже закипели степи снегов; уже в обыкновенном шуме ветра слышался иногда как будто отдаленный плач младенца, а иногда вой голодного волка.&lt;…..&gt; Снеговая белая туча, огромная, как небо, обтянула весь горизонт и последний свет красной, погорелой вечерней зари быстро задернула густою пеленою. Вдруг настала ночь… наступил буран со всей яростью, со всеми своими ужасами. Разыгрался пустынный ветер на приволье, взрыл снеговые степи, как пух лебяжий, вскинул их до небес… Все одел белый мрак, непроницаемый, как мрак самой темной осенней ночи! Все слилось, все смешалось: земля, воздух, небо превратились в пучину кипящего снежного праха, который слепил глаза, занимал дыханье, ревел, свистал, выл, стонал, бил, трепал, вертел со всех сторон, сверху и снизу, обвивался, как змей, и душил все, что ему ни попадалось.</a:t>
            </a:r>
          </a:p>
          <a:p>
            <a:r>
              <a:rPr lang="ru-RU" sz="1500" dirty="0">
                <a:latin typeface="Times New Roman" pitchFamily="18" charset="0"/>
                <a:cs typeface="Times New Roman" pitchFamily="18" charset="0"/>
              </a:rPr>
              <a:t>Сердце падает у самого неробкого человека, кровь стынет, останавливается от страха, а не от холода, ибо стужа во время буранов значительно уменьшается. Так ужасен вид возмущения зимней северной природы. Человек теряет память, присутствие духа, </a:t>
            </a:r>
            <a:r>
              <a:rPr lang="ru-RU" sz="1500" dirty="0" err="1">
                <a:latin typeface="Times New Roman" pitchFamily="18" charset="0"/>
                <a:cs typeface="Times New Roman" pitchFamily="18" charset="0"/>
              </a:rPr>
              <a:t>безумеет</a:t>
            </a:r>
            <a:r>
              <a:rPr lang="ru-RU" sz="1500" dirty="0">
                <a:latin typeface="Times New Roman" pitchFamily="18" charset="0"/>
                <a:cs typeface="Times New Roman" pitchFamily="18" charset="0"/>
              </a:rPr>
              <a:t>… и вот причина гибели многих несчастных жертв.&lt;….&gt;</a:t>
            </a:r>
            <a:br>
              <a:rPr lang="ru-RU" sz="1500" dirty="0">
                <a:latin typeface="Times New Roman" pitchFamily="18" charset="0"/>
                <a:cs typeface="Times New Roman" pitchFamily="18" charset="0"/>
              </a:rPr>
            </a:br>
            <a:r>
              <a:rPr lang="ru-RU" sz="1500" dirty="0">
                <a:latin typeface="Times New Roman" pitchFamily="18" charset="0"/>
                <a:cs typeface="Times New Roman" pitchFamily="18" charset="0"/>
              </a:rPr>
              <a:t>Буран свирепел час от часу. Бушевал всю ночь и весь следующий день, так что не было никакой езды. Глубокие овраги делались высокими буграми... Наконец, стало понемногу затихать волнение снежного океана, которое и тогда еще продолжается, когда небо уже блестит безоблачной синевою. Прошла еще ночь. Утих буйный ветер, улеглись снега. Степи представляли вид бурного моря, внезапно оледеневшего... Выкатилось солнце на ясный небосклон; заиграли лучи его на волнистых снегах. Проснулись переждавшие буран обозы и всякие проезжие.</a:t>
            </a:r>
          </a:p>
          <a:p>
            <a:endParaRPr lang="ru-RU"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7oom.ru/powerpoint/fon-dlya-prezentacii-po-literature-1.jpg?ver=3.0"/>
          <p:cNvPicPr>
            <a:picLocks noChangeAspect="1" noChangeArrowheads="1"/>
          </p:cNvPicPr>
          <p:nvPr/>
        </p:nvPicPr>
        <p:blipFill>
          <a:blip r:embed="rId2" cstate="print"/>
          <a:srcRect/>
          <a:stretch>
            <a:fillRect/>
          </a:stretch>
        </p:blipFill>
        <p:spPr bwMode="auto">
          <a:xfrm>
            <a:off x="0" y="0"/>
            <a:ext cx="9753600" cy="7343776"/>
          </a:xfrm>
          <a:prstGeom prst="rect">
            <a:avLst/>
          </a:prstGeom>
          <a:noFill/>
        </p:spPr>
      </p:pic>
      <p:sp>
        <p:nvSpPr>
          <p:cNvPr id="2" name="Заголовок 1"/>
          <p:cNvSpPr>
            <a:spLocks noGrp="1"/>
          </p:cNvSpPr>
          <p:nvPr>
            <p:ph type="title"/>
          </p:nvPr>
        </p:nvSpPr>
        <p:spPr>
          <a:xfrm>
            <a:off x="457200" y="274638"/>
            <a:ext cx="8229600" cy="418058"/>
          </a:xfrm>
        </p:spPr>
        <p:txBody>
          <a:bodyPr>
            <a:noAutofit/>
          </a:bodyPr>
          <a:lstStyle/>
          <a:p>
            <a:r>
              <a:rPr lang="ru-RU" sz="2800" b="1" dirty="0" smtClean="0">
                <a:latin typeface="Times New Roman" pitchFamily="18" charset="0"/>
                <a:cs typeface="Times New Roman" pitchFamily="18" charset="0"/>
              </a:rPr>
              <a:t>Анализ фрагмента</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395536" y="764704"/>
            <a:ext cx="8352928" cy="5616624"/>
          </a:xfrm>
        </p:spPr>
        <p:txBody>
          <a:bodyPr>
            <a:noAutofit/>
          </a:bodyPr>
          <a:lstStyle/>
          <a:p>
            <a:r>
              <a:rPr lang="ru-RU" sz="1800" dirty="0">
                <a:latin typeface="Times New Roman" pitchFamily="18" charset="0"/>
                <a:cs typeface="Times New Roman" pitchFamily="18" charset="0"/>
              </a:rPr>
              <a:t> </a:t>
            </a:r>
            <a:r>
              <a:rPr lang="ru-RU" sz="1850" dirty="0" smtClean="0">
                <a:latin typeface="Times New Roman" pitchFamily="18" charset="0"/>
                <a:cs typeface="Times New Roman" pitchFamily="18" charset="0"/>
              </a:rPr>
              <a:t>О чем идет речь в тексте (тема)?</a:t>
            </a:r>
          </a:p>
          <a:p>
            <a:r>
              <a:rPr lang="ru-RU" sz="1850" dirty="0" smtClean="0">
                <a:latin typeface="Times New Roman" pitchFamily="18" charset="0"/>
                <a:cs typeface="Times New Roman" pitchFamily="18" charset="0"/>
              </a:rPr>
              <a:t> Какова основная мысль текста? (Так ужасен вид возмущения зимней природы).</a:t>
            </a:r>
          </a:p>
          <a:p>
            <a:r>
              <a:rPr lang="ru-RU" sz="1850" dirty="0" smtClean="0">
                <a:latin typeface="Times New Roman" pitchFamily="18" charset="0"/>
                <a:cs typeface="Times New Roman" pitchFamily="18" charset="0"/>
              </a:rPr>
              <a:t>Определите стиль текста. </a:t>
            </a:r>
          </a:p>
          <a:p>
            <a:r>
              <a:rPr lang="ru-RU" sz="1850" dirty="0" smtClean="0">
                <a:latin typeface="Times New Roman" pitchFamily="18" charset="0"/>
                <a:cs typeface="Times New Roman" pitchFamily="18" charset="0"/>
              </a:rPr>
              <a:t>Определите тип речи </a:t>
            </a:r>
          </a:p>
          <a:p>
            <a:r>
              <a:rPr lang="ru-RU" sz="1850" dirty="0" smtClean="0">
                <a:latin typeface="Times New Roman" pitchFamily="18" charset="0"/>
                <a:cs typeface="Times New Roman" pitchFamily="18" charset="0"/>
              </a:rPr>
              <a:t> Встретились ли в тексте непонятные слова? Выясните лексическое значение непонятных слов.</a:t>
            </a:r>
          </a:p>
          <a:p>
            <a:pPr lvl="0"/>
            <a:r>
              <a:rPr lang="ru-RU" sz="1850" dirty="0" smtClean="0">
                <a:latin typeface="Times New Roman" pitchFamily="18" charset="0"/>
                <a:cs typeface="Times New Roman" pitchFamily="18" charset="0"/>
              </a:rPr>
              <a:t>Буран -</a:t>
            </a:r>
          </a:p>
          <a:p>
            <a:pPr lvl="0"/>
            <a:r>
              <a:rPr lang="ru-RU" sz="1850" dirty="0" smtClean="0">
                <a:latin typeface="Times New Roman" pitchFamily="18" charset="0"/>
                <a:cs typeface="Times New Roman" pitchFamily="18" charset="0"/>
              </a:rPr>
              <a:t>Убор-</a:t>
            </a:r>
          </a:p>
          <a:p>
            <a:pPr lvl="0"/>
            <a:r>
              <a:rPr lang="ru-RU" sz="1850" dirty="0" smtClean="0">
                <a:latin typeface="Times New Roman" pitchFamily="18" charset="0"/>
                <a:cs typeface="Times New Roman" pitchFamily="18" charset="0"/>
              </a:rPr>
              <a:t>Обелиски-</a:t>
            </a:r>
          </a:p>
          <a:p>
            <a:pPr lvl="0"/>
            <a:r>
              <a:rPr lang="ru-RU" sz="1850" dirty="0" smtClean="0">
                <a:latin typeface="Times New Roman" pitchFamily="18" charset="0"/>
                <a:cs typeface="Times New Roman" pitchFamily="18" charset="0"/>
              </a:rPr>
              <a:t>Прах-</a:t>
            </a:r>
          </a:p>
          <a:p>
            <a:pPr lvl="0"/>
            <a:r>
              <a:rPr lang="ru-RU" sz="1850" dirty="0" smtClean="0">
                <a:latin typeface="Times New Roman" pitchFamily="18" charset="0"/>
                <a:cs typeface="Times New Roman" pitchFamily="18" charset="0"/>
              </a:rPr>
              <a:t>Приволье -</a:t>
            </a:r>
          </a:p>
          <a:p>
            <a:pPr lvl="0"/>
            <a:r>
              <a:rPr lang="ru-RU" sz="1850" dirty="0" smtClean="0">
                <a:latin typeface="Times New Roman" pitchFamily="18" charset="0"/>
                <a:cs typeface="Times New Roman" pitchFamily="18" charset="0"/>
              </a:rPr>
              <a:t>Пучина -</a:t>
            </a:r>
          </a:p>
          <a:p>
            <a:r>
              <a:rPr lang="ru-RU" sz="1850" dirty="0" smtClean="0">
                <a:latin typeface="Times New Roman" pitchFamily="18" charset="0"/>
                <a:cs typeface="Times New Roman" pitchFamily="18" charset="0"/>
              </a:rPr>
              <a:t>Найдите в тексте второго абзаца олицетворения.</a:t>
            </a:r>
          </a:p>
          <a:p>
            <a:r>
              <a:rPr lang="ru-RU" sz="1850" dirty="0" smtClean="0">
                <a:latin typeface="Times New Roman" pitchFamily="18" charset="0"/>
                <a:cs typeface="Times New Roman" pitchFamily="18" charset="0"/>
              </a:rPr>
              <a:t>Найти в тексте сравнения</a:t>
            </a:r>
          </a:p>
          <a:p>
            <a:r>
              <a:rPr lang="ru-RU" sz="1850" dirty="0" smtClean="0">
                <a:latin typeface="Times New Roman" pitchFamily="18" charset="0"/>
                <a:cs typeface="Times New Roman" pitchFamily="18" charset="0"/>
              </a:rPr>
              <a:t>Найдите в тексте первого абзаца эпитеты.</a:t>
            </a:r>
          </a:p>
          <a:p>
            <a:r>
              <a:rPr lang="ru-RU" sz="1850" dirty="0" smtClean="0">
                <a:latin typeface="Times New Roman" pitchFamily="18" charset="0"/>
                <a:cs typeface="Times New Roman" pitchFamily="18" charset="0"/>
              </a:rPr>
              <a:t>С какой целью А.С.Пушкин использует различные  изобразительные средства языка?</a:t>
            </a:r>
          </a:p>
          <a:p>
            <a:pPr>
              <a:buNone/>
            </a:pPr>
            <a:r>
              <a:rPr lang="ru-RU" sz="1850" dirty="0" smtClean="0">
                <a:latin typeface="Times New Roman" pitchFamily="18" charset="0"/>
                <a:cs typeface="Times New Roman" pitchFamily="18" charset="0"/>
              </a:rPr>
              <a:t>      </a:t>
            </a:r>
            <a:endParaRPr lang="ru-RU" sz="185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720</Words>
  <Application>Microsoft Office PowerPoint</Application>
  <PresentationFormat>Экран (4:3)</PresentationFormat>
  <Paragraphs>101</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А.С.Пушкин  «Капитанская дочка»  глава II «Вожатый» урок литературы 8 класс     </vt:lpstr>
      <vt:lpstr>Работа с эпиграфом</vt:lpstr>
      <vt:lpstr>Смысловое значение названия главы</vt:lpstr>
      <vt:lpstr>Слайд 4</vt:lpstr>
      <vt:lpstr> Восстановить порядок событий главы II «Вожатый» </vt:lpstr>
      <vt:lpstr>Цифровой диктант</vt:lpstr>
      <vt:lpstr>Выразительное чтение текста</vt:lpstr>
      <vt:lpstr>Сопоставление фрагментов текса, для выявления авторской идеи текста </vt:lpstr>
      <vt:lpstr>Анализ фрагмента</vt:lpstr>
      <vt:lpstr>Языковые средства выразительности речи</vt:lpstr>
      <vt:lpstr>Вывод.</vt:lpstr>
      <vt:lpstr>Домашнее задание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Составить вопросы и задания для  анализа II главы «Вожатый» («Капитанская дочка» А.С. Пушкина 8кл. Обосновать характеристику вопросов и заданий.</dc:title>
  <dc:creator>лена</dc:creator>
  <cp:lastModifiedBy>лена</cp:lastModifiedBy>
  <cp:revision>30</cp:revision>
  <dcterms:created xsi:type="dcterms:W3CDTF">2018-01-19T04:45:06Z</dcterms:created>
  <dcterms:modified xsi:type="dcterms:W3CDTF">2019-08-22T08:41:50Z</dcterms:modified>
</cp:coreProperties>
</file>