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42"/>
  </p:notesMasterIdLst>
  <p:sldIdLst>
    <p:sldId id="298" r:id="rId3"/>
    <p:sldId id="277" r:id="rId4"/>
    <p:sldId id="256" r:id="rId5"/>
    <p:sldId id="300" r:id="rId6"/>
    <p:sldId id="280" r:id="rId7"/>
    <p:sldId id="265" r:id="rId8"/>
    <p:sldId id="281" r:id="rId9"/>
    <p:sldId id="291" r:id="rId10"/>
    <p:sldId id="257" r:id="rId11"/>
    <p:sldId id="258" r:id="rId12"/>
    <p:sldId id="259" r:id="rId13"/>
    <p:sldId id="260" r:id="rId14"/>
    <p:sldId id="261" r:id="rId15"/>
    <p:sldId id="278" r:id="rId16"/>
    <p:sldId id="262" r:id="rId17"/>
    <p:sldId id="263" r:id="rId18"/>
    <p:sldId id="264" r:id="rId19"/>
    <p:sldId id="267" r:id="rId20"/>
    <p:sldId id="268" r:id="rId21"/>
    <p:sldId id="270" r:id="rId22"/>
    <p:sldId id="269" r:id="rId23"/>
    <p:sldId id="271" r:id="rId24"/>
    <p:sldId id="272" r:id="rId25"/>
    <p:sldId id="295" r:id="rId26"/>
    <p:sldId id="292" r:id="rId27"/>
    <p:sldId id="289" r:id="rId28"/>
    <p:sldId id="293" r:id="rId29"/>
    <p:sldId id="296" r:id="rId30"/>
    <p:sldId id="297" r:id="rId31"/>
    <p:sldId id="286" r:id="rId32"/>
    <p:sldId id="273" r:id="rId33"/>
    <p:sldId id="285" r:id="rId34"/>
    <p:sldId id="274" r:id="rId35"/>
    <p:sldId id="287" r:id="rId36"/>
    <p:sldId id="275" r:id="rId37"/>
    <p:sldId id="284" r:id="rId38"/>
    <p:sldId id="282" r:id="rId39"/>
    <p:sldId id="279" r:id="rId40"/>
    <p:sldId id="29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8"/>
    <p:restoredTop sz="76431" autoAdjust="0"/>
  </p:normalViewPr>
  <p:slideViewPr>
    <p:cSldViewPr>
      <p:cViewPr varScale="1">
        <p:scale>
          <a:sx n="55" d="100"/>
          <a:sy n="55" d="100"/>
        </p:scale>
        <p:origin x="-7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Девочки % мальчики</a:t>
            </a:r>
          </a:p>
        </c:rich>
      </c:tx>
      <c:layout>
        <c:manualLayout>
          <c:xMode val="edge"/>
          <c:yMode val="edge"/>
          <c:x val="0.16806055493063368"/>
          <c:y val="2.1927824077844351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Девочки/мальчики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A9-5C4C-8C3B-9B1DF300F28E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A9-5C4C-8C3B-9B1DF300F28E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A9-5C4C-8C3B-9B1DF300F2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Девочки</c:v>
                </c:pt>
                <c:pt idx="1">
                  <c:v>Мальчики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</c:v>
                </c:pt>
                <c:pt idx="1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A9-5C4C-8C3B-9B1DF300F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нравится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</c:v>
                </c:pt>
                <c:pt idx="1">
                  <c:v>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</c:v>
                </c:pt>
                <c:pt idx="1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14-1E4A-BF4B-F8C06F0AA5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нравится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</c:v>
                </c:pt>
                <c:pt idx="1">
                  <c:v>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67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14-1E4A-BF4B-F8C06F0AA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685696"/>
        <c:axId val="38691584"/>
        <c:axId val="0"/>
      </c:bar3DChart>
      <c:catAx>
        <c:axId val="38685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691584"/>
        <c:crosses val="autoZero"/>
        <c:auto val="1"/>
        <c:lblAlgn val="ctr"/>
        <c:lblOffset val="100"/>
        <c:noMultiLvlLbl val="0"/>
      </c:catAx>
      <c:valAx>
        <c:axId val="38691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86856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Нравится ходить в форме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A6-0944-B18D-379531806E7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A6-0944-B18D-379531806E7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A6-0944-B18D-379531806E7A}"/>
              </c:ext>
            </c:extLst>
          </c:dPt>
          <c:cat>
            <c:strRef>
              <c:f>Лист1!$A$2:$A$4</c:f>
              <c:strCache>
                <c:ptCount val="3"/>
                <c:pt idx="0">
                  <c:v>3 кл.</c:v>
                </c:pt>
                <c:pt idx="1">
                  <c:v>4 кл.</c:v>
                </c:pt>
                <c:pt idx="2">
                  <c:v>7 кл.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</c:v>
                </c:pt>
                <c:pt idx="1">
                  <c:v>28</c:v>
                </c:pt>
                <c:pt idx="2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4A6-0944-B18D-379531806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8727040"/>
        <c:axId val="66724992"/>
        <c:axId val="0"/>
      </c:bar3DChart>
      <c:catAx>
        <c:axId val="3872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6724992"/>
        <c:crosses val="autoZero"/>
        <c:auto val="1"/>
        <c:lblAlgn val="ctr"/>
        <c:lblOffset val="100"/>
        <c:noMultiLvlLbl val="0"/>
      </c:catAx>
      <c:valAx>
        <c:axId val="66724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727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Школьная форму считают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Некрасивой</c:v>
                </c:pt>
                <c:pt idx="1">
                  <c:v>Неудобной</c:v>
                </c:pt>
                <c:pt idx="2">
                  <c:v>Однообразной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</c:v>
                </c:pt>
                <c:pt idx="1">
                  <c:v>35</c:v>
                </c:pt>
                <c:pt idx="2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04-EF45-91B9-1D65A985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6755968"/>
        <c:axId val="66757760"/>
        <c:axId val="0"/>
      </c:bar3DChart>
      <c:catAx>
        <c:axId val="66755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6757760"/>
        <c:crosses val="autoZero"/>
        <c:auto val="1"/>
        <c:lblAlgn val="ctr"/>
        <c:lblOffset val="100"/>
        <c:noMultiLvlLbl val="0"/>
      </c:catAx>
      <c:valAx>
        <c:axId val="66757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75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Школьная форму считают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16-1344-BE80-5A5669B8ECE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16-1344-BE80-5A5669B8ECEF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16-1344-BE80-5A5669B8ECEF}"/>
              </c:ext>
            </c:extLst>
          </c:dPt>
          <c:cat>
            <c:strRef>
              <c:f>Лист1!$A$2:$A$5</c:f>
              <c:strCache>
                <c:ptCount val="4"/>
                <c:pt idx="0">
                  <c:v>Красивой</c:v>
                </c:pt>
                <c:pt idx="1">
                  <c:v>Удобной</c:v>
                </c:pt>
                <c:pt idx="2">
                  <c:v>Престижной </c:v>
                </c:pt>
                <c:pt idx="3">
                  <c:v>Объединяющей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13</c:v>
                </c:pt>
                <c:pt idx="2">
                  <c:v>13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016-1344-BE80-5A5669B8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7253760"/>
        <c:axId val="67255296"/>
        <c:axId val="0"/>
      </c:bar3DChart>
      <c:catAx>
        <c:axId val="67253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7255296"/>
        <c:crosses val="autoZero"/>
        <c:auto val="1"/>
        <c:lblAlgn val="ctr"/>
        <c:lblOffset val="100"/>
        <c:noMultiLvlLbl val="0"/>
      </c:catAx>
      <c:valAx>
        <c:axId val="67255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7253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девочки </a:t>
            </a:r>
          </a:p>
          <a:p>
            <a:pPr>
              <a:defRPr/>
            </a:pPr>
            <a:r>
              <a:rPr lang="ru-RU" dirty="0"/>
              <a:t>предпочли бы</a:t>
            </a:r>
          </a:p>
        </c:rich>
      </c:tx>
      <c:layout>
        <c:manualLayout>
          <c:xMode val="edge"/>
          <c:yMode val="edge"/>
          <c:x val="0.27183228263868148"/>
          <c:y val="0.17381321560084306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девочки предпочли бы</c:v>
                </c:pt>
              </c:strCache>
            </c:strRef>
          </c:tx>
          <c:explosion val="25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CB-F047-BB63-E4FFE62F8165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CB-F047-BB63-E4FFE62F8165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CB-F047-BB63-E4FFE62F816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Джинсы с майкой</c:v>
                </c:pt>
                <c:pt idx="1">
                  <c:v>Брюки, юбка с кофтой</c:v>
                </c:pt>
                <c:pt idx="2">
                  <c:v>домашняя одежда</c:v>
                </c:pt>
                <c:pt idx="3">
                  <c:v>леггинсы</c:v>
                </c:pt>
                <c:pt idx="4">
                  <c:v>шорты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30</c:v>
                </c:pt>
                <c:pt idx="2">
                  <c:v>14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9CB-F047-BB63-E4FFE62F81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мальчики </a:t>
            </a:r>
          </a:p>
          <a:p>
            <a:pPr>
              <a:defRPr/>
            </a:pPr>
            <a:r>
              <a:rPr lang="ru-RU" dirty="0"/>
              <a:t>предпочли бы</a:t>
            </a:r>
          </a:p>
        </c:rich>
      </c:tx>
      <c:layout>
        <c:manualLayout>
          <c:xMode val="edge"/>
          <c:yMode val="edge"/>
          <c:x val="0.1290631848986476"/>
          <c:y val="0.18146753357548617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мальчики предпочли бы</c:v>
                </c:pt>
              </c:strCache>
            </c:strRef>
          </c:tx>
          <c:explosion val="25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99-C249-842D-71F891A4E0B1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99-C249-842D-71F891A4E0B1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99-C249-842D-71F891A4E0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Джинсы</c:v>
                </c:pt>
                <c:pt idx="1">
                  <c:v>Брюки, свитер</c:v>
                </c:pt>
                <c:pt idx="2">
                  <c:v>Домашняя одежда</c:v>
                </c:pt>
                <c:pt idx="3">
                  <c:v>Модное</c:v>
                </c:pt>
                <c:pt idx="4">
                  <c:v>Шорты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</c:v>
                </c:pt>
                <c:pt idx="1">
                  <c:v>15</c:v>
                </c:pt>
                <c:pt idx="2">
                  <c:v>21</c:v>
                </c:pt>
                <c:pt idx="3">
                  <c:v>8</c:v>
                </c:pt>
                <c:pt idx="4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B99-C249-842D-71F891A4E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Другой цвет</c:v>
                </c:pt>
                <c:pt idx="1">
                  <c:v>Карманы</c:v>
                </c:pt>
                <c:pt idx="2">
                  <c:v>Эмблемы</c:v>
                </c:pt>
                <c:pt idx="3">
                  <c:v>Вышитое имя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</c:v>
                </c:pt>
                <c:pt idx="1">
                  <c:v>11</c:v>
                </c:pt>
                <c:pt idx="2">
                  <c:v>18</c:v>
                </c:pt>
                <c:pt idx="3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31-E64D-8880-AEA7EAC73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Другой цвет</c:v>
                </c:pt>
                <c:pt idx="1">
                  <c:v>Карманы</c:v>
                </c:pt>
                <c:pt idx="2">
                  <c:v>Эмблемы</c:v>
                </c:pt>
                <c:pt idx="3">
                  <c:v>Вышитое имя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51</c:v>
                </c:pt>
                <c:pt idx="1">
                  <c:v>10</c:v>
                </c:pt>
                <c:pt idx="2">
                  <c:v>26</c:v>
                </c:pt>
                <c:pt idx="3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31-E64D-8880-AEA7EAC73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83641472"/>
        <c:axId val="83643008"/>
        <c:axId val="0"/>
      </c:bar3DChart>
      <c:catAx>
        <c:axId val="83641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643008"/>
        <c:crosses val="autoZero"/>
        <c:auto val="1"/>
        <c:lblAlgn val="ctr"/>
        <c:lblOffset val="100"/>
        <c:noMultiLvlLbl val="0"/>
      </c:catAx>
      <c:valAx>
        <c:axId val="83643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64147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92819417204469035"/>
          <c:y val="0.42159783066795475"/>
          <c:w val="7.1805827955309695E-2"/>
          <c:h val="0.156804111955198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AEB3A-1E58-7D46-A014-446D79D46220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81901E88-5EF0-EE4F-87CC-912898F3CDFD}">
      <dgm:prSet/>
      <dgm:spPr/>
      <dgm:t>
        <a:bodyPr/>
        <a:lstStyle/>
        <a:p>
          <a:r>
            <a:rPr lang="ru-RU" i="1" dirty="0"/>
            <a:t>В человеке должно быть все прекрасно: </a:t>
          </a:r>
          <a:br>
            <a:rPr lang="ru-RU" i="1" dirty="0"/>
          </a:br>
          <a:r>
            <a:rPr lang="ru-RU" i="1" dirty="0"/>
            <a:t>и лицо, и одежда, и душа, и мысли. </a:t>
          </a:r>
          <a:br>
            <a:rPr lang="ru-RU" i="1" dirty="0"/>
          </a:br>
          <a:r>
            <a:rPr lang="ru-RU" i="1" dirty="0"/>
            <a:t>А.П. Чехов</a:t>
          </a:r>
          <a:endParaRPr lang="ru-RU" dirty="0"/>
        </a:p>
      </dgm:t>
    </dgm:pt>
    <dgm:pt modelId="{A8610948-A2C7-394A-BC22-951F7A8A7B99}" type="parTrans" cxnId="{84884C25-A912-B341-8679-C96D8694B92A}">
      <dgm:prSet/>
      <dgm:spPr/>
      <dgm:t>
        <a:bodyPr/>
        <a:lstStyle/>
        <a:p>
          <a:endParaRPr lang="ru-RU"/>
        </a:p>
      </dgm:t>
    </dgm:pt>
    <dgm:pt modelId="{E9A4D595-B015-A746-859F-C31BB1383EC3}" type="sibTrans" cxnId="{84884C25-A912-B341-8679-C96D8694B92A}">
      <dgm:prSet/>
      <dgm:spPr/>
      <dgm:t>
        <a:bodyPr/>
        <a:lstStyle/>
        <a:p>
          <a:endParaRPr lang="ru-RU"/>
        </a:p>
      </dgm:t>
    </dgm:pt>
    <dgm:pt modelId="{8658CB9C-8F79-9646-90A8-CC654D8881B4}" type="pres">
      <dgm:prSet presAssocID="{6DDAEB3A-1E58-7D46-A014-446D79D462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039142-DE55-9D40-B0E2-C3ACA9A4B322}" type="pres">
      <dgm:prSet presAssocID="{81901E88-5EF0-EE4F-87CC-912898F3CDFD}" presName="parentText" presStyleLbl="node1" presStyleIdx="0" presStyleCnt="1" custLinFactNeighborX="6718" custLinFactNeighborY="107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0E5B72-FBE4-2F43-BD78-DBC012F1AFB1}" type="presOf" srcId="{6DDAEB3A-1E58-7D46-A014-446D79D46220}" destId="{8658CB9C-8F79-9646-90A8-CC654D8881B4}" srcOrd="0" destOrd="0" presId="urn:microsoft.com/office/officeart/2005/8/layout/vList2"/>
    <dgm:cxn modelId="{84884C25-A912-B341-8679-C96D8694B92A}" srcId="{6DDAEB3A-1E58-7D46-A014-446D79D46220}" destId="{81901E88-5EF0-EE4F-87CC-912898F3CDFD}" srcOrd="0" destOrd="0" parTransId="{A8610948-A2C7-394A-BC22-951F7A8A7B99}" sibTransId="{E9A4D595-B015-A746-859F-C31BB1383EC3}"/>
    <dgm:cxn modelId="{E9A8F830-1D11-0D46-B969-8579534F3E2A}" type="presOf" srcId="{81901E88-5EF0-EE4F-87CC-912898F3CDFD}" destId="{37039142-DE55-9D40-B0E2-C3ACA9A4B322}" srcOrd="0" destOrd="0" presId="urn:microsoft.com/office/officeart/2005/8/layout/vList2"/>
    <dgm:cxn modelId="{440D6D59-359D-2046-A18E-A2EEE197F58D}" type="presParOf" srcId="{8658CB9C-8F79-9646-90A8-CC654D8881B4}" destId="{37039142-DE55-9D40-B0E2-C3ACA9A4B3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DAEB3A-1E58-7D46-A014-446D79D46220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1901E88-5EF0-EE4F-87CC-912898F3CDFD}">
      <dgm:prSet/>
      <dgm:spPr/>
      <dgm:t>
        <a:bodyPr/>
        <a:lstStyle/>
        <a:p>
          <a:pPr algn="ctr"/>
          <a:r>
            <a:rPr lang="ru-RU" i="1" dirty="0"/>
            <a:t>История школьной формы в России</a:t>
          </a:r>
          <a:endParaRPr lang="ru-RU" dirty="0"/>
        </a:p>
      </dgm:t>
    </dgm:pt>
    <dgm:pt modelId="{A8610948-A2C7-394A-BC22-951F7A8A7B99}" type="parTrans" cxnId="{84884C25-A912-B341-8679-C96D8694B92A}">
      <dgm:prSet/>
      <dgm:spPr/>
      <dgm:t>
        <a:bodyPr/>
        <a:lstStyle/>
        <a:p>
          <a:endParaRPr lang="ru-RU"/>
        </a:p>
      </dgm:t>
    </dgm:pt>
    <dgm:pt modelId="{E9A4D595-B015-A746-859F-C31BB1383EC3}" type="sibTrans" cxnId="{84884C25-A912-B341-8679-C96D8694B92A}">
      <dgm:prSet/>
      <dgm:spPr/>
      <dgm:t>
        <a:bodyPr/>
        <a:lstStyle/>
        <a:p>
          <a:endParaRPr lang="ru-RU"/>
        </a:p>
      </dgm:t>
    </dgm:pt>
    <dgm:pt modelId="{8658CB9C-8F79-9646-90A8-CC654D8881B4}" type="pres">
      <dgm:prSet presAssocID="{6DDAEB3A-1E58-7D46-A014-446D79D462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039142-DE55-9D40-B0E2-C3ACA9A4B322}" type="pres">
      <dgm:prSet presAssocID="{81901E88-5EF0-EE4F-87CC-912898F3CDFD}" presName="parentText" presStyleLbl="node1" presStyleIdx="0" presStyleCnt="1" custLinFactNeighborX="7106" custLinFactNeighborY="-174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0E5B72-FBE4-2F43-BD78-DBC012F1AFB1}" type="presOf" srcId="{6DDAEB3A-1E58-7D46-A014-446D79D46220}" destId="{8658CB9C-8F79-9646-90A8-CC654D8881B4}" srcOrd="0" destOrd="0" presId="urn:microsoft.com/office/officeart/2005/8/layout/vList2"/>
    <dgm:cxn modelId="{84884C25-A912-B341-8679-C96D8694B92A}" srcId="{6DDAEB3A-1E58-7D46-A014-446D79D46220}" destId="{81901E88-5EF0-EE4F-87CC-912898F3CDFD}" srcOrd="0" destOrd="0" parTransId="{A8610948-A2C7-394A-BC22-951F7A8A7B99}" sibTransId="{E9A4D595-B015-A746-859F-C31BB1383EC3}"/>
    <dgm:cxn modelId="{E9A8F830-1D11-0D46-B969-8579534F3E2A}" type="presOf" srcId="{81901E88-5EF0-EE4F-87CC-912898F3CDFD}" destId="{37039142-DE55-9D40-B0E2-C3ACA9A4B322}" srcOrd="0" destOrd="0" presId="urn:microsoft.com/office/officeart/2005/8/layout/vList2"/>
    <dgm:cxn modelId="{440D6D59-359D-2046-A18E-A2EEE197F58D}" type="presParOf" srcId="{8658CB9C-8F79-9646-90A8-CC654D8881B4}" destId="{37039142-DE55-9D40-B0E2-C3ACA9A4B3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35167B-60B0-504F-B577-BCC11853201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A7D9EA4E-BE06-6545-B3F2-CBC30494E22E}">
      <dgm:prSet/>
      <dgm:spPr/>
      <dgm:t>
        <a:bodyPr/>
        <a:lstStyle/>
        <a:p>
          <a:r>
            <a:rPr lang="ru-RU" i="1" dirty="0"/>
            <a:t>Существует мнение</a:t>
          </a:r>
          <a:r>
            <a:rPr lang="en-US" i="1" dirty="0"/>
            <a:t>,</a:t>
          </a:r>
          <a:r>
            <a:rPr lang="ru-RU" i="1" dirty="0"/>
            <a:t>что форма подавляет индивидуальность</a:t>
          </a:r>
          <a:endParaRPr lang="ru-RU" dirty="0"/>
        </a:p>
      </dgm:t>
    </dgm:pt>
    <dgm:pt modelId="{C9D89A2E-7F0D-314C-9658-E07873CD8DE7}" type="parTrans" cxnId="{F568292F-4CA8-644F-A7C8-9A969CD4F1B9}">
      <dgm:prSet/>
      <dgm:spPr/>
      <dgm:t>
        <a:bodyPr/>
        <a:lstStyle/>
        <a:p>
          <a:endParaRPr lang="ru-RU"/>
        </a:p>
      </dgm:t>
    </dgm:pt>
    <dgm:pt modelId="{AA956C77-799F-284D-9EF8-90D6A90959FB}" type="sibTrans" cxnId="{F568292F-4CA8-644F-A7C8-9A969CD4F1B9}">
      <dgm:prSet/>
      <dgm:spPr/>
      <dgm:t>
        <a:bodyPr/>
        <a:lstStyle/>
        <a:p>
          <a:endParaRPr lang="ru-RU"/>
        </a:p>
      </dgm:t>
    </dgm:pt>
    <dgm:pt modelId="{2A4F3232-1ED9-4945-ACB5-D7FA1E71299A}" type="pres">
      <dgm:prSet presAssocID="{1135167B-60B0-504F-B577-BCC1185320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4AB4A5-B0E2-8542-A3B9-46FFC36CAC3B}" type="pres">
      <dgm:prSet presAssocID="{A7D9EA4E-BE06-6545-B3F2-CBC30494E22E}" presName="parentText" presStyleLbl="node1" presStyleIdx="0" presStyleCnt="1" custLinFactNeighborX="424" custLinFactNeighborY="-83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12FF8D-AA56-774F-9E9B-900252FE9BC1}" type="presOf" srcId="{1135167B-60B0-504F-B577-BCC118532018}" destId="{2A4F3232-1ED9-4945-ACB5-D7FA1E71299A}" srcOrd="0" destOrd="0" presId="urn:microsoft.com/office/officeart/2005/8/layout/vList2"/>
    <dgm:cxn modelId="{02B1EB57-564C-C64C-97A0-2E7DE95EE43B}" type="presOf" srcId="{A7D9EA4E-BE06-6545-B3F2-CBC30494E22E}" destId="{124AB4A5-B0E2-8542-A3B9-46FFC36CAC3B}" srcOrd="0" destOrd="0" presId="urn:microsoft.com/office/officeart/2005/8/layout/vList2"/>
    <dgm:cxn modelId="{F568292F-4CA8-644F-A7C8-9A969CD4F1B9}" srcId="{1135167B-60B0-504F-B577-BCC118532018}" destId="{A7D9EA4E-BE06-6545-B3F2-CBC30494E22E}" srcOrd="0" destOrd="0" parTransId="{C9D89A2E-7F0D-314C-9658-E07873CD8DE7}" sibTransId="{AA956C77-799F-284D-9EF8-90D6A90959FB}"/>
    <dgm:cxn modelId="{81205B0D-33E2-6143-963F-EE46D8502AC4}" type="presParOf" srcId="{2A4F3232-1ED9-4945-ACB5-D7FA1E71299A}" destId="{124AB4A5-B0E2-8542-A3B9-46FFC36CAC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39142-DE55-9D40-B0E2-C3ACA9A4B322}">
      <dsp:nvSpPr>
        <dsp:cNvPr id="0" name=""/>
        <dsp:cNvSpPr/>
      </dsp:nvSpPr>
      <dsp:spPr>
        <a:xfrm>
          <a:off x="0" y="24770"/>
          <a:ext cx="4572000" cy="8985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rotWithShape="0">
            <a:srgbClr val="000000">
              <a:alpha val="1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/>
            <a:t>В человеке должно быть все прекрасно: </a:t>
          </a:r>
          <a:br>
            <a:rPr lang="ru-RU" sz="1600" i="1" kern="1200" dirty="0"/>
          </a:br>
          <a:r>
            <a:rPr lang="ru-RU" sz="1600" i="1" kern="1200" dirty="0"/>
            <a:t>и лицо, и одежда, и душа, и мысли. </a:t>
          </a:r>
          <a:br>
            <a:rPr lang="ru-RU" sz="1600" i="1" kern="1200" dirty="0"/>
          </a:br>
          <a:r>
            <a:rPr lang="ru-RU" sz="1600" i="1" kern="1200" dirty="0"/>
            <a:t>А.П. Чехов</a:t>
          </a:r>
          <a:endParaRPr lang="ru-RU" sz="1600" kern="1200" dirty="0"/>
        </a:p>
      </dsp:txBody>
      <dsp:txXfrm>
        <a:off x="43864" y="68634"/>
        <a:ext cx="4484272" cy="810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39142-DE55-9D40-B0E2-C3ACA9A4B322}">
      <dsp:nvSpPr>
        <dsp:cNvPr id="0" name=""/>
        <dsp:cNvSpPr/>
      </dsp:nvSpPr>
      <dsp:spPr>
        <a:xfrm>
          <a:off x="0" y="0"/>
          <a:ext cx="8568952" cy="6955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rotWithShape="0">
            <a:srgbClr val="000000">
              <a:alpha val="1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i="1" kern="1200" dirty="0"/>
            <a:t>История школьной формы в России</a:t>
          </a:r>
          <a:endParaRPr lang="ru-RU" sz="2900" kern="1200" dirty="0"/>
        </a:p>
      </dsp:txBody>
      <dsp:txXfrm>
        <a:off x="33955" y="33955"/>
        <a:ext cx="8501042" cy="6276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AB4A5-B0E2-8542-A3B9-46FFC36CAC3B}">
      <dsp:nvSpPr>
        <dsp:cNvPr id="0" name=""/>
        <dsp:cNvSpPr/>
      </dsp:nvSpPr>
      <dsp:spPr>
        <a:xfrm>
          <a:off x="0" y="34090"/>
          <a:ext cx="8501042" cy="4797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/>
            <a:t>Существует мнение</a:t>
          </a:r>
          <a:r>
            <a:rPr lang="en-US" sz="2000" i="1" kern="1200" dirty="0"/>
            <a:t>,</a:t>
          </a:r>
          <a:r>
            <a:rPr lang="ru-RU" sz="2000" i="1" kern="1200" dirty="0"/>
            <a:t>что форма подавляет индивидуальность</a:t>
          </a:r>
          <a:endParaRPr lang="ru-RU" sz="2000" kern="1200" dirty="0"/>
        </a:p>
      </dsp:txBody>
      <dsp:txXfrm>
        <a:off x="23417" y="57507"/>
        <a:ext cx="8454208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DE840-A38D-4AD8-BBB4-72E041437AF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EC081-D852-4FFB-9FEE-D833D3B75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39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213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К созданию</a:t>
            </a:r>
            <a:r>
              <a:rPr lang="ru-RU" sz="2000" baseline="0" dirty="0"/>
              <a:t> единой школьной формы вернулись лишь в 1949 году, после победы в Великой Отечественной войне. Форма имела военные атрибуты, такие, как гимнастерка, фуражка и ремень.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49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С 1962 года у мальчиков форма утратила военную тему.</a:t>
            </a:r>
            <a:r>
              <a:rPr lang="ru-RU" sz="2000" baseline="0" dirty="0"/>
              <a:t> Страна жила мирной жизнью.</a:t>
            </a:r>
          </a:p>
          <a:p>
            <a:r>
              <a:rPr lang="ru-RU" sz="2000" dirty="0"/>
              <a:t>У девочек форма оставалась в виде платья с черным или праздничным белым фартуком.</a:t>
            </a: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031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Наши мамы и папы ходили в новой форме с 1973 года. На ней появились карманы</a:t>
            </a:r>
            <a:r>
              <a:rPr lang="ru-RU" sz="2000" baseline="0" dirty="0"/>
              <a:t> с клапанами, манжеты, шевроны на рукаве и алюминиевые пуговицы.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47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20688" y="4283968"/>
            <a:ext cx="5486400" cy="4114800"/>
          </a:xfrm>
        </p:spPr>
        <p:txBody>
          <a:bodyPr/>
          <a:lstStyle/>
          <a:p>
            <a:r>
              <a:rPr lang="ru-RU" sz="2000" dirty="0"/>
              <a:t>С 1992 года школьная</a:t>
            </a:r>
            <a:r>
              <a:rPr lang="ru-RU" sz="2000" baseline="0" dirty="0"/>
              <a:t> форма была упразднена. Теперь в школу ходили, кто как хочет. Но все-таки были определённые правила: одежда должна была быть чистой, аккуратной, приличной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25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С 1999 года форма</a:t>
            </a:r>
            <a:r>
              <a:rPr lang="ru-RU" sz="2000" baseline="0" dirty="0"/>
              <a:t> стала возвращаться во многие школы страны. Она не была одинаковой повсеместно, но в рамках параллели или школы требования были едиными.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038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Обсуждая историю школьной формы, мы обнаружили различие во взглядах на этот важный атрибут школьной жизни и решили провести небольшое исследование. В нем принимали участие ученики 3, 4 и 7 классов нашего лицея.</a:t>
            </a:r>
          </a:p>
          <a:p>
            <a:r>
              <a:rPr lang="ru-RU" sz="2000" dirty="0"/>
              <a:t>Третью часть из общего числа опрошенных составляли мальчики, 62% - девочки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44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Оказалась,</a:t>
            </a:r>
            <a:r>
              <a:rPr lang="ru-RU" sz="2000" baseline="0" dirty="0"/>
              <a:t> что форма нравится лишь тридцати трем процентам мальчиков и тридцати восьми процентам девочек. Причем, меньше всего любителей школьной формы оказалось в параллели четвертых классов.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84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Из негативных свойств школьной формы чаще всего упоминалось ее однообразие.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53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Из положительных аспектов школьной формы , ребята чаще всего указывали на ее объединяющую роль, способствующую</a:t>
            </a:r>
            <a:r>
              <a:rPr lang="ru-RU" sz="2000" baseline="0" dirty="0"/>
              <a:t> формированию единого дружного коллектива в классе.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29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Если бы не форма, то и девочки, и мальчики предпочли бы носить джинсовую одежду, а так же свитера и брюки. 14% девочек и каждый пятый мальчик  хотели бы</a:t>
            </a:r>
            <a:r>
              <a:rPr lang="ru-RU" sz="2000" baseline="0" dirty="0"/>
              <a:t> приходить в школу в домашней одежде.</a:t>
            </a:r>
          </a:p>
          <a:p>
            <a:r>
              <a:rPr lang="ru-RU" sz="2000" dirty="0"/>
              <a:t>	</a:t>
            </a:r>
            <a:r>
              <a:rPr lang="ru-RU" sz="2000" baseline="0" dirty="0"/>
              <a:t> Были варианты и более экзотические, такие как </a:t>
            </a:r>
            <a:r>
              <a:rPr lang="ru-RU" sz="2000" baseline="0" dirty="0" err="1"/>
              <a:t>леггинсы</a:t>
            </a:r>
            <a:r>
              <a:rPr lang="ru-RU" sz="2000" baseline="0" dirty="0"/>
              <a:t>, шорты, </a:t>
            </a:r>
            <a:r>
              <a:rPr lang="ru-RU" sz="2000" baseline="0" dirty="0" err="1"/>
              <a:t>реперские</a:t>
            </a:r>
            <a:r>
              <a:rPr lang="ru-RU" sz="2000" baseline="0" dirty="0"/>
              <a:t> наряды и просто модные варианты. Дважды упоминался брэнд </a:t>
            </a:r>
            <a:r>
              <a:rPr lang="en-US" sz="2000" baseline="0" dirty="0"/>
              <a:t>Gucci</a:t>
            </a:r>
            <a:r>
              <a:rPr lang="ru-RU" sz="2000" baseline="0" dirty="0"/>
              <a:t>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8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/>
              <a:t>Однажды, листая семейный альбом, я обратила внимание на школьную фотографию моей мамы.</a:t>
            </a:r>
            <a:r>
              <a:rPr lang="ru-RU" sz="1800" baseline="0" dirty="0"/>
              <a:t> Все ребята на ней были в форме, но не такой, какую мы носим сейчас. На другой фотографии, уже  в старших классах, все были почему–то  одеты  по-своему. И мама мне пояснила, что школьная форма была не всегда и была  разная в разные времена. Я рассказала об это одноклассникам, и мы решили изучить все, что касается школьной формы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48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Сделать</a:t>
            </a:r>
            <a:r>
              <a:rPr lang="ru-RU" sz="2000" baseline="0" dirty="0"/>
              <a:t> школьную форму более привлекательной,</a:t>
            </a:r>
            <a:r>
              <a:rPr lang="ru-RU" sz="2000" dirty="0"/>
              <a:t> </a:t>
            </a:r>
            <a:r>
              <a:rPr lang="ru-RU" sz="2000" baseline="0" dirty="0"/>
              <a:t>по мнению девочек, мог бы другой цвет ткани, а по мнению мальчиков -эмблема и имя, вышитые на форме.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14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Входе</a:t>
            </a:r>
            <a:r>
              <a:rPr lang="ru-RU" baseline="0" dirty="0"/>
              <a:t> работы над проектом состоялся дискуссионный урок со школьным психологом. Мы разделились на три группы и рассматривали проблему с точки зрения родителей, учителей и учеников. В ходе обсуждения</a:t>
            </a:r>
            <a:r>
              <a:rPr lang="en-US" baseline="0" dirty="0"/>
              <a:t> </a:t>
            </a:r>
            <a:r>
              <a:rPr lang="ru-RU" baseline="0" dirty="0"/>
              <a:t>были выявлены и плюсы и минусы школьной формы, но плюсов оказалось больше. С точки зрения психологии форма - это средство организации  ученика, некий ритуал, настраивающий детей на учебу. Единство школьной формы -  это знак принадлежности к школьной семье, солидарности с ее традициями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8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Состоялась так же лекция врача о выборе фасона</a:t>
            </a:r>
            <a:r>
              <a:rPr lang="ru-RU" baseline="0" dirty="0"/>
              <a:t> и материала для школьной формы с учетом возможных неблагоприятных факторов. Форма должна быть из натуральных тканей, свободного покроя, чтоб при длительном сидении не нарушать кровообращение в  области нижних конечностей и малого таза.</a:t>
            </a:r>
          </a:p>
          <a:p>
            <a:r>
              <a:rPr lang="ru-RU" baseline="0" dirty="0"/>
              <a:t>Важно так же выбирать спокойные цвета….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07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Школьная форма помимо России есть во многих странах мира, в том числе,  в самых  больших - Китае и Индии, Мексике и Японии, Великобритании и Австралии.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07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07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Она отвечает местным обычаям,</a:t>
            </a:r>
            <a:r>
              <a:rPr lang="ru-RU" sz="2000" baseline="0" dirty="0"/>
              <a:t> особенностям климата, но везде подчеркивает важность и престижность учебы в целом.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495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495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Проведя эту</a:t>
            </a:r>
            <a:r>
              <a:rPr lang="ru-RU" sz="2000" baseline="0" dirty="0"/>
              <a:t> исследовательскую работу, мы стали замечать, что своя форма есть и у взрослых</a:t>
            </a:r>
            <a:r>
              <a:rPr lang="ru-RU" sz="2000" dirty="0"/>
              <a:t> -</a:t>
            </a:r>
            <a:r>
              <a:rPr lang="ru-RU" sz="2000" baseline="0" dirty="0"/>
              <a:t> представителей различных профессий. Это и венные, и сотрудники полиции, врачи и пожарные, летчики и стюардессы, повара, сварщики, машинисты поездов….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68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Значит, наша</a:t>
            </a:r>
            <a:r>
              <a:rPr lang="ru-RU" sz="2000" baseline="0" dirty="0"/>
              <a:t> школьная форма, которую мы так </a:t>
            </a:r>
            <a:r>
              <a:rPr lang="ru-RU" sz="2000" baseline="0"/>
              <a:t>привычно надеваем </a:t>
            </a:r>
            <a:r>
              <a:rPr lang="ru-RU" sz="2000" baseline="0" dirty="0"/>
              <a:t>каждый день – это первый шаг в свою будущую профессию, в большую </a:t>
            </a:r>
            <a:r>
              <a:rPr lang="ru-RU" sz="2000" baseline="0"/>
              <a:t>взрослую жизнь.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0EC081-D852-4FFB-9FEE-D833D3B755C0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6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400" dirty="0"/>
          </a:p>
          <a:p>
            <a:r>
              <a:rPr lang="ru-RU" sz="2400" dirty="0"/>
              <a:t>Представляем вашему вниманию нашу исследовательскую работу: «Школьная форма: вчера, сегодня завтра….»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01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466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30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Ношение школьной формы прописано уставом нашего лицея с 2000000 г. и, начиная исследование, мы не ставили цель искать повод для ее отмены.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21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Мы хотели узнать отношение учащихся</a:t>
            </a:r>
            <a:r>
              <a:rPr lang="ru-RU" sz="2000" baseline="0" dirty="0"/>
              <a:t> к школьной форме и, при необходимости, помочь поднять престиж этого важного компонента школьной жизни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88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Свою работу мы разделили</a:t>
            </a:r>
            <a:r>
              <a:rPr lang="ru-RU" baseline="0" dirty="0"/>
              <a:t> </a:t>
            </a:r>
            <a:r>
              <a:rPr lang="ru-RU" dirty="0"/>
              <a:t>на три направления: изучение истории школьной формы, анкетирование учащихся и моделирование школьной формы будущего.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347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История школьной формы в России началась с 1834 года, когда сам император Николай </a:t>
            </a:r>
            <a:r>
              <a:rPr lang="en-US" sz="2000" dirty="0"/>
              <a:t>I</a:t>
            </a:r>
            <a:r>
              <a:rPr lang="ru-RU" sz="2000" dirty="0"/>
              <a:t> утвердил «Положение о гражданских мундирах». Тогда форма появилась у мальчиков и была похожа на военную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59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Женская форма появилась почти через 60 лет , когда начали появляться учебные заведения для девочек. Практически такой она оставалась</a:t>
            </a:r>
            <a:r>
              <a:rPr lang="ru-RU" sz="2000" baseline="0" dirty="0"/>
              <a:t> последующие 100 лет.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480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/>
              <a:t>После   октябрьской</a:t>
            </a:r>
            <a:r>
              <a:rPr lang="ru-RU" sz="2000" baseline="0" dirty="0"/>
              <a:t> революции 1917 года в стране отменили школьную форму, как пережиток царского режима. Да и вряд ли было возможно обеспечить единообразной формой всех учащихся в стране, пережившей гражданскую и первую мировую войны.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C081-D852-4FFB-9FEE-D833D3B755C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0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B7829F-0B66-49D9-9E90-F58CE8BC6288}" type="datetimeFigureOut">
              <a:rPr lang="ru-RU" smtClean="0">
                <a:solidFill>
                  <a:srgbClr val="ECE9C6"/>
                </a:solidFill>
              </a:rPr>
              <a:pPr/>
              <a:t>23.04.2019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D1DFCD-E0EE-4C36-A9DD-6011D689C5B7}" type="slidenum">
              <a:rPr lang="ru-RU" smtClean="0">
                <a:solidFill>
                  <a:srgbClr val="ECE9C6"/>
                </a:solidFill>
              </a:rPr>
              <a:pPr/>
              <a:t>‹#›</a:t>
            </a:fld>
            <a:endParaRPr lang="ru-RU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28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3956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16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5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108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5882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9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08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3135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868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DB7829F-0B66-49D9-9E90-F58CE8BC6288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8D1DFCD-E0EE-4C36-A9DD-6011D689C5B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DB7829F-0B66-49D9-9E90-F58CE8BC6288}" type="datetimeFigureOut">
              <a:rPr lang="ru-RU" smtClean="0">
                <a:solidFill>
                  <a:srgbClr val="895D1D"/>
                </a:solidFill>
              </a:rPr>
              <a:pPr/>
              <a:t>23.04.2019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8D1DFCD-E0EE-4C36-A9DD-6011D689C5B7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6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avmir.ru/shkolnaya-forma-stran-i-narodov-mira-foto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eshzhanna.livejournal.com/" TargetMode="External"/><Relationship Id="rId4" Type="http://schemas.openxmlformats.org/officeDocument/2006/relationships/hyperlink" Target="https://www.rosodezhdaspb.ru/useful_information/istoriya_shkolnoy_formy_v_rossii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9A78FB-388D-624A-AD15-FEEDBA40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C6A7F95-7860-B941-B8BD-43AEFD3DAF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чеб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72912"/>
            <a:ext cx="8496944" cy="682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80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37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9832" y="2248347"/>
            <a:ext cx="5384920" cy="3877815"/>
          </a:xfrm>
        </p:spPr>
        <p:txBody>
          <a:bodyPr/>
          <a:lstStyle/>
          <a:p>
            <a:r>
              <a:rPr lang="ru-RU" dirty="0"/>
              <a:t>Ученическая форма для девочек была утверждена на 60 лет позже, по мере развития женского образования.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692696"/>
            <a:ext cx="7756263" cy="1054250"/>
          </a:xfrm>
        </p:spPr>
        <p:txBody>
          <a:bodyPr/>
          <a:lstStyle/>
          <a:p>
            <a:r>
              <a:rPr lang="ru-RU" dirty="0"/>
              <a:t>1896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6" t="3492"/>
          <a:stretch/>
        </p:blipFill>
        <p:spPr>
          <a:xfrm>
            <a:off x="394048" y="2060848"/>
            <a:ext cx="2664296" cy="42669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06D9DD8-3519-8D40-85C7-73A259ABA3D1}"/>
              </a:ext>
            </a:extLst>
          </p:cNvPr>
          <p:cNvGrpSpPr/>
          <p:nvPr/>
        </p:nvGrpSpPr>
        <p:grpSpPr>
          <a:xfrm>
            <a:off x="282145" y="20779"/>
            <a:ext cx="8568952" cy="695565"/>
            <a:chOff x="0" y="0"/>
            <a:chExt cx="8568952" cy="695565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11CDFDFD-529E-5349-BDDE-79567D845D41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xmlns="" id="{6BF0E09F-9F0D-D247-8789-73FEF465FD8C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5178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Школьная форма была отменена, как наследие царско-полицейского режима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790574"/>
            <a:ext cx="7756263" cy="1054250"/>
          </a:xfrm>
        </p:spPr>
        <p:txBody>
          <a:bodyPr/>
          <a:lstStyle/>
          <a:p>
            <a:r>
              <a:rPr lang="ru-RU" dirty="0"/>
              <a:t>1918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/>
          <a:stretch/>
        </p:blipFill>
        <p:spPr>
          <a:xfrm>
            <a:off x="1912588" y="3084946"/>
            <a:ext cx="4963668" cy="323055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FA1E9A10-ED76-6D4B-A9D5-ADD97EF32154}"/>
              </a:ext>
            </a:extLst>
          </p:cNvPr>
          <p:cNvGrpSpPr/>
          <p:nvPr/>
        </p:nvGrpSpPr>
        <p:grpSpPr>
          <a:xfrm>
            <a:off x="282145" y="116632"/>
            <a:ext cx="8568952" cy="695565"/>
            <a:chOff x="0" y="0"/>
            <a:chExt cx="8568952" cy="695565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65CDD42F-632F-694E-99BB-BE1305081E8E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xmlns="" id="{A1C42632-DF7D-8346-8857-C075D3E04573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2728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5600945" cy="3877815"/>
          </a:xfrm>
        </p:spPr>
        <p:txBody>
          <a:bodyPr/>
          <a:lstStyle/>
          <a:p>
            <a:r>
              <a:rPr lang="ru-RU" dirty="0"/>
              <a:t>Школьная форма становится вновь обязательной. </a:t>
            </a:r>
          </a:p>
          <a:p>
            <a:r>
              <a:rPr lang="ru-RU" dirty="0"/>
              <a:t>У мальчиков - это военная гимнастерка с воротничком стоечкой.</a:t>
            </a:r>
          </a:p>
          <a:p>
            <a:r>
              <a:rPr lang="ru-RU" dirty="0"/>
              <a:t> У девочек – коричневые шерстяные платья с черным передником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836712"/>
            <a:ext cx="7756263" cy="1054250"/>
          </a:xfrm>
        </p:spPr>
        <p:txBody>
          <a:bodyPr/>
          <a:lstStyle/>
          <a:p>
            <a:r>
              <a:rPr lang="ru-RU" dirty="0"/>
              <a:t>1949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t="25574" r="42335" b="10943"/>
          <a:stretch/>
        </p:blipFill>
        <p:spPr>
          <a:xfrm>
            <a:off x="5940152" y="2360510"/>
            <a:ext cx="2895092" cy="302433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A873F8B-1E9F-5D44-BE57-80E8448BC168}"/>
              </a:ext>
            </a:extLst>
          </p:cNvPr>
          <p:cNvGrpSpPr/>
          <p:nvPr/>
        </p:nvGrpSpPr>
        <p:grpSpPr>
          <a:xfrm>
            <a:off x="266292" y="166292"/>
            <a:ext cx="8568952" cy="695565"/>
            <a:chOff x="0" y="0"/>
            <a:chExt cx="8568952" cy="695565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76F529E3-4EE7-7F49-9D27-EA52DD087E3C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xmlns="" id="{77720E12-76F7-0342-A4BF-3E091421E261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5906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248347"/>
            <a:ext cx="7833192" cy="3877815"/>
          </a:xfrm>
        </p:spPr>
        <p:txBody>
          <a:bodyPr/>
          <a:lstStyle/>
          <a:p>
            <a:r>
              <a:rPr lang="ru-RU" dirty="0"/>
              <a:t>Гимнастерки у мальчиков заменили на шерстяные костюмы на четырех пуговицах.</a:t>
            </a:r>
          </a:p>
          <a:p>
            <a:r>
              <a:rPr lang="ru-RU" dirty="0"/>
              <a:t>Форма девочек осталась прежней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6177" y="790574"/>
            <a:ext cx="7756263" cy="1054250"/>
          </a:xfrm>
        </p:spPr>
        <p:txBody>
          <a:bodyPr/>
          <a:lstStyle/>
          <a:p>
            <a:r>
              <a:rPr lang="en-US" dirty="0"/>
              <a:t>1962 </a:t>
            </a:r>
            <a:r>
              <a:rPr lang="ru-RU" dirty="0"/>
              <a:t>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t="20576" r="23089" b="3916"/>
          <a:stretch/>
        </p:blipFill>
        <p:spPr>
          <a:xfrm>
            <a:off x="2915816" y="3510069"/>
            <a:ext cx="2592288" cy="2970622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6CB3B269-12D6-9C49-8981-EC137CB41120}"/>
              </a:ext>
            </a:extLst>
          </p:cNvPr>
          <p:cNvGrpSpPr/>
          <p:nvPr/>
        </p:nvGrpSpPr>
        <p:grpSpPr>
          <a:xfrm>
            <a:off x="243680" y="116632"/>
            <a:ext cx="8568952" cy="695565"/>
            <a:chOff x="0" y="0"/>
            <a:chExt cx="8568952" cy="695565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23E3996-5ED7-904F-A266-8D1308B6DE4D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xmlns="" id="{ED97CE20-F38A-AA4A-9C41-659F7646EC62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5531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1774" r="2503" b="2166"/>
          <a:stretch/>
        </p:blipFill>
        <p:spPr>
          <a:xfrm>
            <a:off x="1043608" y="908720"/>
            <a:ext cx="7019048" cy="4750418"/>
          </a:xfrm>
          <a:ln w="25400"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71600" y="594928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Школа № 23 г. Иваново 1959 год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260B947-0DD1-3B48-9BC2-A3BE576A12EF}"/>
              </a:ext>
            </a:extLst>
          </p:cNvPr>
          <p:cNvGrpSpPr/>
          <p:nvPr/>
        </p:nvGrpSpPr>
        <p:grpSpPr>
          <a:xfrm>
            <a:off x="179512" y="0"/>
            <a:ext cx="8568952" cy="695565"/>
            <a:chOff x="0" y="0"/>
            <a:chExt cx="8568952" cy="69556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xmlns="" id="{241DD891-5C66-1647-A73B-C0CFBAD8AF66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>
              <a:extLst>
                <a:ext uri="{FF2B5EF4-FFF2-40B4-BE49-F238E27FC236}">
                  <a16:creationId xmlns:a16="http://schemas.microsoft.com/office/drawing/2014/main" xmlns="" id="{6B29EF56-802F-3041-82BC-2D79D571CD40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5811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916833"/>
            <a:ext cx="2448439" cy="420933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Новая реформа школьной формы у мальчиков.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На фото – 5А класс нашей школы 1986г.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718566"/>
            <a:ext cx="7756263" cy="1054250"/>
          </a:xfrm>
        </p:spPr>
        <p:txBody>
          <a:bodyPr/>
          <a:lstStyle/>
          <a:p>
            <a:r>
              <a:rPr lang="ru-RU" dirty="0"/>
              <a:t>1973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4777" b="15568"/>
          <a:stretch/>
        </p:blipFill>
        <p:spPr>
          <a:xfrm>
            <a:off x="3147686" y="2132856"/>
            <a:ext cx="5312745" cy="3897832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DC12F4C-FD0F-384C-A092-002915531DD4}"/>
              </a:ext>
            </a:extLst>
          </p:cNvPr>
          <p:cNvGrpSpPr/>
          <p:nvPr/>
        </p:nvGrpSpPr>
        <p:grpSpPr>
          <a:xfrm>
            <a:off x="282145" y="76160"/>
            <a:ext cx="8568952" cy="695565"/>
            <a:chOff x="0" y="0"/>
            <a:chExt cx="8568952" cy="695565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92D6ED5F-878E-4949-9707-5077EA728B8B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xmlns="" id="{0C272C3E-C714-1C46-A935-6159ED15A9F0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2764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63688" y="2248347"/>
            <a:ext cx="6681064" cy="3877815"/>
          </a:xfrm>
        </p:spPr>
        <p:txBody>
          <a:bodyPr/>
          <a:lstStyle/>
          <a:p>
            <a:r>
              <a:rPr lang="ru-RU" dirty="0"/>
              <a:t>Школьная форма отменена.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5876" y="750408"/>
            <a:ext cx="7756263" cy="1054250"/>
          </a:xfrm>
        </p:spPr>
        <p:txBody>
          <a:bodyPr/>
          <a:lstStyle/>
          <a:p>
            <a:r>
              <a:rPr lang="ru-RU" dirty="0"/>
              <a:t>1992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11487" b="11835"/>
          <a:stretch/>
        </p:blipFill>
        <p:spPr>
          <a:xfrm>
            <a:off x="1979712" y="2706815"/>
            <a:ext cx="5328592" cy="3832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67BF75E-C8D5-C740-97E7-8CD009E951BF}"/>
              </a:ext>
            </a:extLst>
          </p:cNvPr>
          <p:cNvGrpSpPr/>
          <p:nvPr/>
        </p:nvGrpSpPr>
        <p:grpSpPr>
          <a:xfrm>
            <a:off x="359532" y="157455"/>
            <a:ext cx="8568952" cy="695565"/>
            <a:chOff x="0" y="0"/>
            <a:chExt cx="8568952" cy="695565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FCD9779A-4D21-8E48-B8F1-627BEF36477A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xmlns="" id="{0980588D-B220-2A49-B43D-CA3A253340FF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5363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248794"/>
            <a:ext cx="4880865" cy="3877815"/>
          </a:xfrm>
        </p:spPr>
        <p:txBody>
          <a:bodyPr>
            <a:normAutofit/>
          </a:bodyPr>
          <a:lstStyle/>
          <a:p>
            <a:r>
              <a:rPr lang="ru-RU" sz="2000" dirty="0"/>
              <a:t>Отдельные субъекты Российской федерации приняли решение о введении единой школьной формы. </a:t>
            </a:r>
          </a:p>
          <a:p>
            <a:r>
              <a:rPr lang="ru-RU" sz="2000" dirty="0"/>
              <a:t>Вернулась она и в наш лицей.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4432" y="713848"/>
            <a:ext cx="7756263" cy="1054250"/>
          </a:xfrm>
        </p:spPr>
        <p:txBody>
          <a:bodyPr/>
          <a:lstStyle/>
          <a:p>
            <a:r>
              <a:rPr lang="ru-RU" dirty="0"/>
              <a:t>1999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50C4279-B957-A44F-91B6-F9935045B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4757"/>
            <a:ext cx="3939607" cy="2954705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42EC68AF-13C1-6341-81BF-8087C8374DBB}"/>
              </a:ext>
            </a:extLst>
          </p:cNvPr>
          <p:cNvGrpSpPr/>
          <p:nvPr/>
        </p:nvGrpSpPr>
        <p:grpSpPr>
          <a:xfrm>
            <a:off x="418152" y="115949"/>
            <a:ext cx="8568952" cy="695565"/>
            <a:chOff x="0" y="0"/>
            <a:chExt cx="8568952" cy="69556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xmlns="" id="{DB66D5B9-EC1B-014C-9814-44411BEE02D3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>
              <a:extLst>
                <a:ext uri="{FF2B5EF4-FFF2-40B4-BE49-F238E27FC236}">
                  <a16:creationId xmlns:a16="http://schemas.microsoft.com/office/drawing/2014/main" xmlns="" id="{CE940478-189C-B147-BFF6-46E12C095A73}"/>
                </a:ext>
              </a:extLst>
            </p:cNvPr>
            <p:cNvSpPr txBox="1"/>
            <p:nvPr/>
          </p:nvSpPr>
          <p:spPr>
            <a:xfrm>
              <a:off x="33955" y="33955"/>
              <a:ext cx="850104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900" i="1" kern="1200" dirty="0"/>
                <a:t>История школьной формы в России</a:t>
              </a:r>
              <a:endParaRPr lang="ru-RU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9268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99592" y="188640"/>
            <a:ext cx="6512511" cy="1944216"/>
          </a:xfrm>
        </p:spPr>
        <p:txBody>
          <a:bodyPr/>
          <a:lstStyle/>
          <a:p>
            <a:r>
              <a:rPr lang="ru-RU" sz="4000" dirty="0"/>
              <a:t>В исследовании приняли участие 72 ученика </a:t>
            </a: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09010322"/>
              </p:ext>
            </p:extLst>
          </p:nvPr>
        </p:nvGraphicFramePr>
        <p:xfrm>
          <a:off x="1259632" y="2996952"/>
          <a:ext cx="6400800" cy="347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8122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12511" cy="1143000"/>
          </a:xfrm>
        </p:spPr>
        <p:txBody>
          <a:bodyPr/>
          <a:lstStyle/>
          <a:p>
            <a:r>
              <a:rPr lang="ru-RU" sz="4000" dirty="0"/>
              <a:t>Нравится ли нам ходить в школьной форме?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02539189"/>
              </p:ext>
            </p:extLst>
          </p:nvPr>
        </p:nvGraphicFramePr>
        <p:xfrm>
          <a:off x="611560" y="1844824"/>
          <a:ext cx="388843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03961828"/>
              </p:ext>
            </p:extLst>
          </p:nvPr>
        </p:nvGraphicFramePr>
        <p:xfrm>
          <a:off x="4860032" y="3140968"/>
          <a:ext cx="3346450" cy="3114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84168" y="292494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Нравится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811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r="3116"/>
          <a:stretch/>
        </p:blipFill>
        <p:spPr>
          <a:xfrm>
            <a:off x="395536" y="260648"/>
            <a:ext cx="4942114" cy="3535680"/>
          </a:xfrm>
          <a:prstGeom prst="rect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714">
            <a:off x="4450743" y="692696"/>
            <a:ext cx="3993450" cy="286908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9893" r="9623" b="9325"/>
          <a:stretch/>
        </p:blipFill>
        <p:spPr>
          <a:xfrm rot="20756451">
            <a:off x="509479" y="2787982"/>
            <a:ext cx="4332749" cy="3250898"/>
          </a:xfrm>
          <a:ln w="254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3037" r="12024" b="11553"/>
          <a:stretch/>
        </p:blipFill>
        <p:spPr>
          <a:xfrm rot="440871">
            <a:off x="3605057" y="2790692"/>
            <a:ext cx="4964617" cy="342206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50196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12511" cy="1143000"/>
          </a:xfrm>
        </p:spPr>
        <p:txBody>
          <a:bodyPr/>
          <a:lstStyle/>
          <a:p>
            <a:r>
              <a:rPr lang="ru-RU" sz="4000" dirty="0"/>
              <a:t>Школьную форму считают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77954426"/>
              </p:ext>
            </p:extLst>
          </p:nvPr>
        </p:nvGraphicFramePr>
        <p:xfrm>
          <a:off x="827584" y="2060848"/>
          <a:ext cx="7632848" cy="426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0090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48872" cy="1143000"/>
          </a:xfrm>
        </p:spPr>
        <p:txBody>
          <a:bodyPr/>
          <a:lstStyle/>
          <a:p>
            <a:r>
              <a:rPr lang="ru-RU" sz="4000" dirty="0"/>
              <a:t>Школьную форму считают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891318342"/>
              </p:ext>
            </p:extLst>
          </p:nvPr>
        </p:nvGraphicFramePr>
        <p:xfrm>
          <a:off x="683568" y="1988840"/>
          <a:ext cx="7776864" cy="448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1081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42228143"/>
              </p:ext>
            </p:extLst>
          </p:nvPr>
        </p:nvGraphicFramePr>
        <p:xfrm>
          <a:off x="395536" y="1268760"/>
          <a:ext cx="421213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19064300"/>
              </p:ext>
            </p:extLst>
          </p:nvPr>
        </p:nvGraphicFramePr>
        <p:xfrm>
          <a:off x="4716016" y="1268760"/>
          <a:ext cx="3960440" cy="475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6672"/>
            <a:ext cx="6512511" cy="1080120"/>
          </a:xfrm>
        </p:spPr>
        <p:txBody>
          <a:bodyPr/>
          <a:lstStyle/>
          <a:p>
            <a:r>
              <a:rPr lang="ru-RU" sz="4000" dirty="0"/>
              <a:t>Если не форма то</a:t>
            </a:r>
            <a:r>
              <a:rPr lang="ru-RU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39241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512511" cy="1143000"/>
          </a:xfrm>
        </p:spPr>
        <p:txBody>
          <a:bodyPr/>
          <a:lstStyle/>
          <a:p>
            <a:r>
              <a:rPr lang="ru-RU" sz="4000" dirty="0"/>
              <a:t>Что может улучшить школьную форму?</a:t>
            </a: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82757017"/>
              </p:ext>
            </p:extLst>
          </p:nvPr>
        </p:nvGraphicFramePr>
        <p:xfrm>
          <a:off x="1043608" y="1916832"/>
          <a:ext cx="7272808" cy="4410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5840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3E9AC58-EA03-1143-B49B-535BC5BB1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36" y="3025718"/>
            <a:ext cx="4957569" cy="371817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D6B5E73-2DA6-3743-BCB1-16C77A36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Урок по моделированию школьной формы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07557D-22F0-4E40-9DA6-92AB1FFD6974}"/>
              </a:ext>
            </a:extLst>
          </p:cNvPr>
          <p:cNvSpPr txBox="1"/>
          <p:nvPr/>
        </p:nvSpPr>
        <p:spPr>
          <a:xfrm>
            <a:off x="467544" y="2050868"/>
            <a:ext cx="7977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Состоялся творческий урок по моделированию школьной формы</a:t>
            </a:r>
            <a:r>
              <a:rPr lang="en-US" sz="2400" dirty="0"/>
              <a:t>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0361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2936649" cy="387781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Состоялся урок- дискуссия со школьным психологом;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Мнение специалистов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20888"/>
            <a:ext cx="4832085" cy="362406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51BACF-E1B4-1649-B14B-8F3596C17E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20601" r="2705" b="8001"/>
          <a:stretch/>
        </p:blipFill>
        <p:spPr>
          <a:xfrm>
            <a:off x="699247" y="4293096"/>
            <a:ext cx="1740411" cy="1747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667A38-9A5B-BB4A-B576-B70EB7DF4C4E}"/>
              </a:ext>
            </a:extLst>
          </p:cNvPr>
          <p:cNvSpPr txBox="1"/>
          <p:nvPr/>
        </p:nvSpPr>
        <p:spPr>
          <a:xfrm>
            <a:off x="179512" y="6228768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Шеврон МАОУ Лицея № 21</a:t>
            </a:r>
          </a:p>
        </p:txBody>
      </p:sp>
    </p:spTree>
    <p:extLst>
      <p:ext uri="{BB962C8B-B14F-4D97-AF65-F5344CB8AC3E}">
        <p14:creationId xmlns:p14="http://schemas.microsoft.com/office/powerpoint/2010/main" val="90736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В ходе работы над проектом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8" t="6812" r="5477" b="14954"/>
          <a:stretch/>
        </p:blipFill>
        <p:spPr>
          <a:xfrm>
            <a:off x="5796136" y="2344689"/>
            <a:ext cx="2615962" cy="3672408"/>
          </a:xfrm>
          <a:ln w="254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344688"/>
            <a:ext cx="4896544" cy="367240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26900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3440705" cy="3877815"/>
          </a:xfrm>
        </p:spPr>
        <p:txBody>
          <a:bodyPr/>
          <a:lstStyle/>
          <a:p>
            <a:r>
              <a:rPr lang="ru-RU" dirty="0"/>
              <a:t> Состоялась беседа с  врачом о неблагоприятном воздействии на здоровье некоторых видов одежды;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Мнение специалистов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"/>
          <a:stretch/>
        </p:blipFill>
        <p:spPr>
          <a:xfrm>
            <a:off x="3995936" y="2278151"/>
            <a:ext cx="4666425" cy="369607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50311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FE22B26-6A0B-4C46-8E8B-AC6CA36B0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76872"/>
            <a:ext cx="2629768" cy="394465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20E0489-D953-8C4A-994D-0B7240AD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Мнение эксперта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1A3D51-6EA0-2340-94DE-C904CC962247}"/>
              </a:ext>
            </a:extLst>
          </p:cNvPr>
          <p:cNvSpPr txBox="1"/>
          <p:nvPr/>
        </p:nvSpPr>
        <p:spPr>
          <a:xfrm>
            <a:off x="323528" y="2276872"/>
            <a:ext cx="5491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Школьная форма</a:t>
            </a:r>
            <a:r>
              <a:rPr lang="en-US" sz="2400" dirty="0"/>
              <a:t>: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/>
              <a:t>Воспитывает стиль</a:t>
            </a:r>
            <a:r>
              <a:rPr lang="en-US" sz="2400" i="1" dirty="0"/>
              <a:t>;</a:t>
            </a:r>
            <a:endParaRPr lang="ru-RU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/>
              <a:t>Помогает сформировать вкус к одежде</a:t>
            </a:r>
            <a:r>
              <a:rPr lang="en-US" sz="2400" i="1" dirty="0"/>
              <a:t>;</a:t>
            </a:r>
            <a:endParaRPr lang="ru-RU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/>
              <a:t>Формирует отношение к тебе окружающих</a:t>
            </a:r>
            <a:endParaRPr lang="en-US" sz="2400" i="1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E0C9E8-BA04-9749-883E-3220BC5FC22F}"/>
              </a:ext>
            </a:extLst>
          </p:cNvPr>
          <p:cNvSpPr txBox="1"/>
          <p:nvPr/>
        </p:nvSpPr>
        <p:spPr>
          <a:xfrm>
            <a:off x="3563888" y="6381328"/>
            <a:ext cx="532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Модельер-профессионал Вячеслав Зайцев</a:t>
            </a:r>
          </a:p>
        </p:txBody>
      </p:sp>
    </p:spTree>
    <p:extLst>
      <p:ext uri="{BB962C8B-B14F-4D97-AF65-F5344CB8AC3E}">
        <p14:creationId xmlns:p14="http://schemas.microsoft.com/office/powerpoint/2010/main" val="1445932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FA888EA-6B79-F648-BBFB-F2FFF757C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84984"/>
            <a:ext cx="5544616" cy="3443726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1A737E7-F062-F749-8597-E6F80BB8E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91" y="1052736"/>
            <a:ext cx="7267886" cy="571670"/>
          </a:xfrm>
        </p:spPr>
        <p:txBody>
          <a:bodyPr/>
          <a:lstStyle/>
          <a:p>
            <a:r>
              <a:rPr lang="ru-RU" sz="4400" dirty="0"/>
              <a:t>Царскосельский лицей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D84A1F-5282-5E40-94BB-A21F8496C58C}"/>
              </a:ext>
            </a:extLst>
          </p:cNvPr>
          <p:cNvSpPr txBox="1"/>
          <p:nvPr/>
        </p:nvSpPr>
        <p:spPr>
          <a:xfrm>
            <a:off x="880160" y="2211794"/>
            <a:ext cx="822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</a:t>
            </a:r>
            <a:r>
              <a:rPr lang="en-US" dirty="0"/>
              <a:t>. C. </a:t>
            </a:r>
            <a:r>
              <a:rPr lang="ru-RU" dirty="0"/>
              <a:t>Пушкин</a:t>
            </a:r>
            <a:r>
              <a:rPr lang="en-US" dirty="0"/>
              <a:t>,</a:t>
            </a:r>
            <a:r>
              <a:rPr lang="ru-RU" dirty="0"/>
              <a:t> будучи лицеистом</a:t>
            </a:r>
            <a:r>
              <a:rPr lang="en-US" dirty="0"/>
              <a:t>,</a:t>
            </a:r>
            <a:r>
              <a:rPr lang="ru-RU" dirty="0"/>
              <a:t> тоже носил школьную форму</a:t>
            </a:r>
            <a:r>
              <a:rPr lang="en-US" dirty="0"/>
              <a:t>.</a:t>
            </a:r>
          </a:p>
          <a:p>
            <a:r>
              <a:rPr lang="ru-RU" dirty="0"/>
              <a:t> </a:t>
            </a:r>
            <a:r>
              <a:rPr lang="ru-RU" b="1" dirty="0"/>
              <a:t>Самоутверждение</a:t>
            </a:r>
            <a:r>
              <a:rPr lang="ru-RU" dirty="0"/>
              <a:t> ученика в школе</a:t>
            </a:r>
            <a:r>
              <a:rPr lang="en-US" dirty="0"/>
              <a:t>, </a:t>
            </a:r>
            <a:r>
              <a:rPr lang="ru-RU" dirty="0"/>
              <a:t>должно происходить через его</a:t>
            </a:r>
          </a:p>
          <a:p>
            <a:r>
              <a:rPr lang="ru-RU" b="1" dirty="0"/>
              <a:t>творческие</a:t>
            </a:r>
            <a:r>
              <a:rPr lang="ru-RU" dirty="0"/>
              <a:t> и </a:t>
            </a:r>
            <a:r>
              <a:rPr lang="ru-RU" b="1" dirty="0"/>
              <a:t>интеллектуальные</a:t>
            </a:r>
            <a:r>
              <a:rPr lang="ru-RU" dirty="0"/>
              <a:t> успехи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5C1B5D9-9FE3-A740-BD3C-D375CEB4F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851721"/>
              </p:ext>
            </p:extLst>
          </p:nvPr>
        </p:nvGraphicFramePr>
        <p:xfrm>
          <a:off x="251520" y="131387"/>
          <a:ext cx="8501042" cy="62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8724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6777318" cy="1731982"/>
          </a:xfrm>
        </p:spPr>
        <p:txBody>
          <a:bodyPr numCol="1"/>
          <a:lstStyle/>
          <a:p>
            <a:pPr algn="l"/>
            <a:r>
              <a:rPr lang="ru-RU" sz="4400" dirty="0"/>
              <a:t>Школьная форма: </a:t>
            </a:r>
            <a:br>
              <a:rPr lang="ru-RU" sz="4400" dirty="0"/>
            </a:br>
            <a:r>
              <a:rPr lang="ru-RU" sz="4400" dirty="0"/>
              <a:t>	вчера, </a:t>
            </a:r>
            <a:br>
              <a:rPr lang="ru-RU" sz="4400" dirty="0"/>
            </a:br>
            <a:r>
              <a:rPr lang="ru-RU" sz="4400" dirty="0"/>
              <a:t>		сегодня, </a:t>
            </a:r>
            <a:br>
              <a:rPr lang="ru-RU" sz="4400" dirty="0"/>
            </a:br>
            <a:r>
              <a:rPr lang="ru-RU" sz="4400" dirty="0"/>
              <a:t>			завтра…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947167"/>
            <a:ext cx="6400800" cy="1101298"/>
          </a:xfrm>
        </p:spPr>
        <p:txBody>
          <a:bodyPr>
            <a:normAutofit/>
          </a:bodyPr>
          <a:lstStyle/>
          <a:p>
            <a:pPr algn="r"/>
            <a:r>
              <a:rPr lang="ru-RU" sz="1400" i="1" dirty="0"/>
              <a:t>Проект выполнен учениками 3Б класса</a:t>
            </a:r>
          </a:p>
          <a:p>
            <a:pPr algn="r"/>
            <a:r>
              <a:rPr lang="ru-RU" sz="1400" i="1" dirty="0"/>
              <a:t>МАОУ Лицей № 21.</a:t>
            </a:r>
          </a:p>
          <a:p>
            <a:pPr algn="r"/>
            <a:r>
              <a:rPr lang="ru-RU" sz="1400" i="1" dirty="0"/>
              <a:t>Классный руководитель И.Ю. </a:t>
            </a:r>
            <a:r>
              <a:rPr lang="ru-RU" sz="1400" i="1" dirty="0" err="1"/>
              <a:t>Зюкина</a:t>
            </a:r>
            <a:endParaRPr lang="ru-RU" sz="1400" i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22302" r="8904" b="5099"/>
          <a:stretch/>
        </p:blipFill>
        <p:spPr>
          <a:xfrm>
            <a:off x="5925098" y="531529"/>
            <a:ext cx="2815454" cy="3494475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A7E291B-72B8-9041-86C9-238350641505}"/>
              </a:ext>
            </a:extLst>
          </p:cNvPr>
          <p:cNvSpPr/>
          <p:nvPr/>
        </p:nvSpPr>
        <p:spPr>
          <a:xfrm>
            <a:off x="3779912" y="6142716"/>
            <a:ext cx="1758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Иваново </a:t>
            </a:r>
            <a:r>
              <a:rPr lang="ru-RU" sz="1400" dirty="0"/>
              <a:t>2019</a:t>
            </a:r>
            <a:r>
              <a:rPr lang="ru-RU" sz="1600" dirty="0"/>
              <a:t> г.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4E08EEDB-AA3F-B644-97D6-514093ED2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799832"/>
              </p:ext>
            </p:extLst>
          </p:nvPr>
        </p:nvGraphicFramePr>
        <p:xfrm>
          <a:off x="755576" y="3717032"/>
          <a:ext cx="4572000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90841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других странах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63422" y="3119207"/>
            <a:ext cx="3850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Я</a:t>
            </a:r>
          </a:p>
          <a:p>
            <a:r>
              <a:rPr lang="ru-RU" dirty="0"/>
              <a:t>П</a:t>
            </a:r>
          </a:p>
          <a:p>
            <a:r>
              <a:rPr lang="ru-RU" dirty="0"/>
              <a:t>О</a:t>
            </a:r>
          </a:p>
          <a:p>
            <a:r>
              <a:rPr lang="ru-RU" dirty="0"/>
              <a:t>Н</a:t>
            </a:r>
          </a:p>
          <a:p>
            <a:r>
              <a:rPr lang="ru-RU" dirty="0"/>
              <a:t>И</a:t>
            </a:r>
          </a:p>
          <a:p>
            <a:r>
              <a:rPr lang="ru-RU" dirty="0"/>
              <a:t>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627FCB-3851-564E-A415-A8EBCE217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464"/>
          <a:stretch/>
        </p:blipFill>
        <p:spPr>
          <a:xfrm>
            <a:off x="688490" y="1994490"/>
            <a:ext cx="2875398" cy="42983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729198-17FA-1E4F-87D4-F152260E5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33" y="1994491"/>
            <a:ext cx="4566210" cy="42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3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других странах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7237" y="5721851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Индия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7" t="19559" r="14366" b="15684"/>
          <a:stretch/>
        </p:blipFill>
        <p:spPr>
          <a:xfrm>
            <a:off x="323528" y="2410831"/>
            <a:ext cx="4102869" cy="2893927"/>
          </a:xfrm>
          <a:ln w="25400">
            <a:solidFill>
              <a:schemeClr val="accent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4C2EE7-AC94-7944-B376-93CDFC201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244" y="2400774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78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других странах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2280" y="5643960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Мексика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03" y="2247901"/>
            <a:ext cx="5371089" cy="3580726"/>
          </a:xfr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39902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других странах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321297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Великобритания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3611805" cy="450912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093248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других странах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3968" y="638893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Австралия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82447"/>
            <a:ext cx="7452320" cy="4199208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44973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3728339" cy="2549252"/>
          </a:xfrm>
          <a:ln w="25400">
            <a:solidFill>
              <a:schemeClr val="accent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/>
              <a:t>С формы начинается профессия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84984"/>
            <a:ext cx="2061068" cy="321297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44" y="2060848"/>
            <a:ext cx="3277636" cy="217655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91368"/>
            <a:ext cx="3048000" cy="203073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139950" cy="3163887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429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2008159" cy="3024336"/>
          </a:xfrm>
          <a:ln w="25400">
            <a:solidFill>
              <a:schemeClr val="accent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/>
              <a:t>С формы начинается профессия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32856"/>
            <a:ext cx="3522951" cy="309634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05063"/>
            <a:ext cx="4320480" cy="274430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96926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Школьная форма – исторически сложившаяся традиция не только в нашей стране, но и во многих странах мира.</a:t>
            </a:r>
          </a:p>
          <a:p>
            <a:r>
              <a:rPr lang="ru-RU" dirty="0"/>
              <a:t>У учащихся разных классов имеет место неоднозначное отношение к школьной форме.</a:t>
            </a:r>
          </a:p>
          <a:p>
            <a:r>
              <a:rPr lang="ru-RU" dirty="0"/>
              <a:t>Положительные результаты внедрения школьной формы по своей значимости превосходят ее некоторые недостатки.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Выводы:</a:t>
            </a:r>
          </a:p>
        </p:txBody>
      </p:sp>
    </p:spTree>
    <p:extLst>
      <p:ext uri="{BB962C8B-B14F-4D97-AF65-F5344CB8AC3E}">
        <p14:creationId xmlns:p14="http://schemas.microsoft.com/office/powerpoint/2010/main" val="3624501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1824" r="4731" b="5549"/>
          <a:stretch/>
        </p:blipFill>
        <p:spPr>
          <a:xfrm>
            <a:off x="3369192" y="2852936"/>
            <a:ext cx="2394857" cy="3592286"/>
          </a:xfrm>
          <a:ln w="22225" cmpd="thinThick">
            <a:solidFill>
              <a:schemeClr val="accent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97165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https://www.pravmir.ru/shkolnaya-forma-stran-i-narodov-mira-foto/</a:t>
            </a:r>
            <a:endParaRPr lang="ru-RU" dirty="0"/>
          </a:p>
          <a:p>
            <a:r>
              <a:rPr lang="en-US" dirty="0">
                <a:hlinkClick r:id="rId4"/>
              </a:rPr>
              <a:t>https://www.rosodezhdaspb.ru/useful_information/istoriya_shkolnoy_formy_v_rossii/</a:t>
            </a:r>
            <a:endParaRPr lang="ru-RU" dirty="0"/>
          </a:p>
          <a:p>
            <a:r>
              <a:rPr lang="en-US" dirty="0">
                <a:hlinkClick r:id="rId5"/>
              </a:rPr>
              <a:t>https://cheshzhanna.livejournal.com/</a:t>
            </a:r>
            <a:endParaRPr lang="ru-RU" dirty="0"/>
          </a:p>
          <a:p>
            <a:r>
              <a:rPr lang="ru-RU" dirty="0"/>
              <a:t>Домашние семейные архивы </a:t>
            </a:r>
          </a:p>
          <a:p>
            <a:r>
              <a:rPr lang="ru-RU" dirty="0"/>
              <a:t>Материалы музея МАОУ лицей №21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/>
              <a:t>Источники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161703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578F582-FB30-7945-9CAB-005BABFB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3E9EDFD-AEBE-1B42-BCD6-2C885EF19227}"/>
              </a:ext>
            </a:extLst>
          </p:cNvPr>
          <p:cNvGrpSpPr/>
          <p:nvPr/>
        </p:nvGrpSpPr>
        <p:grpSpPr>
          <a:xfrm>
            <a:off x="733162" y="570156"/>
            <a:ext cx="7711591" cy="6387236"/>
            <a:chOff x="0" y="-504056"/>
            <a:chExt cx="8568952" cy="1728192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xmlns="" id="{0A8E661B-A966-EC4F-B6E9-122F2457EE91}"/>
                </a:ext>
              </a:extLst>
            </p:cNvPr>
            <p:cNvSpPr/>
            <p:nvPr/>
          </p:nvSpPr>
          <p:spPr>
            <a:xfrm>
              <a:off x="0" y="0"/>
              <a:ext cx="8568952" cy="695565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>
              <a:extLst>
                <a:ext uri="{FF2B5EF4-FFF2-40B4-BE49-F238E27FC236}">
                  <a16:creationId xmlns:a16="http://schemas.microsoft.com/office/drawing/2014/main" xmlns="" id="{2F9E78E1-CD2D-D44D-9B75-20F71E507827}"/>
                </a:ext>
              </a:extLst>
            </p:cNvPr>
            <p:cNvSpPr txBox="1"/>
            <p:nvPr/>
          </p:nvSpPr>
          <p:spPr>
            <a:xfrm>
              <a:off x="33955" y="-504056"/>
              <a:ext cx="8501042" cy="1728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>
                <a:lnSpc>
                  <a:spcPct val="80000"/>
                </a:lnSpc>
                <a:buNone/>
              </a:pPr>
              <a:r>
                <a:rPr lang="ru-RU" altLang="ru-RU" sz="3600" b="1" i="1" dirty="0">
                  <a:solidFill>
                    <a:schemeClr val="bg1"/>
                  </a:solidFill>
                </a:rPr>
                <a:t>Сейчас в России ведется много споров о том,</a:t>
              </a:r>
            </a:p>
            <a:p>
              <a:pPr algn="ctr">
                <a:lnSpc>
                  <a:spcPct val="80000"/>
                </a:lnSpc>
                <a:buNone/>
              </a:pPr>
              <a:r>
                <a:rPr lang="ru-RU" altLang="ru-RU" sz="3600" b="1" i="1" dirty="0">
                  <a:solidFill>
                    <a:schemeClr val="bg1"/>
                  </a:solidFill>
                </a:rPr>
                <a:t>нужна ли школьная форма ученикам и что она дает. </a:t>
              </a:r>
            </a:p>
          </p:txBody>
        </p:sp>
      </p:grp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0624C931-4D9F-D144-A461-AB9B4C46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5301208"/>
            <a:ext cx="7745505" cy="3877815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3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Сформировать правильное понимание необходимости школьной формы, позитивное отношение к ней, как важному элементу жизни лицеистов.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исследования: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252084"/>
            <a:ext cx="5256584" cy="22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93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Изучить историю школьной формы.</a:t>
            </a:r>
          </a:p>
          <a:p>
            <a:r>
              <a:rPr lang="ru-RU" dirty="0"/>
              <a:t>Изучить отношение учащихся к школьной форме, выявить ее достоинства и недостатки</a:t>
            </a:r>
          </a:p>
          <a:p>
            <a:r>
              <a:rPr lang="ru-RU" dirty="0"/>
              <a:t>Определить, какие дополнения к школьной форме сделают ее лучше.</a:t>
            </a:r>
          </a:p>
          <a:p>
            <a:r>
              <a:rPr lang="ru-RU" dirty="0"/>
              <a:t>Изучить опыт других стран по внедрению школьной формы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val="2823118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Сбор исторических данных в интернет-источниках.</a:t>
            </a:r>
          </a:p>
          <a:p>
            <a:r>
              <a:rPr lang="ru-RU" dirty="0"/>
              <a:t>Сбор фотоматериалов в семейных </a:t>
            </a:r>
            <a:r>
              <a:rPr lang="ru-RU"/>
              <a:t>альбомах .</a:t>
            </a:r>
            <a:endParaRPr lang="ru-RU" dirty="0"/>
          </a:p>
          <a:p>
            <a:r>
              <a:rPr lang="ru-RU" dirty="0"/>
              <a:t>Анкетирование учащихся разных классов</a:t>
            </a:r>
          </a:p>
          <a:p>
            <a:r>
              <a:rPr lang="ru-RU" dirty="0"/>
              <a:t>Статистическая обработка данных </a:t>
            </a:r>
            <a:endParaRPr lang="en-US" dirty="0"/>
          </a:p>
          <a:p>
            <a:r>
              <a:rPr lang="ru-RU" dirty="0"/>
              <a:t>Интервьюирование специалистов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исследования:</a:t>
            </a:r>
          </a:p>
        </p:txBody>
      </p:sp>
    </p:spTree>
    <p:extLst>
      <p:ext uri="{BB962C8B-B14F-4D97-AF65-F5344CB8AC3E}">
        <p14:creationId xmlns:p14="http://schemas.microsoft.com/office/powerpoint/2010/main" val="3833357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5171017" cy="3878263"/>
          </a:xfrm>
          <a:ln w="254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исследования: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r="21023"/>
          <a:stretch/>
        </p:blipFill>
        <p:spPr>
          <a:xfrm>
            <a:off x="5731443" y="2276872"/>
            <a:ext cx="3172691" cy="388843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74043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2" t="3977" r="21378"/>
          <a:stretch/>
        </p:blipFill>
        <p:spPr>
          <a:xfrm>
            <a:off x="5652120" y="2204864"/>
            <a:ext cx="2992363" cy="364085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5024881" cy="3877815"/>
          </a:xfrm>
        </p:spPr>
        <p:txBody>
          <a:bodyPr>
            <a:normAutofit/>
          </a:bodyPr>
          <a:lstStyle/>
          <a:p>
            <a:r>
              <a:rPr lang="ru-RU" dirty="0"/>
              <a:t>11 марта 1834 г. император Николай Павлович утвердил  «Положение о гражданских мундирах».  К ним относились гимназический и студенческий мундир для мальчиков.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8220" y="764704"/>
            <a:ext cx="7756263" cy="1054250"/>
          </a:xfrm>
        </p:spPr>
        <p:txBody>
          <a:bodyPr/>
          <a:lstStyle/>
          <a:p>
            <a:r>
              <a:rPr lang="ru-RU" dirty="0"/>
              <a:t>1834 год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9FA73D43-102B-B64E-8B4D-6099C8B6DA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69352"/>
              </p:ext>
            </p:extLst>
          </p:nvPr>
        </p:nvGraphicFramePr>
        <p:xfrm>
          <a:off x="323528" y="63383"/>
          <a:ext cx="8568952" cy="70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7402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1037</TotalTime>
  <Words>1467</Words>
  <Application>Microsoft Office PowerPoint</Application>
  <PresentationFormat>Экран (4:3)</PresentationFormat>
  <Paragraphs>186</Paragraphs>
  <Slides>39</Slides>
  <Notes>31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Твердый переплет</vt:lpstr>
      <vt:lpstr>1_Твердый переплет</vt:lpstr>
      <vt:lpstr>Презентация PowerPoint</vt:lpstr>
      <vt:lpstr>Презентация PowerPoint</vt:lpstr>
      <vt:lpstr>Школьная форма:   вчера,    сегодня,     завтра…</vt:lpstr>
      <vt:lpstr>Актуальность</vt:lpstr>
      <vt:lpstr>Цель исследования:</vt:lpstr>
      <vt:lpstr>Задачи:</vt:lpstr>
      <vt:lpstr>Методы исследования:</vt:lpstr>
      <vt:lpstr>Методы исследования:</vt:lpstr>
      <vt:lpstr>1834 год</vt:lpstr>
      <vt:lpstr>1896 год</vt:lpstr>
      <vt:lpstr>1918 год</vt:lpstr>
      <vt:lpstr>1949 год</vt:lpstr>
      <vt:lpstr>1962 год</vt:lpstr>
      <vt:lpstr>Презентация PowerPoint</vt:lpstr>
      <vt:lpstr>1973 год</vt:lpstr>
      <vt:lpstr>1992 год</vt:lpstr>
      <vt:lpstr>1999 год</vt:lpstr>
      <vt:lpstr>В исследовании приняли участие 72 ученика </vt:lpstr>
      <vt:lpstr>Нравится ли нам ходить в школьной форме?</vt:lpstr>
      <vt:lpstr>Школьную форму считают</vt:lpstr>
      <vt:lpstr>Школьную форму считают</vt:lpstr>
      <vt:lpstr>Если не форма то…</vt:lpstr>
      <vt:lpstr>Что может улучшить школьную форму?</vt:lpstr>
      <vt:lpstr>Урок по моделированию школьной формы</vt:lpstr>
      <vt:lpstr>Мнение специалистов</vt:lpstr>
      <vt:lpstr>В ходе работы над проектом</vt:lpstr>
      <vt:lpstr>Мнение специалистов</vt:lpstr>
      <vt:lpstr>Мнение эксперта</vt:lpstr>
      <vt:lpstr>Царскосельский лицей</vt:lpstr>
      <vt:lpstr>В других странах</vt:lpstr>
      <vt:lpstr>В других странах</vt:lpstr>
      <vt:lpstr>В других странах</vt:lpstr>
      <vt:lpstr>В других странах</vt:lpstr>
      <vt:lpstr>В других странах</vt:lpstr>
      <vt:lpstr>С формы начинается профессия</vt:lpstr>
      <vt:lpstr>С формы начинается профессия</vt:lpstr>
      <vt:lpstr>Выводы:</vt:lpstr>
      <vt:lpstr>Спасибо за внимание</vt:lpstr>
      <vt:lpstr>Источники информации</vt:lpstr>
    </vt:vector>
  </TitlesOfParts>
  <Company>by 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форма:    вчера,     сегодня,      завтра…</dc:title>
  <dc:creator>1</dc:creator>
  <cp:lastModifiedBy>ZyukinaIU</cp:lastModifiedBy>
  <cp:revision>95</cp:revision>
  <dcterms:created xsi:type="dcterms:W3CDTF">2019-03-09T18:58:41Z</dcterms:created>
  <dcterms:modified xsi:type="dcterms:W3CDTF">2019-04-23T16:49:18Z</dcterms:modified>
</cp:coreProperties>
</file>