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10" r:id="rId2"/>
    <p:sldId id="455" r:id="rId3"/>
    <p:sldId id="438" r:id="rId4"/>
    <p:sldId id="461" r:id="rId5"/>
    <p:sldId id="462" r:id="rId6"/>
    <p:sldId id="463" r:id="rId7"/>
    <p:sldId id="459" r:id="rId8"/>
    <p:sldId id="444" r:id="rId9"/>
    <p:sldId id="474" r:id="rId10"/>
    <p:sldId id="475" r:id="rId11"/>
    <p:sldId id="452" r:id="rId12"/>
    <p:sldId id="476" r:id="rId13"/>
    <p:sldId id="477" r:id="rId14"/>
    <p:sldId id="464" r:id="rId15"/>
    <p:sldId id="478" r:id="rId16"/>
    <p:sldId id="479" r:id="rId17"/>
    <p:sldId id="465" r:id="rId18"/>
    <p:sldId id="469" r:id="rId19"/>
  </p:sldIdLst>
  <p:sldSz cx="9144000" cy="5143500" type="screen16x9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FFFF"/>
    <a:srgbClr val="D7E5E9"/>
    <a:srgbClr val="C4D8DA"/>
    <a:srgbClr val="EDF3F2"/>
    <a:srgbClr val="D4E2DF"/>
    <a:srgbClr val="4AE23E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4660"/>
  </p:normalViewPr>
  <p:slideViewPr>
    <p:cSldViewPr>
      <p:cViewPr varScale="1">
        <p:scale>
          <a:sx n="98" d="100"/>
          <a:sy n="98" d="100"/>
        </p:scale>
        <p:origin x="-402" y="-9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A56B3D-4A05-40B2-992A-AA7B631ED046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4807D5-4284-425A-9278-FF1B30907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591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5655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7196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71968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71968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932086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932086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93208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931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3675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2830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53148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4229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379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4116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5183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51830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08050" y="4721225"/>
            <a:ext cx="4989513" cy="4471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5183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33EF-1B3E-4384-B66E-3D7CD5CCF973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AD72-C01B-482B-9C81-B0AAC22C1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31BF-BCEE-41D3-83CF-ADCFB2D68E16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CA78-1D4E-47BF-8547-4F9F279EF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90D25-509D-4450-A693-AB5F78541F0C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135E-E382-4307-8F40-6C7E5576C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007B-5A37-4DEE-A886-0DA5F165E36A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42B5-811C-45E5-BE32-E346E73D3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82DC-9B4C-4ACF-BC30-B0BE338ED7C8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B39C-65C6-42A7-89AF-AB73E09B1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810D-2652-4730-A7C0-56C685165AE6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E2FA-5F7D-4611-8D21-66FB2ACAE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BF51-8B20-4611-A7C5-50A2C843FA63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3BA3-0666-4EF5-8368-4111EA46F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9724-B6CA-45FD-B974-26AA565A617B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2174-D206-4FAE-9521-73D928782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EAFA-8229-49BA-8C18-363E5970D7B0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D0117-A746-49BE-856A-61541E3E7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C2D1-3722-43C9-89FB-22B6D5B94133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9A43-651B-42E8-A962-71650C856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C1B6-9050-43F8-B013-13784FA93905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896F-F51C-44A8-8D94-E657BB23A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20CD-9390-4396-95DA-439B0255DB17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1BB9-58BA-4B5D-8358-1509F57B7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9CF6-D8C7-4FDC-BD8F-C598F25BC1A2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04C9-FA5C-4AED-AA08-2DCF90809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E0BA-9666-48EC-9000-8800E6742894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DF5C-D1DC-4AFA-9A0A-A91CE2377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D7E5E9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070EB4-F967-4AB3-A8F8-3BC20CD6FA02}" type="datetime1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A6A8F-F1F4-4500-B8EF-42AE9F2DA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331913" y="339725"/>
            <a:ext cx="6264275" cy="984250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600" b="1" dirty="0">
              <a:solidFill>
                <a:srgbClr val="000099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563688"/>
            <a:ext cx="9144000" cy="30162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30163"/>
            <a:ext cx="14446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4271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6375" y="-32790"/>
            <a:ext cx="619196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федерального государственного казенного общеобразовательного учреждения «Нахимовское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военно-морское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училище Министерства обороны Российской Федерации»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(Севастопольское президентское кадетское училище)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1856411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Профессиональный язык </a:t>
            </a:r>
          </a:p>
          <a:p>
            <a:pPr algn="ctr"/>
            <a:r>
              <a:rPr lang="ru-RU" sz="3200" b="1" i="1" dirty="0" smtClean="0">
                <a:latin typeface="+mn-lt"/>
              </a:rPr>
              <a:t>военных моряков </a:t>
            </a:r>
            <a:r>
              <a:rPr lang="ru-RU" sz="3200" b="1" i="1" dirty="0" smtClean="0"/>
              <a:t>  </a:t>
            </a:r>
            <a:r>
              <a:rPr lang="ru-RU" sz="3200" b="1" dirty="0" smtClean="0"/>
              <a:t>                                                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13" y="3786196"/>
            <a:ext cx="3216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+mn-lt"/>
              </a:rPr>
              <a:t>Работу </a:t>
            </a:r>
            <a:r>
              <a:rPr lang="ru-RU" sz="1400" b="1" dirty="0" smtClean="0">
                <a:latin typeface="+mn-lt"/>
              </a:rPr>
              <a:t>выполнил</a:t>
            </a:r>
            <a:r>
              <a:rPr lang="ru-RU" sz="1400" dirty="0" smtClean="0">
                <a:latin typeface="+mn-lt"/>
              </a:rPr>
              <a:t> </a:t>
            </a:r>
            <a:endParaRPr lang="ru-RU" sz="1400" dirty="0">
              <a:latin typeface="+mn-lt"/>
            </a:endParaRPr>
          </a:p>
          <a:p>
            <a:r>
              <a:rPr lang="ru-RU" sz="1400" smtClean="0">
                <a:latin typeface="+mn-lt"/>
              </a:rPr>
              <a:t>Черных Артем,</a:t>
            </a:r>
            <a:endParaRPr lang="ru-RU" sz="1400" dirty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нахимовец 9-В класса филиала </a:t>
            </a:r>
            <a:r>
              <a:rPr lang="ru-RU" sz="1400" dirty="0">
                <a:latin typeface="+mn-lt"/>
              </a:rPr>
              <a:t>ФГКОУ</a:t>
            </a:r>
          </a:p>
          <a:p>
            <a:r>
              <a:rPr lang="ru-RU" sz="1400" dirty="0" smtClean="0">
                <a:latin typeface="+mn-lt"/>
              </a:rPr>
              <a:t>«</a:t>
            </a:r>
            <a:r>
              <a:rPr lang="ru-RU" sz="1400" dirty="0">
                <a:latin typeface="+mn-lt"/>
              </a:rPr>
              <a:t>Нахимовское ВМУ МО РФ (СПКУ)</a:t>
            </a:r>
          </a:p>
          <a:p>
            <a:endParaRPr lang="ru-RU" sz="1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071552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57290" y="214296"/>
            <a:ext cx="6226230" cy="894019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cs typeface="Arial" charset="0"/>
              </a:rPr>
              <a:t>Основные понятия</a:t>
            </a:r>
            <a:endParaRPr lang="ru-RU" altLang="ru-RU" sz="32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1506" name="Picture 2" descr="C:\Users\Ирина\Desktop\phpF13YsC_Tolkovye-slovari_html_e1e9f111f74291f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6"/>
            <a:ext cx="3683008" cy="3683008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572000" y="1428742"/>
            <a:ext cx="41434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ПРОФЕССИОНАЛЬНЫЙ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ЖАРГОН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(сленг) – «разновидность речи, отличающаяся от общенародного языка специфической лексикой и фразеологией, особым использованием словообразовательных средств. Применяется преимущественно в устном общении».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071552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93770" y="68361"/>
            <a:ext cx="6226230" cy="931753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cs typeface="Arial" charset="0"/>
              </a:rPr>
              <a:t>Этапы развития военно-морской лексики</a:t>
            </a:r>
            <a:endParaRPr lang="ru-RU" altLang="ru-RU" sz="3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42910" y="1500180"/>
            <a:ext cx="8143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1-й -  Х-Х1 вв.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— формирование военно-морской лексики на основе русских и отчасти заимствованных морских и военных названий;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2-й -  конец XVII - 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формирование терминологической системы военно-морского языка;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3-й -  XIX – начало XX вв.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развитие и модификация терминологической системы военно-морского языка;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4-й - с середины XX в. по настоящее время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—  формирование и активное функционирование профессионализмов и профессиональных жаргонизмов военно-морского языка.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071552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94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93770" y="68361"/>
            <a:ext cx="6226230" cy="931753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cs typeface="Arial" charset="0"/>
              </a:rPr>
              <a:t>Этапы развития военно-морской лексики</a:t>
            </a:r>
            <a:endParaRPr lang="ru-RU" altLang="ru-RU" sz="3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2844" y="928676"/>
            <a:ext cx="45720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endParaRPr lang="ru-RU" sz="2000" dirty="0" smtClean="0"/>
          </a:p>
          <a:p>
            <a:pPr indent="450850" algn="just"/>
            <a:r>
              <a:rPr lang="ru-RU" sz="2000" dirty="0" smtClean="0">
                <a:latin typeface="+mn-lt"/>
              </a:rPr>
              <a:t>Временем </a:t>
            </a:r>
            <a:r>
              <a:rPr lang="ru-RU" sz="2000" dirty="0" smtClean="0">
                <a:latin typeface="+mn-lt"/>
              </a:rPr>
              <a:t>формирования терминологической системы военно-морского языка следует считать конец Х</a:t>
            </a:r>
            <a:r>
              <a:rPr lang="en-US" sz="2000" dirty="0" smtClean="0">
                <a:latin typeface="+mn-lt"/>
              </a:rPr>
              <a:t>VII </a:t>
            </a:r>
            <a:r>
              <a:rPr lang="ru-RU" sz="2000" dirty="0" smtClean="0">
                <a:latin typeface="+mn-lt"/>
              </a:rPr>
              <a:t>в. - XVIII в., когда </a:t>
            </a:r>
            <a:r>
              <a:rPr lang="ru-RU" sz="2000" b="1" i="1" dirty="0" smtClean="0">
                <a:latin typeface="+mn-lt"/>
              </a:rPr>
              <a:t>создается регулярный русский военный флот</a:t>
            </a:r>
            <a:r>
              <a:rPr lang="ru-RU" sz="2000" b="1" i="1" dirty="0" smtClean="0">
                <a:latin typeface="+mn-lt"/>
              </a:rPr>
              <a:t>. </a:t>
            </a:r>
            <a:r>
              <a:rPr lang="ru-RU" sz="2000" dirty="0" smtClean="0">
                <a:latin typeface="+mn-lt"/>
              </a:rPr>
              <a:t>Только до 1720 г., когда Военная коллегия запретила принимать в русские армию и флот иноземцев, в русский язык проникло и утвердилось </a:t>
            </a:r>
            <a:r>
              <a:rPr lang="ru-RU" sz="2000" b="1" i="1" dirty="0" smtClean="0">
                <a:latin typeface="+mn-lt"/>
              </a:rPr>
              <a:t>более 3 тыс. иностранных, в первую очередь, голландских и английских слов.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0" name="Рисунок 9" descr="C:\Users\Ирина\Desktop\08a38968cf90da6ec41d6d2dd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8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071552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94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93770" y="68361"/>
            <a:ext cx="6226230" cy="931753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cs typeface="Arial" charset="0"/>
              </a:rPr>
              <a:t>Этапы развития военно-морской лексики</a:t>
            </a:r>
            <a:endParaRPr lang="ru-RU" altLang="ru-RU" sz="3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2844" y="928676"/>
            <a:ext cx="4572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endParaRPr lang="ru-RU" sz="2000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1429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Иностранные слова, команды и выражения естественным образом внедрялись в быт и служебную деятельность русских моряков и закладывали основу их профессионального </a:t>
            </a:r>
            <a:r>
              <a:rPr lang="ru-RU" sz="2000" b="1" dirty="0" smtClean="0">
                <a:latin typeface="+mn-lt"/>
              </a:rPr>
              <a:t>сленга</a:t>
            </a:r>
          </a:p>
          <a:p>
            <a:endParaRPr lang="ru-RU" sz="2000" dirty="0" smtClean="0">
              <a:latin typeface="+mn-lt"/>
            </a:endParaRPr>
          </a:p>
          <a:p>
            <a:endParaRPr lang="ru-RU" sz="2000" dirty="0" smtClean="0">
              <a:latin typeface="+mn-lt"/>
            </a:endParaRPr>
          </a:p>
          <a:p>
            <a:endParaRPr lang="ru-RU" sz="20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143122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+mn-lt"/>
              </a:rPr>
              <a:t>Голландские слова</a:t>
            </a:r>
            <a:r>
              <a:rPr lang="ru-RU" sz="2400" b="1" u="sng" dirty="0" smtClean="0">
                <a:latin typeface="+mn-lt"/>
              </a:rPr>
              <a:t>:</a:t>
            </a:r>
            <a:endParaRPr lang="ru-RU" sz="2400" u="sng" dirty="0" smtClean="0">
              <a:latin typeface="+mn-lt"/>
            </a:endParaRPr>
          </a:p>
          <a:p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балласт, буер, ватерпас, верфь, гавань, дрейф, лоцман, матрос, рейд, рея, руль, флаг, флот, штурман, </a:t>
            </a:r>
            <a:r>
              <a:rPr lang="ru-RU" sz="2400" b="1" i="1" dirty="0" smtClean="0">
                <a:latin typeface="+mn-lt"/>
              </a:rPr>
              <a:t>лавировать, катер, камбуз, каюта, крейсер, трюм</a:t>
            </a:r>
            <a:endParaRPr lang="ru-RU" sz="2400" b="1" i="1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2143122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+mn-lt"/>
              </a:rPr>
              <a:t>Английские слова:</a:t>
            </a:r>
          </a:p>
          <a:p>
            <a:r>
              <a:rPr lang="ru-RU" sz="2400" b="1" i="1" dirty="0" smtClean="0">
                <a:latin typeface="+mn-lt"/>
              </a:rPr>
              <a:t>баржа</a:t>
            </a:r>
            <a:r>
              <a:rPr lang="ru-RU" sz="2400" b="1" i="1" dirty="0" smtClean="0">
                <a:latin typeface="+mn-lt"/>
              </a:rPr>
              <a:t>, бриг, бот, вельбот, мичман, шхуна, катер</a:t>
            </a:r>
            <a:r>
              <a:rPr lang="ru-RU" sz="2400" b="1" i="1" dirty="0" smtClean="0">
                <a:latin typeface="+mn-lt"/>
              </a:rPr>
              <a:t>, мичман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+mn-lt"/>
              </a:rPr>
              <a:t>Немецкие слова:</a:t>
            </a:r>
          </a:p>
          <a:p>
            <a:r>
              <a:rPr lang="ru-RU" sz="2400" b="1" i="1" dirty="0" smtClean="0">
                <a:latin typeface="+mn-lt"/>
              </a:rPr>
              <a:t>ш</a:t>
            </a:r>
            <a:r>
              <a:rPr lang="ru-RU" sz="2400" b="1" i="1" dirty="0" smtClean="0">
                <a:latin typeface="+mn-lt"/>
              </a:rPr>
              <a:t>таб, вахта, юнга, штурм, гауптвахта, плац</a:t>
            </a:r>
          </a:p>
          <a:p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5857884" y="1142990"/>
            <a:ext cx="2345004" cy="813966"/>
          </a:xfrm>
          <a:prstGeom prst="rect">
            <a:avLst/>
          </a:prstGeom>
          <a:noFill/>
        </p:spPr>
        <p:txBody>
          <a:bodyPr anchor="ctr"/>
          <a:lstStyle/>
          <a:p>
            <a:endParaRPr lang="ru-RU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928676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90111" y="106095"/>
            <a:ext cx="6226230" cy="679705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Военно-морской сленг</a:t>
            </a:r>
            <a:endParaRPr lang="ru-RU" altLang="ru-RU" sz="3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071552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n-lt"/>
              </a:rPr>
              <a:t>На флоте </a:t>
            </a:r>
            <a:r>
              <a:rPr lang="ru-RU" sz="2000" b="1" i="1" dirty="0" smtClean="0">
                <a:latin typeface="+mn-lt"/>
              </a:rPr>
              <a:t>все необычно – традиции, обычаи, навыки, привычки, одежда, команды, сигналы и язык, понятный иногда лишь морякам. </a:t>
            </a:r>
            <a:endParaRPr lang="ru-RU" sz="2000" b="1" i="1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1785932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+mn-lt"/>
              </a:rPr>
              <a:t>Травить</a:t>
            </a:r>
            <a:r>
              <a:rPr lang="ru-RU" sz="2200" dirty="0" smtClean="0">
                <a:latin typeface="+mn-lt"/>
              </a:rPr>
              <a:t> —рассказывать </a:t>
            </a:r>
            <a:r>
              <a:rPr lang="ru-RU" sz="2200" dirty="0" smtClean="0">
                <a:latin typeface="+mn-lt"/>
              </a:rPr>
              <a:t>невероятные </a:t>
            </a:r>
            <a:r>
              <a:rPr lang="ru-RU" sz="2200" dirty="0" smtClean="0">
                <a:latin typeface="+mn-lt"/>
              </a:rPr>
              <a:t>небылицы;</a:t>
            </a:r>
          </a:p>
          <a:p>
            <a:r>
              <a:rPr lang="ru-RU" sz="2200" b="1" dirty="0" smtClean="0">
                <a:latin typeface="+mn-lt"/>
              </a:rPr>
              <a:t>отдать </a:t>
            </a:r>
            <a:r>
              <a:rPr lang="ru-RU" sz="2200" b="1" dirty="0" smtClean="0">
                <a:latin typeface="+mn-lt"/>
              </a:rPr>
              <a:t>якорь </a:t>
            </a:r>
            <a:r>
              <a:rPr lang="ru-RU" sz="2200" dirty="0" smtClean="0">
                <a:latin typeface="+mn-lt"/>
              </a:rPr>
              <a:t>— где-либо прочно обосноваться, надолго устроиться</a:t>
            </a:r>
            <a:r>
              <a:rPr lang="ru-RU" sz="2200" dirty="0" smtClean="0">
                <a:latin typeface="+mn-lt"/>
              </a:rPr>
              <a:t>;</a:t>
            </a:r>
          </a:p>
          <a:p>
            <a:r>
              <a:rPr lang="ru-RU" sz="2200" dirty="0" smtClean="0">
                <a:latin typeface="+mn-lt"/>
              </a:rPr>
              <a:t> </a:t>
            </a:r>
            <a:r>
              <a:rPr lang="ru-RU" sz="2200" b="1" dirty="0" smtClean="0">
                <a:latin typeface="+mn-lt"/>
              </a:rPr>
              <a:t>показать корму </a:t>
            </a:r>
            <a:r>
              <a:rPr lang="ru-RU" sz="2200" dirty="0" smtClean="0">
                <a:latin typeface="+mn-lt"/>
              </a:rPr>
              <a:t>— уклониться от встречи с кем-либо, уйти; </a:t>
            </a:r>
            <a:endParaRPr lang="ru-RU" sz="2200" dirty="0" smtClean="0">
              <a:latin typeface="+mn-lt"/>
            </a:endParaRPr>
          </a:p>
          <a:p>
            <a:r>
              <a:rPr lang="ru-RU" sz="2200" b="1" dirty="0" smtClean="0">
                <a:latin typeface="+mn-lt"/>
              </a:rPr>
              <a:t>пройти </a:t>
            </a:r>
            <a:r>
              <a:rPr lang="ru-RU" sz="2200" b="1" dirty="0" smtClean="0">
                <a:latin typeface="+mn-lt"/>
              </a:rPr>
              <a:t>под ветром </a:t>
            </a:r>
            <a:r>
              <a:rPr lang="ru-RU" sz="2200" dirty="0" smtClean="0">
                <a:latin typeface="+mn-lt"/>
              </a:rPr>
              <a:t>— счастливо избежать опасности,  избежать на берегу встречи со строгим начальником; </a:t>
            </a:r>
            <a:endParaRPr lang="ru-RU" sz="2200" dirty="0" smtClean="0">
              <a:latin typeface="+mn-lt"/>
            </a:endParaRPr>
          </a:p>
          <a:p>
            <a:r>
              <a:rPr lang="ru-RU" sz="2200" b="1" dirty="0" smtClean="0">
                <a:latin typeface="+mn-lt"/>
              </a:rPr>
              <a:t>запеленговать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— что-либо или кого-либо заметить, обратить на что-то особенно пристальное внимание; </a:t>
            </a:r>
            <a:endParaRPr lang="ru-RU" sz="2200" dirty="0" smtClean="0">
              <a:latin typeface="+mn-lt"/>
            </a:endParaRPr>
          </a:p>
          <a:p>
            <a:r>
              <a:rPr lang="ru-RU" sz="2200" b="1" dirty="0" smtClean="0">
                <a:latin typeface="+mn-lt"/>
              </a:rPr>
              <a:t>лечь </a:t>
            </a:r>
            <a:r>
              <a:rPr lang="ru-RU" sz="2200" b="1" dirty="0" smtClean="0">
                <a:latin typeface="+mn-lt"/>
              </a:rPr>
              <a:t>в дрейф </a:t>
            </a:r>
            <a:r>
              <a:rPr lang="ru-RU" sz="2200" dirty="0" smtClean="0">
                <a:latin typeface="+mn-lt"/>
              </a:rPr>
              <a:t>— отдать себя на милость кого-то (чего-то)</a:t>
            </a: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194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5857884" y="1142990"/>
            <a:ext cx="2345004" cy="813966"/>
          </a:xfrm>
          <a:prstGeom prst="rect">
            <a:avLst/>
          </a:prstGeom>
          <a:noFill/>
        </p:spPr>
        <p:txBody>
          <a:bodyPr anchor="ctr"/>
          <a:lstStyle/>
          <a:p>
            <a:endParaRPr lang="ru-RU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928676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90111" y="106095"/>
            <a:ext cx="6226230" cy="679705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Военно-морской сленг</a:t>
            </a:r>
            <a:endParaRPr lang="ru-RU" altLang="ru-RU" sz="3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071552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n-lt"/>
              </a:rPr>
              <a:t>   </a:t>
            </a: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Так говорят «пиджаки»:                      А вот так говорят моряки:</a:t>
            </a:r>
            <a:endParaRPr lang="ru-RU" sz="2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357848"/>
            <a:ext cx="2000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+mn-lt"/>
              </a:rPr>
              <a:t>рАпорт</a:t>
            </a:r>
            <a:r>
              <a:rPr lang="ru-RU" sz="2400" b="1" dirty="0" smtClean="0">
                <a:latin typeface="+mn-lt"/>
              </a:rPr>
              <a:t> </a:t>
            </a:r>
            <a:endParaRPr lang="ru-RU" sz="24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кОмпас</a:t>
            </a:r>
            <a:endParaRPr lang="ru-RU" sz="2400" b="1" dirty="0" smtClean="0">
              <a:latin typeface="+mn-lt"/>
            </a:endParaRPr>
          </a:p>
          <a:p>
            <a:r>
              <a:rPr lang="ru-RU" sz="2400" b="1" dirty="0" err="1" smtClean="0">
                <a:latin typeface="+mn-lt"/>
              </a:rPr>
              <a:t>мичманЫ</a:t>
            </a:r>
            <a:endParaRPr lang="ru-RU" sz="2400" b="1" dirty="0" smtClean="0">
              <a:latin typeface="+mn-lt"/>
            </a:endParaRPr>
          </a:p>
          <a:p>
            <a:r>
              <a:rPr lang="ru-RU" sz="2400" b="1" dirty="0" err="1" smtClean="0">
                <a:latin typeface="+mn-lt"/>
              </a:rPr>
              <a:t>боцманЫ</a:t>
            </a:r>
            <a:endParaRPr lang="ru-RU" sz="24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л</a:t>
            </a:r>
            <a:r>
              <a:rPr lang="ru-RU" sz="2400" b="1" dirty="0" smtClean="0">
                <a:latin typeface="+mn-lt"/>
              </a:rPr>
              <a:t>естница</a:t>
            </a:r>
          </a:p>
          <a:p>
            <a:r>
              <a:rPr lang="ru-RU" sz="2400" b="1" dirty="0" smtClean="0">
                <a:latin typeface="+mn-lt"/>
              </a:rPr>
              <a:t>с</a:t>
            </a:r>
            <a:r>
              <a:rPr lang="ru-RU" sz="2400" b="1" dirty="0" smtClean="0">
                <a:latin typeface="+mn-lt"/>
              </a:rPr>
              <a:t>камейка</a:t>
            </a:r>
          </a:p>
          <a:p>
            <a:r>
              <a:rPr lang="ru-RU" sz="2400" b="1" dirty="0" smtClean="0">
                <a:latin typeface="+mn-lt"/>
              </a:rPr>
              <a:t>к</a:t>
            </a:r>
            <a:r>
              <a:rPr lang="ru-RU" sz="2400" b="1" dirty="0" smtClean="0">
                <a:latin typeface="+mn-lt"/>
              </a:rPr>
              <a:t>ухня</a:t>
            </a:r>
          </a:p>
          <a:p>
            <a:r>
              <a:rPr lang="ru-RU" sz="2400" b="1" dirty="0" smtClean="0">
                <a:latin typeface="+mn-lt"/>
              </a:rPr>
              <a:t>т</a:t>
            </a:r>
            <a:r>
              <a:rPr lang="ru-RU" sz="2400" b="1" dirty="0" smtClean="0">
                <a:latin typeface="+mn-lt"/>
              </a:rPr>
              <a:t>уалет</a:t>
            </a:r>
          </a:p>
          <a:p>
            <a:r>
              <a:rPr lang="ru-RU" sz="2400" b="1" dirty="0" smtClean="0">
                <a:latin typeface="+mn-lt"/>
              </a:rPr>
              <a:t>п</a:t>
            </a:r>
            <a:r>
              <a:rPr lang="ru-RU" sz="2400" b="1" dirty="0" smtClean="0">
                <a:latin typeface="+mn-lt"/>
              </a:rPr>
              <a:t>овар</a:t>
            </a:r>
          </a:p>
          <a:p>
            <a:r>
              <a:rPr lang="ru-RU" sz="2400" b="1" dirty="0" smtClean="0">
                <a:latin typeface="+mn-lt"/>
              </a:rPr>
              <a:t>живот </a:t>
            </a:r>
            <a:endParaRPr lang="ru-RU" sz="2400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1285866"/>
            <a:ext cx="1508233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+mn-lt"/>
              </a:rPr>
              <a:t>рапОрт</a:t>
            </a:r>
            <a:endParaRPr lang="ru-RU" sz="2400" b="1" dirty="0" smtClean="0">
              <a:latin typeface="+mn-lt"/>
            </a:endParaRPr>
          </a:p>
          <a:p>
            <a:r>
              <a:rPr lang="ru-RU" sz="2400" b="1" dirty="0" err="1" smtClean="0">
                <a:latin typeface="+mn-lt"/>
              </a:rPr>
              <a:t>компАс</a:t>
            </a:r>
            <a:endParaRPr lang="ru-RU" sz="2400" b="1" dirty="0" smtClean="0">
              <a:latin typeface="+mn-lt"/>
            </a:endParaRPr>
          </a:p>
          <a:p>
            <a:r>
              <a:rPr lang="ru-RU" sz="2400" b="1" dirty="0" err="1" smtClean="0">
                <a:latin typeface="+mn-lt"/>
              </a:rPr>
              <a:t>мичманА</a:t>
            </a:r>
            <a:endParaRPr lang="ru-RU" sz="2400" b="1" dirty="0" smtClean="0">
              <a:latin typeface="+mn-lt"/>
            </a:endParaRPr>
          </a:p>
          <a:p>
            <a:r>
              <a:rPr lang="ru-RU" sz="2400" b="1" dirty="0" err="1" smtClean="0">
                <a:latin typeface="+mn-lt"/>
              </a:rPr>
              <a:t>боцманА</a:t>
            </a:r>
            <a:endParaRPr lang="ru-RU" sz="24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т</a:t>
            </a:r>
            <a:r>
              <a:rPr lang="ru-RU" sz="2400" b="1" dirty="0" smtClean="0">
                <a:latin typeface="+mn-lt"/>
              </a:rPr>
              <a:t>рап</a:t>
            </a:r>
          </a:p>
          <a:p>
            <a:r>
              <a:rPr lang="ru-RU" sz="2400" b="1" dirty="0" smtClean="0">
                <a:latin typeface="+mn-lt"/>
              </a:rPr>
              <a:t>б</a:t>
            </a:r>
            <a:r>
              <a:rPr lang="ru-RU" sz="2400" b="1" dirty="0" smtClean="0">
                <a:latin typeface="+mn-lt"/>
              </a:rPr>
              <a:t>анка</a:t>
            </a:r>
          </a:p>
          <a:p>
            <a:r>
              <a:rPr lang="ru-RU" sz="2400" b="1" dirty="0" smtClean="0">
                <a:latin typeface="+mn-lt"/>
              </a:rPr>
              <a:t>к</a:t>
            </a:r>
            <a:r>
              <a:rPr lang="ru-RU" sz="2400" b="1" dirty="0" smtClean="0">
                <a:latin typeface="+mn-lt"/>
              </a:rPr>
              <a:t>амбуз</a:t>
            </a:r>
          </a:p>
          <a:p>
            <a:r>
              <a:rPr lang="ru-RU" sz="2400" b="1" dirty="0" smtClean="0">
                <a:latin typeface="+mn-lt"/>
              </a:rPr>
              <a:t>г</a:t>
            </a:r>
            <a:r>
              <a:rPr lang="ru-RU" sz="2400" b="1" dirty="0" smtClean="0">
                <a:latin typeface="+mn-lt"/>
              </a:rPr>
              <a:t>альюн</a:t>
            </a:r>
          </a:p>
          <a:p>
            <a:r>
              <a:rPr lang="ru-RU" sz="2400" b="1" dirty="0" smtClean="0">
                <a:latin typeface="+mn-lt"/>
              </a:rPr>
              <a:t>к</a:t>
            </a:r>
            <a:r>
              <a:rPr lang="ru-RU" sz="2400" b="1" dirty="0" smtClean="0">
                <a:latin typeface="+mn-lt"/>
              </a:rPr>
              <a:t>ок</a:t>
            </a:r>
          </a:p>
          <a:p>
            <a:r>
              <a:rPr lang="ru-RU" sz="2400" b="1" dirty="0" smtClean="0">
                <a:latin typeface="+mn-lt"/>
              </a:rPr>
              <a:t>кранец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5194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5857884" y="1142990"/>
            <a:ext cx="2345004" cy="813966"/>
          </a:xfrm>
          <a:prstGeom prst="rect">
            <a:avLst/>
          </a:prstGeom>
          <a:noFill/>
        </p:spPr>
        <p:txBody>
          <a:bodyPr anchor="ctr"/>
          <a:lstStyle/>
          <a:p>
            <a:endParaRPr lang="ru-RU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928676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90111" y="106095"/>
            <a:ext cx="6226230" cy="679705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Военно-морской сленг</a:t>
            </a:r>
            <a:endParaRPr lang="ru-RU" altLang="ru-RU" sz="3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1285866"/>
            <a:ext cx="237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latin typeface="+mn-lt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357290" y="928676"/>
            <a:ext cx="6429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радация матросов по сроку службы на корабле: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357304"/>
            <a:ext cx="8858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Матрос</a:t>
            </a:r>
            <a:r>
              <a:rPr lang="ru-RU" dirty="0" smtClean="0"/>
              <a:t>,  </a:t>
            </a:r>
            <a:r>
              <a:rPr lang="ru-RU" dirty="0" smtClean="0"/>
              <a:t>только </a:t>
            </a:r>
            <a:r>
              <a:rPr lang="ru-RU" dirty="0" smtClean="0"/>
              <a:t>вступивший на корабль после обучения в "</a:t>
            </a:r>
            <a:r>
              <a:rPr lang="ru-RU" dirty="0" err="1" smtClean="0"/>
              <a:t>учебке</a:t>
            </a:r>
            <a:r>
              <a:rPr lang="ru-RU" dirty="0" smtClean="0"/>
              <a:t>" или после прохождения "курса молодого бойца</a:t>
            </a:r>
            <a:r>
              <a:rPr lang="ru-RU" dirty="0" smtClean="0"/>
              <a:t>"- </a:t>
            </a:r>
            <a:r>
              <a:rPr lang="ru-RU" b="1" i="1" dirty="0" smtClean="0">
                <a:solidFill>
                  <a:srgbClr val="FF0000"/>
                </a:solidFill>
              </a:rPr>
              <a:t>новобранец</a:t>
            </a:r>
            <a:r>
              <a:rPr lang="ru-RU" b="1" i="1" dirty="0" smtClean="0">
                <a:solidFill>
                  <a:srgbClr val="FF0000"/>
                </a:solidFill>
              </a:rPr>
              <a:t>, карась, чиж, дух, </a:t>
            </a:r>
            <a:r>
              <a:rPr lang="ru-RU" b="1" i="1" dirty="0" err="1" smtClean="0">
                <a:solidFill>
                  <a:srgbClr val="FF0000"/>
                </a:solidFill>
              </a:rPr>
              <a:t>душара</a:t>
            </a:r>
            <a:r>
              <a:rPr lang="ru-RU" b="1" i="1" dirty="0" smtClean="0">
                <a:solidFill>
                  <a:srgbClr val="FF0000"/>
                </a:solidFill>
              </a:rPr>
              <a:t>, салага, </a:t>
            </a:r>
            <a:r>
              <a:rPr lang="ru-RU" b="1" i="1" dirty="0" err="1" smtClean="0">
                <a:solidFill>
                  <a:srgbClr val="FF0000"/>
                </a:solidFill>
              </a:rPr>
              <a:t>салабон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smtClean="0">
                <a:solidFill>
                  <a:srgbClr val="FF0000"/>
                </a:solidFill>
              </a:rPr>
              <a:t>ёж, ёжик, воробей, чек, </a:t>
            </a:r>
            <a:r>
              <a:rPr lang="ru-RU" b="1" i="1" dirty="0" smtClean="0">
                <a:solidFill>
                  <a:srgbClr val="FF0000"/>
                </a:solidFill>
              </a:rPr>
              <a:t>щегол.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атрос</a:t>
            </a:r>
            <a:r>
              <a:rPr lang="ru-RU" dirty="0" smtClean="0"/>
              <a:t>, отслуживший на корабле от 6 месяцев до 1–го года – </a:t>
            </a:r>
            <a:r>
              <a:rPr lang="ru-RU" b="1" i="1" dirty="0" smtClean="0">
                <a:solidFill>
                  <a:srgbClr val="FF0000"/>
                </a:solidFill>
              </a:rPr>
              <a:t>карась, салага, </a:t>
            </a:r>
            <a:r>
              <a:rPr lang="ru-RU" b="1" i="1" dirty="0" smtClean="0">
                <a:solidFill>
                  <a:srgbClr val="FF0000"/>
                </a:solidFill>
              </a:rPr>
              <a:t>матрос.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атрос</a:t>
            </a:r>
            <a:r>
              <a:rPr lang="ru-RU" dirty="0" smtClean="0"/>
              <a:t>,  отслуживший на корабле от 1–го года до 1,5 </a:t>
            </a:r>
            <a:r>
              <a:rPr lang="ru-RU" dirty="0" smtClean="0"/>
              <a:t>лет -  </a:t>
            </a:r>
            <a:r>
              <a:rPr lang="ru-RU" b="1" i="1" dirty="0" smtClean="0">
                <a:solidFill>
                  <a:srgbClr val="FF0000"/>
                </a:solidFill>
              </a:rPr>
              <a:t>борзый карась, салага, старшой или ефрейтор 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</a:t>
            </a:r>
            <a:r>
              <a:rPr lang="ru-RU" dirty="0" smtClean="0"/>
              <a:t>оенный </a:t>
            </a:r>
            <a:r>
              <a:rPr lang="ru-RU" dirty="0" smtClean="0"/>
              <a:t>моряк, отслуживший на боевом корабле от 1,5 до 2–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smtClean="0"/>
              <a:t>лет </a:t>
            </a:r>
            <a:r>
              <a:rPr lang="ru-RU" b="1" i="1" dirty="0" smtClean="0">
                <a:solidFill>
                  <a:srgbClr val="FF0000"/>
                </a:solidFill>
              </a:rPr>
              <a:t>- </a:t>
            </a:r>
            <a:r>
              <a:rPr lang="ru-RU" b="1" i="1" dirty="0" err="1" smtClean="0">
                <a:solidFill>
                  <a:srgbClr val="FF0000"/>
                </a:solidFill>
              </a:rPr>
              <a:t>полторашник</a:t>
            </a:r>
            <a:r>
              <a:rPr lang="ru-RU" b="1" i="1" dirty="0" smtClean="0">
                <a:solidFill>
                  <a:srgbClr val="FF0000"/>
                </a:solidFill>
              </a:rPr>
              <a:t>, моряк, </a:t>
            </a:r>
            <a:r>
              <a:rPr lang="ru-RU" b="1" i="1" dirty="0" err="1" smtClean="0">
                <a:solidFill>
                  <a:srgbClr val="FF0000"/>
                </a:solidFill>
              </a:rPr>
              <a:t>военмор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smtClean="0">
                <a:solidFill>
                  <a:srgbClr val="FF0000"/>
                </a:solidFill>
              </a:rPr>
              <a:t>старшина.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3500444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Военный </a:t>
            </a:r>
            <a:r>
              <a:rPr lang="ru-RU" dirty="0" smtClean="0"/>
              <a:t>моряк, отслуживший на боевом корабле от 2,5 лет до 3–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smtClean="0"/>
              <a:t>лет </a:t>
            </a:r>
            <a:r>
              <a:rPr lang="ru-RU" b="1" i="1" dirty="0" smtClean="0">
                <a:solidFill>
                  <a:srgbClr val="FF0000"/>
                </a:solidFill>
              </a:rPr>
              <a:t>-  </a:t>
            </a:r>
            <a:r>
              <a:rPr lang="ru-RU" b="1" i="1" dirty="0" smtClean="0">
                <a:solidFill>
                  <a:srgbClr val="FF0000"/>
                </a:solidFill>
              </a:rPr>
              <a:t>годок, главный, голова, бугор, </a:t>
            </a:r>
            <a:r>
              <a:rPr lang="ru-RU" b="1" i="1" dirty="0" smtClean="0">
                <a:solidFill>
                  <a:srgbClr val="FF0000"/>
                </a:solidFill>
              </a:rPr>
              <a:t>папа.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оенный </a:t>
            </a:r>
            <a:r>
              <a:rPr lang="ru-RU" dirty="0" smtClean="0"/>
              <a:t>моряк, отслуживший на боевом корабле положенный срок </a:t>
            </a:r>
            <a:r>
              <a:rPr lang="ru-RU" dirty="0" smtClean="0"/>
              <a:t>срочной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службы </a:t>
            </a:r>
            <a:r>
              <a:rPr lang="ru-RU" dirty="0" smtClean="0"/>
              <a:t> - </a:t>
            </a:r>
            <a:r>
              <a:rPr lang="ru-RU" b="1" i="1" dirty="0" err="1" smtClean="0">
                <a:solidFill>
                  <a:srgbClr val="FF0000"/>
                </a:solidFill>
              </a:rPr>
              <a:t>ДМБовский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годок.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5194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 noGrp="1"/>
          </p:cNvSpPr>
          <p:nvPr/>
        </p:nvSpPr>
        <p:spPr>
          <a:xfrm>
            <a:off x="6422763" y="4519190"/>
            <a:ext cx="2387155" cy="605472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071552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57290" y="142858"/>
            <a:ext cx="6226230" cy="751143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32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42910" y="214296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Морские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поговорки, фразеологизмы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833086"/>
            <a:ext cx="80724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71802" y="1142990"/>
            <a:ext cx="5786478" cy="37548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Семь футов под килем...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+mn-lt"/>
                <a:ea typeface="Calibri" pitchFamily="34" charset="0"/>
                <a:cs typeface="Times New Roman" pitchFamily="18" charset="0"/>
              </a:rPr>
              <a:t>Попутного ветра…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2000" b="1" i="1" dirty="0" smtClean="0">
                <a:latin typeface="+mn-lt"/>
              </a:rPr>
              <a:t>Идти (следовать) в кильватере</a:t>
            </a:r>
            <a:r>
              <a:rPr lang="ru-RU" sz="2000" b="1" i="1" dirty="0" smtClean="0">
                <a:latin typeface="+mn-lt"/>
              </a:rPr>
              <a:t>...</a:t>
            </a:r>
          </a:p>
          <a:p>
            <a:pPr indent="450850" algn="just"/>
            <a:r>
              <a:rPr lang="ru-RU" sz="2000" b="1" i="1" dirty="0" smtClean="0">
                <a:latin typeface="+mn-lt"/>
              </a:rPr>
              <a:t>Держать нос по ветру…</a:t>
            </a:r>
          </a:p>
          <a:p>
            <a:pPr indent="450850" algn="just"/>
            <a:r>
              <a:rPr lang="ru-RU" sz="2000" b="1" i="1" dirty="0" smtClean="0">
                <a:latin typeface="+mn-lt"/>
              </a:rPr>
              <a:t>Красная нить…</a:t>
            </a:r>
          </a:p>
          <a:p>
            <a:pPr indent="450850" algn="just"/>
            <a:r>
              <a:rPr lang="ru-RU" sz="2000" b="1" i="1" dirty="0" smtClean="0">
                <a:latin typeface="+mn-lt"/>
              </a:rPr>
              <a:t>Есть!..</a:t>
            </a:r>
          </a:p>
          <a:p>
            <a:pPr indent="450850" algn="just"/>
            <a:r>
              <a:rPr lang="ru-RU" sz="2000" b="1" i="1" dirty="0" smtClean="0">
                <a:latin typeface="+mn-lt"/>
              </a:rPr>
              <a:t>Морской волк…</a:t>
            </a:r>
          </a:p>
          <a:p>
            <a:pPr indent="450850" algn="just"/>
            <a:r>
              <a:rPr lang="ru-RU" sz="2000" b="1" i="1" dirty="0" smtClean="0">
                <a:latin typeface="+mn-lt"/>
              </a:rPr>
              <a:t>Садиться на мель…</a:t>
            </a:r>
          </a:p>
          <a:p>
            <a:pPr indent="450850" algn="just"/>
            <a:r>
              <a:rPr lang="ru-RU" sz="2000" b="1" i="1" dirty="0" smtClean="0">
                <a:latin typeface="+mn-lt"/>
              </a:rPr>
              <a:t>Человек за бортом…</a:t>
            </a:r>
          </a:p>
          <a:p>
            <a:pPr indent="450850" algn="just"/>
            <a:endParaRPr lang="ru-RU" sz="2000" b="1" i="1" dirty="0" smtClean="0">
              <a:latin typeface="+mn-lt"/>
            </a:endParaRPr>
          </a:p>
          <a:p>
            <a:pPr indent="450850" algn="just"/>
            <a:r>
              <a:rPr lang="ru-RU" sz="2000" b="1" i="1" dirty="0" smtClean="0">
                <a:latin typeface="+mn-lt"/>
              </a:rPr>
              <a:t> </a:t>
            </a:r>
            <a:endParaRPr lang="ru-RU" sz="2000" dirty="0" smtClean="0">
              <a:latin typeface="+mn-lt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C:\Users\Ирина\Desktop\700-n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143122"/>
            <a:ext cx="2139491" cy="2640646"/>
          </a:xfrm>
          <a:prstGeom prst="rect">
            <a:avLst/>
          </a:prstGeom>
          <a:noFill/>
        </p:spPr>
      </p:pic>
      <p:sp>
        <p:nvSpPr>
          <p:cNvPr id="15366" name="AutoShape 6" descr="C:\Users\%D0%98%D1%80%D0%B8%D0%BD%D0%B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%D0%98%D1%80%D0%B8%D0%BD%D0%B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C:\Users\Ирина\Desktop\1644911487_2-fikiwiki-com-p-prikolnie-kartinki-pro-moryakov-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285866"/>
            <a:ext cx="30718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7592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071552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71604" y="214297"/>
            <a:ext cx="5996669" cy="785818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rgbClr val="000099"/>
                </a:solidFill>
                <a:cs typeface="Arial" charset="0"/>
              </a:rPr>
              <a:t>Выводы:</a:t>
            </a:r>
            <a:endParaRPr lang="ru-RU" altLang="ru-RU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071552"/>
            <a:ext cx="5357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Современный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язык моряков многогранен и гибок. Сегодня он пополняется понятиями, формирующимися на улице, в компаниях, в профессиональных и военных учебных заведениях.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643188"/>
            <a:ext cx="55721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Но, несмотря на обилие технических новшеств, молодежного сленга, появляющихся в языке моряков, его основу продолжает составлять язык, заложенный Петром Великим во времена создания регулярного военно-морского флота.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Ирина\Desktop\people_1_pad_front_white_7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500180"/>
            <a:ext cx="2947995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3410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30163"/>
            <a:ext cx="1296416" cy="142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0163"/>
            <a:ext cx="126841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427161" y="123478"/>
            <a:ext cx="6336704" cy="864096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600"/>
              </a:lnSpc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cs typeface="Arial" charset="0"/>
              </a:rPr>
              <a:t>Профессиональный язык</a:t>
            </a:r>
            <a:endParaRPr lang="ru-RU" altLang="ru-RU" sz="3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AutoShape 2" descr="C:\Users\%D0%98.%D0%91%D0%BE%D1%80%D0%B8%D1%81%D0%BE%D0%B2%D0%B0.SEVPKU\Desktop\%D0%A0%D0%B5%D0%B1%D0%B5%D0%BD%D0%BA%D0%BE%D0%B2\1920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428742"/>
            <a:ext cx="4643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n-lt"/>
              </a:rPr>
              <a:t> Профессиональный язык - это совокупность терминов и языковых конструкций, которая дополняет речь своим профессиональным жаргоном и используется в определённых сферах деятельности для обеспечения наиболее быстрого и точного взаимодействия людей, объединённых одной профессией. </a:t>
            </a:r>
            <a:endParaRPr lang="ru-RU" sz="2000" b="1" i="1" dirty="0">
              <a:latin typeface="+mn-lt"/>
            </a:endParaRPr>
          </a:p>
        </p:txBody>
      </p:sp>
      <p:pic>
        <p:nvPicPr>
          <p:cNvPr id="1027" name="Picture 3" descr="C:\Users\Ирина\Desktop\img_5710ae598c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23448"/>
            <a:ext cx="3500462" cy="3881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1140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071552"/>
            <a:ext cx="9144000" cy="30162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0163"/>
            <a:ext cx="126841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31" y="2034"/>
            <a:ext cx="11874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Скругленный прямоугольник 33"/>
          <p:cNvSpPr/>
          <p:nvPr/>
        </p:nvSpPr>
        <p:spPr>
          <a:xfrm>
            <a:off x="1322115" y="35719"/>
            <a:ext cx="6336704" cy="864096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600"/>
              </a:lnSpc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Актуальность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altLang="ru-RU" sz="32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30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357304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n-lt"/>
              </a:rPr>
              <a:t>Актуальность </a:t>
            </a:r>
            <a:r>
              <a:rPr lang="ru-RU" sz="2000" dirty="0" smtClean="0">
                <a:latin typeface="+mn-lt"/>
              </a:rPr>
              <a:t>исследования профессиональной военно-морской лексики обусловлена интенсивностью ее развития на современном этапе как основы специфичного профессионального языка. Актуальность темы заключается также в особенностях функционирования и закрепления определенной лексики в среде нахимовцев, молодых людей, которые готовятся стать военными моряками.</a:t>
            </a:r>
          </a:p>
          <a:p>
            <a:endParaRPr lang="ru-RU" sz="2000" dirty="0">
              <a:latin typeface="+mn-lt"/>
            </a:endParaRPr>
          </a:p>
        </p:txBody>
      </p:sp>
      <p:pic>
        <p:nvPicPr>
          <p:cNvPr id="9" name="Рисунок 8" descr="C:\Users\Ирина\Desktop\regnum_picture_16304966463961837_norm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714494"/>
            <a:ext cx="3682868" cy="245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428742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90111" y="106095"/>
            <a:ext cx="6226230" cy="1108333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kern="15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F"/>
              </a:rPr>
              <a:t>Цель работы:</a:t>
            </a:r>
            <a:endParaRPr lang="ru-RU" altLang="ru-RU" sz="32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1643056"/>
            <a:ext cx="4429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9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изучить особенности функционирования лексического состава русского военно-морского языка как профессионального.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9698" name="Picture 2" descr="C:\Users\Ирина\Desktop\oJqMIU25VK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00180"/>
            <a:ext cx="3395646" cy="339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550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142844" y="1142990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619671" y="106095"/>
            <a:ext cx="5996669" cy="1097503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rgbClr val="000099"/>
                </a:solidFill>
                <a:cs typeface="Arial" charset="0"/>
              </a:rPr>
              <a:t>Задачи работы:</a:t>
            </a:r>
            <a:endParaRPr lang="ru-RU" altLang="ru-RU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42"/>
            <a:ext cx="864399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latin typeface="+mn-lt"/>
              </a:rPr>
              <a:t>1) определить </a:t>
            </a:r>
            <a:r>
              <a:rPr lang="ru-RU" sz="2400" b="1" i="1" dirty="0" smtClean="0">
                <a:latin typeface="+mn-lt"/>
              </a:rPr>
              <a:t>понятие «военно-морская лексика»;</a:t>
            </a:r>
          </a:p>
          <a:p>
            <a:pPr lvl="0"/>
            <a:r>
              <a:rPr lang="ru-RU" sz="2400" b="1" i="1" dirty="0" smtClean="0">
                <a:latin typeface="+mn-lt"/>
              </a:rPr>
              <a:t>2) выявить </a:t>
            </a:r>
            <a:r>
              <a:rPr lang="ru-RU" sz="2400" b="1" i="1" dirty="0" smtClean="0">
                <a:latin typeface="+mn-lt"/>
              </a:rPr>
              <a:t>исторические этапы формирования профессионального языка моряков;</a:t>
            </a:r>
          </a:p>
          <a:p>
            <a:pPr lvl="0"/>
            <a:r>
              <a:rPr lang="ru-RU" sz="2400" b="1" i="1" dirty="0" smtClean="0">
                <a:latin typeface="+mn-lt"/>
              </a:rPr>
              <a:t>3) дать </a:t>
            </a:r>
            <a:r>
              <a:rPr lang="ru-RU" sz="2400" b="1" i="1" dirty="0" smtClean="0">
                <a:latin typeface="+mn-lt"/>
              </a:rPr>
              <a:t>краткую характеристику всех составляющих  языка военных </a:t>
            </a:r>
            <a:r>
              <a:rPr lang="ru-RU" sz="2400" b="1" i="1" dirty="0" smtClean="0">
                <a:latin typeface="+mn-lt"/>
              </a:rPr>
              <a:t>моряков;</a:t>
            </a:r>
          </a:p>
          <a:p>
            <a:pPr lvl="0"/>
            <a:r>
              <a:rPr lang="ru-RU" sz="2400" b="1" i="1" dirty="0" smtClean="0">
                <a:latin typeface="+mn-lt"/>
              </a:rPr>
              <a:t>4) показать </a:t>
            </a:r>
            <a:r>
              <a:rPr lang="ru-RU" sz="2400" b="1" i="1" dirty="0" smtClean="0">
                <a:latin typeface="+mn-lt"/>
              </a:rPr>
              <a:t>связь военно-морского сленга со спецификой службы.</a:t>
            </a:r>
          </a:p>
          <a:p>
            <a:pPr marL="285750" indent="-285750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526202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285866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61138" y="62596"/>
            <a:ext cx="6226230" cy="1080394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600"/>
              </a:lnSpc>
              <a:defRPr/>
            </a:pPr>
            <a:r>
              <a:rPr lang="ru-RU" altLang="ru-RU" sz="3200" b="1" dirty="0" smtClean="0">
                <a:solidFill>
                  <a:srgbClr val="000099"/>
                </a:solidFill>
                <a:cs typeface="Arial" charset="0"/>
              </a:rPr>
              <a:t>Объект, предмет исследования</a:t>
            </a:r>
            <a:endParaRPr lang="ru-RU" altLang="ru-RU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848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Объект исследования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+mn-lt"/>
              </a:rPr>
              <a:t>профессиональный язык военных моряков.</a:t>
            </a:r>
          </a:p>
          <a:p>
            <a:r>
              <a:rPr lang="ru-RU" sz="2400" b="1" i="1" dirty="0" smtClean="0">
                <a:latin typeface="+mn-lt"/>
              </a:rPr>
              <a:t>Предмет</a:t>
            </a:r>
            <a:r>
              <a:rPr lang="ru-RU" sz="2400" dirty="0" smtClean="0">
                <a:latin typeface="+mn-lt"/>
              </a:rPr>
              <a:t> исследования -  особенности появления и функционирования в современном русском языке военно-морских профессионализмов,  терминов и жаргонизмов.</a:t>
            </a:r>
            <a:endParaRPr lang="ru-RU" sz="2400" dirty="0">
              <a:latin typeface="+mn-lt"/>
            </a:endParaRPr>
          </a:p>
        </p:txBody>
      </p:sp>
      <p:pic>
        <p:nvPicPr>
          <p:cNvPr id="25601" name="Picture 1" descr="C:\Users\Ирина\Desktop\1673516189_gas-kvas-com-p-uchenii-risunok-detskii-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357304"/>
            <a:ext cx="3500432" cy="3500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4356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142990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76320" y="41823"/>
            <a:ext cx="6226230" cy="886853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600"/>
              </a:lnSpc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cs typeface="Arial" charset="0"/>
              </a:rPr>
              <a:t>Военно-морской язык</a:t>
            </a:r>
            <a:endParaRPr lang="ru-RU" altLang="ru-RU" sz="3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285866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+mn-lt"/>
              </a:rPr>
              <a:t>  </a:t>
            </a:r>
            <a:endParaRPr lang="ru-RU" sz="24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157161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+mn-lt"/>
              </a:rPr>
              <a:t>Русская военно-морская лексика </a:t>
            </a:r>
            <a:r>
              <a:rPr lang="ru-RU" sz="2000" dirty="0" smtClean="0">
                <a:latin typeface="+mn-lt"/>
              </a:rPr>
              <a:t>— крупный </a:t>
            </a:r>
            <a:r>
              <a:rPr lang="ru-RU" sz="2000" dirty="0" err="1" smtClean="0">
                <a:latin typeface="+mn-lt"/>
              </a:rPr>
              <a:t>лексико</a:t>
            </a:r>
            <a:r>
              <a:rPr lang="ru-RU" sz="2000" dirty="0" smtClean="0">
                <a:latin typeface="+mn-lt"/>
              </a:rPr>
              <a:t>- семантический разряд в системе русского языка. Профессиональный язык военных моряков включает три составляющих: </a:t>
            </a:r>
            <a:r>
              <a:rPr lang="ru-RU" sz="2000" b="1" i="1" dirty="0" smtClean="0">
                <a:latin typeface="+mn-lt"/>
              </a:rPr>
              <a:t>терминологическую </a:t>
            </a:r>
            <a:r>
              <a:rPr lang="ru-RU" sz="2000" dirty="0" smtClean="0">
                <a:latin typeface="+mn-lt"/>
              </a:rPr>
              <a:t>систему, </a:t>
            </a:r>
            <a:r>
              <a:rPr lang="ru-RU" sz="2000" b="1" i="1" dirty="0" smtClean="0">
                <a:latin typeface="+mn-lt"/>
              </a:rPr>
              <a:t>профессионализмы</a:t>
            </a:r>
            <a:r>
              <a:rPr lang="ru-RU" sz="2000" dirty="0" smtClean="0">
                <a:latin typeface="+mn-lt"/>
              </a:rPr>
              <a:t> и профессиональные </a:t>
            </a:r>
            <a:r>
              <a:rPr lang="ru-RU" sz="2000" b="1" i="1" dirty="0" smtClean="0">
                <a:latin typeface="+mn-lt"/>
              </a:rPr>
              <a:t>жаргонизмы</a:t>
            </a:r>
            <a:r>
              <a:rPr lang="ru-RU" sz="2000" dirty="0" smtClean="0">
                <a:latin typeface="+mn-lt"/>
              </a:rPr>
              <a:t> (</a:t>
            </a:r>
            <a:r>
              <a:rPr lang="ru-RU" sz="2000" dirty="0" err="1" smtClean="0">
                <a:latin typeface="+mn-lt"/>
              </a:rPr>
              <a:t>сленгизмы</a:t>
            </a:r>
            <a:r>
              <a:rPr lang="ru-RU" sz="2000" dirty="0" smtClean="0">
                <a:latin typeface="+mn-lt"/>
              </a:rPr>
              <a:t>).</a:t>
            </a:r>
            <a:endParaRPr lang="ru-RU" sz="2000" dirty="0">
              <a:latin typeface="+mn-lt"/>
            </a:endParaRPr>
          </a:p>
        </p:txBody>
      </p:sp>
      <p:pic>
        <p:nvPicPr>
          <p:cNvPr id="23553" name="Picture 1" descr="C:\Users\Ирина\Desktop\slide12-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71618"/>
            <a:ext cx="3876668" cy="2907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691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071552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90111" y="106095"/>
            <a:ext cx="6226230" cy="894019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cs typeface="Arial" charset="0"/>
              </a:rPr>
              <a:t>Основные понятия</a:t>
            </a:r>
            <a:endParaRPr lang="ru-RU" altLang="ru-RU" sz="3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29058" y="1214428"/>
            <a:ext cx="48577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ТЕРМИН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слово или словосочетание - название определенного понятия какой-нибудь  специальной области науки, техники, искусства». </a:t>
            </a:r>
            <a:endParaRPr lang="ru-RU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АВАНГАРД - передовая (головная) часть боевого порядка эскадры или флота.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ВАТЕРЛИНИЯ - черта, по которую судно углубляется в воду.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ГЮЙС - особый флаг, который поднимается при стоянке на якоре на носу военного корабля 1-го или 2-го ранга.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1506" name="Picture 2" descr="C:\Users\Ирина\Desktop\phpF13YsC_Tolkovye-slovari_html_e1e9f111f74291f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6"/>
            <a:ext cx="3683008" cy="368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13" y="357188"/>
            <a:ext cx="2643187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0" y="1071552"/>
            <a:ext cx="9144000" cy="30163"/>
          </a:xfrm>
          <a:prstGeom prst="line">
            <a:avLst/>
          </a:prstGeom>
          <a:ln w="79375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 descr="H:\sevas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30163"/>
            <a:ext cx="13779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0"/>
            <a:ext cx="12827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1"/>
          <p:cNvSpPr>
            <a:spLocks noChangeArrowheads="1"/>
          </p:cNvSpPr>
          <p:nvPr/>
        </p:nvSpPr>
        <p:spPr bwMode="auto">
          <a:xfrm>
            <a:off x="971550" y="0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400">
              <a:solidFill>
                <a:srgbClr val="000099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57290" y="214296"/>
            <a:ext cx="6226230" cy="894019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cs typeface="Arial" charset="0"/>
              </a:rPr>
              <a:t>Основные понятия</a:t>
            </a:r>
            <a:endParaRPr lang="ru-RU" altLang="ru-RU" sz="32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1506" name="Picture 2" descr="C:\Users\Ирина\Desktop\phpF13YsC_Tolkovye-slovari_html_e1e9f111f74291f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6"/>
            <a:ext cx="3683008" cy="3683008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000496" y="1285866"/>
            <a:ext cx="50006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ПРОФЕССИОНАЛИЗМ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– слово или выражение, свойственное профессиональной речи и употребляемое в общелитературном языке».</a:t>
            </a:r>
            <a:r>
              <a:rPr lang="ru-RU" sz="2000" dirty="0" smtClean="0">
                <a:latin typeface="+mn-lt"/>
              </a:rPr>
              <a:t> Профессиональная речь военных моряков используется  в условиях повседневной жизни подразделений, кораблей, она представлена на служебных совещаниях, военно-морских учениях, в учебных классах, выходах в море, в докладах  в ходе непосредственного общения.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BFE1A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8262</TotalTime>
  <Words>1004</Words>
  <Application>Microsoft Office PowerPoint</Application>
  <PresentationFormat>Экран (16:9)</PresentationFormat>
  <Paragraphs>117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Ирина</cp:lastModifiedBy>
  <cp:revision>803</cp:revision>
  <cp:lastPrinted>2012-10-16T16:01:38Z</cp:lastPrinted>
  <dcterms:created xsi:type="dcterms:W3CDTF">2011-09-26T12:01:23Z</dcterms:created>
  <dcterms:modified xsi:type="dcterms:W3CDTF">2023-04-24T11:20:41Z</dcterms:modified>
</cp:coreProperties>
</file>